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0" r:id="rId3"/>
    <p:sldId id="272" r:id="rId4"/>
    <p:sldId id="292" r:id="rId5"/>
    <p:sldId id="294" r:id="rId6"/>
    <p:sldId id="295" r:id="rId7"/>
    <p:sldId id="270" r:id="rId8"/>
    <p:sldId id="273" r:id="rId9"/>
    <p:sldId id="296" r:id="rId10"/>
    <p:sldId id="304" r:id="rId11"/>
    <p:sldId id="305" r:id="rId12"/>
    <p:sldId id="297" r:id="rId13"/>
    <p:sldId id="306" r:id="rId14"/>
    <p:sldId id="309" r:id="rId15"/>
    <p:sldId id="308" r:id="rId16"/>
    <p:sldId id="307" r:id="rId17"/>
    <p:sldId id="298" r:id="rId18"/>
    <p:sldId id="312" r:id="rId19"/>
    <p:sldId id="287" r:id="rId20"/>
    <p:sldId id="276" r:id="rId21"/>
    <p:sldId id="280" r:id="rId22"/>
    <p:sldId id="282" r:id="rId23"/>
    <p:sldId id="283" r:id="rId24"/>
    <p:sldId id="284" r:id="rId25"/>
    <p:sldId id="314" r:id="rId26"/>
    <p:sldId id="311" r:id="rId27"/>
    <p:sldId id="313" r:id="rId28"/>
    <p:sldId id="303" r:id="rId29"/>
    <p:sldId id="262" r:id="rId30"/>
  </p:sldIdLst>
  <p:sldSz cx="9144000" cy="6858000" type="screen4x3"/>
  <p:notesSz cx="6797675" cy="9928225"/>
  <p:defaultTextStyle>
    <a:defPPr>
      <a:defRPr lang="pl-PL"/>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709">
          <p15:clr>
            <a:srgbClr val="A4A3A4"/>
          </p15:clr>
        </p15:guide>
        <p15:guide id="2" pos="3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061"/>
    <a:srgbClr val="EC008C"/>
    <a:srgbClr val="0F58B1"/>
    <a:srgbClr val="333136"/>
    <a:srgbClr val="5679B7"/>
    <a:srgbClr val="151B0B"/>
    <a:srgbClr val="0B0E06"/>
    <a:srgbClr val="0C1212"/>
    <a:srgbClr val="212911"/>
    <a:srgbClr val="2F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957" autoAdjust="0"/>
  </p:normalViewPr>
  <p:slideViewPr>
    <p:cSldViewPr>
      <p:cViewPr varScale="1">
        <p:scale>
          <a:sx n="87" d="100"/>
          <a:sy n="87" d="100"/>
        </p:scale>
        <p:origin x="-1086" y="-84"/>
      </p:cViewPr>
      <p:guideLst>
        <p:guide orient="horz" pos="709"/>
        <p:guide pos="3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3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6317C-B1AA-4EF5-9A15-0DFC665A070B}"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pl-PL"/>
        </a:p>
      </dgm:t>
    </dgm:pt>
    <dgm:pt modelId="{C8E557A6-E70F-4BAF-B96B-22F3C1D6CB0F}">
      <dgm:prSet/>
      <dgm:spPr>
        <a:solidFill>
          <a:srgbClr val="083061"/>
        </a:solidFill>
      </dgm:spPr>
      <dgm:t>
        <a:bodyPr/>
        <a:lstStyle/>
        <a:p>
          <a:pPr rtl="0"/>
          <a:r>
            <a:rPr lang="pl-PL" dirty="0" err="1" smtClean="0">
              <a:solidFill>
                <a:schemeClr val="bg1"/>
              </a:solidFill>
            </a:rPr>
            <a:t>Visiting</a:t>
          </a:r>
          <a:r>
            <a:rPr lang="pl-PL" dirty="0" smtClean="0">
              <a:solidFill>
                <a:schemeClr val="bg1"/>
              </a:solidFill>
            </a:rPr>
            <a:t> </a:t>
          </a:r>
          <a:r>
            <a:rPr lang="pl-PL" dirty="0" err="1" smtClean="0">
              <a:solidFill>
                <a:schemeClr val="bg1"/>
              </a:solidFill>
            </a:rPr>
            <a:t>professors</a:t>
          </a:r>
          <a:endParaRPr lang="pl-PL" dirty="0">
            <a:solidFill>
              <a:schemeClr val="bg1"/>
            </a:solidFill>
          </a:endParaRPr>
        </a:p>
      </dgm:t>
    </dgm:pt>
    <dgm:pt modelId="{97DF0B67-2985-46BB-A811-54B7FBEE9C64}" type="parTrans" cxnId="{B00C9705-E8D6-470C-A681-75CDD3C7A5EE}">
      <dgm:prSet/>
      <dgm:spPr/>
      <dgm:t>
        <a:bodyPr/>
        <a:lstStyle/>
        <a:p>
          <a:endParaRPr lang="pl-PL"/>
        </a:p>
      </dgm:t>
    </dgm:pt>
    <dgm:pt modelId="{43C5723F-B0E3-44CE-8634-91BC8F5A5BD2}" type="sibTrans" cxnId="{B00C9705-E8D6-470C-A681-75CDD3C7A5EE}">
      <dgm:prSet/>
      <dgm:spPr/>
      <dgm:t>
        <a:bodyPr/>
        <a:lstStyle/>
        <a:p>
          <a:endParaRPr lang="pl-PL"/>
        </a:p>
      </dgm:t>
    </dgm:pt>
    <dgm:pt modelId="{083F5027-EECB-465A-A14F-F21591DC12B2}">
      <dgm:prSet/>
      <dgm:spPr>
        <a:solidFill>
          <a:srgbClr val="083061"/>
        </a:solidFill>
      </dgm:spPr>
      <dgm:t>
        <a:bodyPr/>
        <a:lstStyle/>
        <a:p>
          <a:pPr rtl="0"/>
          <a:r>
            <a:rPr lang="pl-PL" dirty="0" smtClean="0">
              <a:solidFill>
                <a:schemeClr val="bg1"/>
              </a:solidFill>
            </a:rPr>
            <a:t>Modern </a:t>
          </a:r>
          <a:r>
            <a:rPr lang="pl-PL" dirty="0" err="1" smtClean="0">
              <a:solidFill>
                <a:schemeClr val="bg1"/>
              </a:solidFill>
            </a:rPr>
            <a:t>teaching</a:t>
          </a:r>
          <a:r>
            <a:rPr lang="pl-PL" dirty="0" smtClean="0">
              <a:solidFill>
                <a:schemeClr val="bg1"/>
              </a:solidFill>
            </a:rPr>
            <a:t> </a:t>
          </a:r>
          <a:r>
            <a:rPr lang="pl-PL" dirty="0" err="1" smtClean="0">
              <a:solidFill>
                <a:schemeClr val="bg1"/>
              </a:solidFill>
            </a:rPr>
            <a:t>methods</a:t>
          </a:r>
          <a:endParaRPr lang="pl-PL" dirty="0">
            <a:solidFill>
              <a:schemeClr val="bg1"/>
            </a:solidFill>
          </a:endParaRPr>
        </a:p>
      </dgm:t>
    </dgm:pt>
    <dgm:pt modelId="{BF1A9A8F-F83B-43B2-B828-B8E58B4435E1}" type="parTrans" cxnId="{13D00395-AE4F-4F4D-9767-1CC53E3F259D}">
      <dgm:prSet/>
      <dgm:spPr/>
      <dgm:t>
        <a:bodyPr/>
        <a:lstStyle/>
        <a:p>
          <a:endParaRPr lang="pl-PL"/>
        </a:p>
      </dgm:t>
    </dgm:pt>
    <dgm:pt modelId="{C26B92AA-3C6B-46D3-937D-FF1BEEF4BAD4}" type="sibTrans" cxnId="{13D00395-AE4F-4F4D-9767-1CC53E3F259D}">
      <dgm:prSet/>
      <dgm:spPr/>
      <dgm:t>
        <a:bodyPr/>
        <a:lstStyle/>
        <a:p>
          <a:endParaRPr lang="pl-PL"/>
        </a:p>
      </dgm:t>
    </dgm:pt>
    <dgm:pt modelId="{E953460C-7198-4E12-B191-809D8C7847EB}">
      <dgm:prSet/>
      <dgm:spPr>
        <a:solidFill>
          <a:srgbClr val="083061"/>
        </a:solidFill>
      </dgm:spPr>
      <dgm:t>
        <a:bodyPr/>
        <a:lstStyle/>
        <a:p>
          <a:pPr rtl="0"/>
          <a:r>
            <a:rPr lang="pl-PL" dirty="0" smtClean="0">
              <a:solidFill>
                <a:schemeClr val="bg1"/>
              </a:solidFill>
            </a:rPr>
            <a:t>International </a:t>
          </a:r>
          <a:r>
            <a:rPr lang="pl-PL" dirty="0" err="1" smtClean="0">
              <a:solidFill>
                <a:schemeClr val="bg1"/>
              </a:solidFill>
            </a:rPr>
            <a:t>mobility</a:t>
          </a:r>
          <a:r>
            <a:rPr lang="pl-PL" dirty="0" smtClean="0">
              <a:solidFill>
                <a:schemeClr val="bg1"/>
              </a:solidFill>
            </a:rPr>
            <a:t> </a:t>
          </a:r>
          <a:endParaRPr lang="pl-PL" dirty="0">
            <a:solidFill>
              <a:schemeClr val="bg1"/>
            </a:solidFill>
          </a:endParaRPr>
        </a:p>
      </dgm:t>
    </dgm:pt>
    <dgm:pt modelId="{29341B12-775A-4E70-9255-71B68535D00E}" type="parTrans" cxnId="{5500B053-29FA-4785-B43F-E419BAE7D6A7}">
      <dgm:prSet/>
      <dgm:spPr/>
      <dgm:t>
        <a:bodyPr/>
        <a:lstStyle/>
        <a:p>
          <a:endParaRPr lang="pl-PL"/>
        </a:p>
      </dgm:t>
    </dgm:pt>
    <dgm:pt modelId="{F0DD60E2-F712-4822-A617-B4754D62636E}" type="sibTrans" cxnId="{5500B053-29FA-4785-B43F-E419BAE7D6A7}">
      <dgm:prSet/>
      <dgm:spPr/>
      <dgm:t>
        <a:bodyPr/>
        <a:lstStyle/>
        <a:p>
          <a:endParaRPr lang="pl-PL"/>
        </a:p>
      </dgm:t>
    </dgm:pt>
    <dgm:pt modelId="{63B233EC-9CC4-49C3-BA68-32D5C23C91A7}">
      <dgm:prSet/>
      <dgm:spPr>
        <a:solidFill>
          <a:srgbClr val="083061"/>
        </a:solidFill>
      </dgm:spPr>
      <dgm:t>
        <a:bodyPr/>
        <a:lstStyle/>
        <a:p>
          <a:pPr rtl="0"/>
          <a:r>
            <a:rPr lang="pl-PL" dirty="0" err="1" smtClean="0">
              <a:solidFill>
                <a:schemeClr val="bg1"/>
              </a:solidFill>
            </a:rPr>
            <a:t>Multicultural</a:t>
          </a:r>
          <a:r>
            <a:rPr lang="pl-PL" dirty="0" smtClean="0">
              <a:solidFill>
                <a:schemeClr val="bg1"/>
              </a:solidFill>
            </a:rPr>
            <a:t> </a:t>
          </a:r>
          <a:r>
            <a:rPr lang="pl-PL" dirty="0" err="1" smtClean="0">
              <a:solidFill>
                <a:schemeClr val="bg1"/>
              </a:solidFill>
            </a:rPr>
            <a:t>classroom</a:t>
          </a:r>
          <a:endParaRPr lang="pl-PL" dirty="0">
            <a:solidFill>
              <a:schemeClr val="bg1"/>
            </a:solidFill>
          </a:endParaRPr>
        </a:p>
      </dgm:t>
    </dgm:pt>
    <dgm:pt modelId="{BF4A804F-519A-4BAC-9D73-C411708E3245}" type="parTrans" cxnId="{DBF41F00-B303-47D1-9E5F-33E85246EE6B}">
      <dgm:prSet/>
      <dgm:spPr/>
      <dgm:t>
        <a:bodyPr/>
        <a:lstStyle/>
        <a:p>
          <a:endParaRPr lang="pl-PL"/>
        </a:p>
      </dgm:t>
    </dgm:pt>
    <dgm:pt modelId="{8B8CA0D2-F17D-45EC-84C8-8CBED77FFFED}" type="sibTrans" cxnId="{DBF41F00-B303-47D1-9E5F-33E85246EE6B}">
      <dgm:prSet/>
      <dgm:spPr/>
      <dgm:t>
        <a:bodyPr/>
        <a:lstStyle/>
        <a:p>
          <a:endParaRPr lang="pl-PL"/>
        </a:p>
      </dgm:t>
    </dgm:pt>
    <dgm:pt modelId="{8F4BAE0B-C407-478A-9E3B-591DAF6A742E}" type="pres">
      <dgm:prSet presAssocID="{F256317C-B1AA-4EF5-9A15-0DFC665A070B}" presName="matrix" presStyleCnt="0">
        <dgm:presLayoutVars>
          <dgm:chMax val="1"/>
          <dgm:dir/>
          <dgm:resizeHandles val="exact"/>
        </dgm:presLayoutVars>
      </dgm:prSet>
      <dgm:spPr/>
      <dgm:t>
        <a:bodyPr/>
        <a:lstStyle/>
        <a:p>
          <a:endParaRPr lang="pl-PL"/>
        </a:p>
      </dgm:t>
    </dgm:pt>
    <dgm:pt modelId="{0586FEAF-D556-456D-BE96-754B2B9F2C22}" type="pres">
      <dgm:prSet presAssocID="{F256317C-B1AA-4EF5-9A15-0DFC665A070B}" presName="diamond" presStyleLbl="bgShp" presStyleIdx="0" presStyleCnt="1"/>
      <dgm:spPr/>
      <dgm:t>
        <a:bodyPr/>
        <a:lstStyle/>
        <a:p>
          <a:endParaRPr lang="pl-PL"/>
        </a:p>
      </dgm:t>
    </dgm:pt>
    <dgm:pt modelId="{0D15E167-218A-4F58-977C-E8BC52EA32CA}" type="pres">
      <dgm:prSet presAssocID="{F256317C-B1AA-4EF5-9A15-0DFC665A070B}" presName="quad1" presStyleLbl="node1" presStyleIdx="0" presStyleCnt="4">
        <dgm:presLayoutVars>
          <dgm:chMax val="0"/>
          <dgm:chPref val="0"/>
          <dgm:bulletEnabled val="1"/>
        </dgm:presLayoutVars>
      </dgm:prSet>
      <dgm:spPr/>
      <dgm:t>
        <a:bodyPr/>
        <a:lstStyle/>
        <a:p>
          <a:endParaRPr lang="pl-PL"/>
        </a:p>
      </dgm:t>
    </dgm:pt>
    <dgm:pt modelId="{164CE367-E429-4EAB-AFFE-D603A732C7F4}" type="pres">
      <dgm:prSet presAssocID="{F256317C-B1AA-4EF5-9A15-0DFC665A070B}" presName="quad2" presStyleLbl="node1" presStyleIdx="1" presStyleCnt="4">
        <dgm:presLayoutVars>
          <dgm:chMax val="0"/>
          <dgm:chPref val="0"/>
          <dgm:bulletEnabled val="1"/>
        </dgm:presLayoutVars>
      </dgm:prSet>
      <dgm:spPr/>
      <dgm:t>
        <a:bodyPr/>
        <a:lstStyle/>
        <a:p>
          <a:endParaRPr lang="pl-PL"/>
        </a:p>
      </dgm:t>
    </dgm:pt>
    <dgm:pt modelId="{9402144F-2AF6-4C89-B9E2-9B72C349F4D8}" type="pres">
      <dgm:prSet presAssocID="{F256317C-B1AA-4EF5-9A15-0DFC665A070B}" presName="quad3" presStyleLbl="node1" presStyleIdx="2" presStyleCnt="4">
        <dgm:presLayoutVars>
          <dgm:chMax val="0"/>
          <dgm:chPref val="0"/>
          <dgm:bulletEnabled val="1"/>
        </dgm:presLayoutVars>
      </dgm:prSet>
      <dgm:spPr/>
      <dgm:t>
        <a:bodyPr/>
        <a:lstStyle/>
        <a:p>
          <a:endParaRPr lang="pl-PL"/>
        </a:p>
      </dgm:t>
    </dgm:pt>
    <dgm:pt modelId="{3601A326-4200-411F-AE1B-5092815F0A8A}" type="pres">
      <dgm:prSet presAssocID="{F256317C-B1AA-4EF5-9A15-0DFC665A070B}" presName="quad4" presStyleLbl="node1" presStyleIdx="3" presStyleCnt="4">
        <dgm:presLayoutVars>
          <dgm:chMax val="0"/>
          <dgm:chPref val="0"/>
          <dgm:bulletEnabled val="1"/>
        </dgm:presLayoutVars>
      </dgm:prSet>
      <dgm:spPr/>
      <dgm:t>
        <a:bodyPr/>
        <a:lstStyle/>
        <a:p>
          <a:endParaRPr lang="pl-PL"/>
        </a:p>
      </dgm:t>
    </dgm:pt>
  </dgm:ptLst>
  <dgm:cxnLst>
    <dgm:cxn modelId="{B236C822-2FF6-43B1-A3D9-3140C4FFAC08}" type="presOf" srcId="{E953460C-7198-4E12-B191-809D8C7847EB}" destId="{3601A326-4200-411F-AE1B-5092815F0A8A}" srcOrd="0" destOrd="0" presId="urn:microsoft.com/office/officeart/2005/8/layout/matrix3"/>
    <dgm:cxn modelId="{13D00395-AE4F-4F4D-9767-1CC53E3F259D}" srcId="{F256317C-B1AA-4EF5-9A15-0DFC665A070B}" destId="{083F5027-EECB-465A-A14F-F21591DC12B2}" srcOrd="1" destOrd="0" parTransId="{BF1A9A8F-F83B-43B2-B828-B8E58B4435E1}" sibTransId="{C26B92AA-3C6B-46D3-937D-FF1BEEF4BAD4}"/>
    <dgm:cxn modelId="{DBF41F00-B303-47D1-9E5F-33E85246EE6B}" srcId="{F256317C-B1AA-4EF5-9A15-0DFC665A070B}" destId="{63B233EC-9CC4-49C3-BA68-32D5C23C91A7}" srcOrd="2" destOrd="0" parTransId="{BF4A804F-519A-4BAC-9D73-C411708E3245}" sibTransId="{8B8CA0D2-F17D-45EC-84C8-8CBED77FFFED}"/>
    <dgm:cxn modelId="{5500B053-29FA-4785-B43F-E419BAE7D6A7}" srcId="{F256317C-B1AA-4EF5-9A15-0DFC665A070B}" destId="{E953460C-7198-4E12-B191-809D8C7847EB}" srcOrd="3" destOrd="0" parTransId="{29341B12-775A-4E70-9255-71B68535D00E}" sibTransId="{F0DD60E2-F712-4822-A617-B4754D62636E}"/>
    <dgm:cxn modelId="{0B4169FE-8894-416F-9900-7269D29B4AFF}" type="presOf" srcId="{F256317C-B1AA-4EF5-9A15-0DFC665A070B}" destId="{8F4BAE0B-C407-478A-9E3B-591DAF6A742E}" srcOrd="0" destOrd="0" presId="urn:microsoft.com/office/officeart/2005/8/layout/matrix3"/>
    <dgm:cxn modelId="{16B54AE5-4D03-48BF-AEF1-F98DADCD5D94}" type="presOf" srcId="{083F5027-EECB-465A-A14F-F21591DC12B2}" destId="{164CE367-E429-4EAB-AFFE-D603A732C7F4}" srcOrd="0" destOrd="0" presId="urn:microsoft.com/office/officeart/2005/8/layout/matrix3"/>
    <dgm:cxn modelId="{AC706F51-9F18-4BCB-8B97-591E04FD330F}" type="presOf" srcId="{C8E557A6-E70F-4BAF-B96B-22F3C1D6CB0F}" destId="{0D15E167-218A-4F58-977C-E8BC52EA32CA}" srcOrd="0" destOrd="0" presId="urn:microsoft.com/office/officeart/2005/8/layout/matrix3"/>
    <dgm:cxn modelId="{B00C9705-E8D6-470C-A681-75CDD3C7A5EE}" srcId="{F256317C-B1AA-4EF5-9A15-0DFC665A070B}" destId="{C8E557A6-E70F-4BAF-B96B-22F3C1D6CB0F}" srcOrd="0" destOrd="0" parTransId="{97DF0B67-2985-46BB-A811-54B7FBEE9C64}" sibTransId="{43C5723F-B0E3-44CE-8634-91BC8F5A5BD2}"/>
    <dgm:cxn modelId="{A46E8C22-1ABF-42FF-B49B-9ADFCB0E4BE3}" type="presOf" srcId="{63B233EC-9CC4-49C3-BA68-32D5C23C91A7}" destId="{9402144F-2AF6-4C89-B9E2-9B72C349F4D8}" srcOrd="0" destOrd="0" presId="urn:microsoft.com/office/officeart/2005/8/layout/matrix3"/>
    <dgm:cxn modelId="{F059F9A7-0A7B-4A32-8AFC-7BC61D4321E6}" type="presParOf" srcId="{8F4BAE0B-C407-478A-9E3B-591DAF6A742E}" destId="{0586FEAF-D556-456D-BE96-754B2B9F2C22}" srcOrd="0" destOrd="0" presId="urn:microsoft.com/office/officeart/2005/8/layout/matrix3"/>
    <dgm:cxn modelId="{08891471-1AED-49BB-83F0-C912AFCC82B0}" type="presParOf" srcId="{8F4BAE0B-C407-478A-9E3B-591DAF6A742E}" destId="{0D15E167-218A-4F58-977C-E8BC52EA32CA}" srcOrd="1" destOrd="0" presId="urn:microsoft.com/office/officeart/2005/8/layout/matrix3"/>
    <dgm:cxn modelId="{98685FA2-1CB7-440B-844B-E1572EAAE363}" type="presParOf" srcId="{8F4BAE0B-C407-478A-9E3B-591DAF6A742E}" destId="{164CE367-E429-4EAB-AFFE-D603A732C7F4}" srcOrd="2" destOrd="0" presId="urn:microsoft.com/office/officeart/2005/8/layout/matrix3"/>
    <dgm:cxn modelId="{6C212966-6C70-435A-9BA1-22717227A436}" type="presParOf" srcId="{8F4BAE0B-C407-478A-9E3B-591DAF6A742E}" destId="{9402144F-2AF6-4C89-B9E2-9B72C349F4D8}" srcOrd="3" destOrd="0" presId="urn:microsoft.com/office/officeart/2005/8/layout/matrix3"/>
    <dgm:cxn modelId="{9AD8ED9D-4E91-457A-8510-B1D351E343A2}" type="presParOf" srcId="{8F4BAE0B-C407-478A-9E3B-591DAF6A742E}" destId="{3601A326-4200-411F-AE1B-5092815F0A8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AC5C74-A614-47F7-917F-9854B2057EDA}"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pl-PL"/>
        </a:p>
      </dgm:t>
    </dgm:pt>
    <dgm:pt modelId="{EF9317E7-8636-4496-AF0D-D9705680EB60}">
      <dgm:prSet/>
      <dgm:spPr>
        <a:solidFill>
          <a:srgbClr val="083061"/>
        </a:solidFill>
      </dgm:spPr>
      <dgm:t>
        <a:bodyPr/>
        <a:lstStyle/>
        <a:p>
          <a:pPr rtl="0"/>
          <a:r>
            <a:rPr lang="pl-PL" dirty="0" err="1" smtClean="0">
              <a:solidFill>
                <a:schemeClr val="bg1"/>
              </a:solidFill>
            </a:rPr>
            <a:t>Double</a:t>
          </a:r>
          <a:r>
            <a:rPr lang="pl-PL" dirty="0" smtClean="0">
              <a:solidFill>
                <a:schemeClr val="bg1"/>
              </a:solidFill>
            </a:rPr>
            <a:t> </a:t>
          </a:r>
          <a:r>
            <a:rPr lang="pl-PL" dirty="0" err="1" smtClean="0">
              <a:solidFill>
                <a:schemeClr val="bg1"/>
              </a:solidFill>
            </a:rPr>
            <a:t>diploma</a:t>
          </a:r>
          <a:endParaRPr lang="pl-PL" dirty="0">
            <a:solidFill>
              <a:schemeClr val="bg1"/>
            </a:solidFill>
          </a:endParaRPr>
        </a:p>
      </dgm:t>
    </dgm:pt>
    <dgm:pt modelId="{C3381595-AF5C-412E-AA26-DDACB5AC677E}" type="parTrans" cxnId="{38798068-82C3-457A-AA47-08AFE5E9F6B4}">
      <dgm:prSet/>
      <dgm:spPr/>
      <dgm:t>
        <a:bodyPr/>
        <a:lstStyle/>
        <a:p>
          <a:endParaRPr lang="pl-PL"/>
        </a:p>
      </dgm:t>
    </dgm:pt>
    <dgm:pt modelId="{D6379682-9335-4E2A-A28D-9021127B1AF4}" type="sibTrans" cxnId="{38798068-82C3-457A-AA47-08AFE5E9F6B4}">
      <dgm:prSet/>
      <dgm:spPr/>
      <dgm:t>
        <a:bodyPr/>
        <a:lstStyle/>
        <a:p>
          <a:endParaRPr lang="pl-PL"/>
        </a:p>
      </dgm:t>
    </dgm:pt>
    <dgm:pt modelId="{976F25B1-5222-4FDA-8BFA-154DAB369783}">
      <dgm:prSet/>
      <dgm:spPr>
        <a:solidFill>
          <a:srgbClr val="083061"/>
        </a:solidFill>
      </dgm:spPr>
      <dgm:t>
        <a:bodyPr/>
        <a:lstStyle/>
        <a:p>
          <a:pPr rtl="0"/>
          <a:r>
            <a:rPr lang="pl-PL" dirty="0" smtClean="0">
              <a:solidFill>
                <a:schemeClr val="bg1"/>
              </a:solidFill>
            </a:rPr>
            <a:t>One </a:t>
          </a:r>
          <a:r>
            <a:rPr lang="pl-PL" dirty="0" err="1" smtClean="0">
              <a:solidFill>
                <a:schemeClr val="bg1"/>
              </a:solidFill>
            </a:rPr>
            <a:t>semester</a:t>
          </a:r>
          <a:r>
            <a:rPr lang="pl-PL" dirty="0" smtClean="0">
              <a:solidFill>
                <a:schemeClr val="bg1"/>
              </a:solidFill>
            </a:rPr>
            <a:t> worldwide </a:t>
          </a:r>
          <a:r>
            <a:rPr lang="pl-PL" dirty="0" err="1" smtClean="0">
              <a:solidFill>
                <a:schemeClr val="bg1"/>
              </a:solidFill>
            </a:rPr>
            <a:t>placement</a:t>
          </a:r>
          <a:endParaRPr lang="pl-PL" dirty="0">
            <a:solidFill>
              <a:schemeClr val="bg1"/>
            </a:solidFill>
          </a:endParaRPr>
        </a:p>
      </dgm:t>
    </dgm:pt>
    <dgm:pt modelId="{305E76D9-D15D-47DC-B1CC-DBF830BC36ED}" type="parTrans" cxnId="{A102088E-EC20-4A28-B551-CE8518A7CD45}">
      <dgm:prSet/>
      <dgm:spPr/>
      <dgm:t>
        <a:bodyPr/>
        <a:lstStyle/>
        <a:p>
          <a:endParaRPr lang="pl-PL"/>
        </a:p>
      </dgm:t>
    </dgm:pt>
    <dgm:pt modelId="{3E9A744E-4414-42B4-9429-5671A2E17598}" type="sibTrans" cxnId="{A102088E-EC20-4A28-B551-CE8518A7CD45}">
      <dgm:prSet/>
      <dgm:spPr/>
      <dgm:t>
        <a:bodyPr/>
        <a:lstStyle/>
        <a:p>
          <a:endParaRPr lang="pl-PL"/>
        </a:p>
      </dgm:t>
    </dgm:pt>
    <dgm:pt modelId="{FF176C14-6D7D-4D3C-8922-489A1E51D5C3}">
      <dgm:prSet/>
      <dgm:spPr>
        <a:solidFill>
          <a:srgbClr val="083061"/>
        </a:solidFill>
      </dgm:spPr>
      <dgm:t>
        <a:bodyPr/>
        <a:lstStyle/>
        <a:p>
          <a:pPr rtl="0"/>
          <a:r>
            <a:rPr lang="pl-PL" dirty="0" err="1" smtClean="0">
              <a:solidFill>
                <a:schemeClr val="bg1"/>
              </a:solidFill>
            </a:rPr>
            <a:t>Students</a:t>
          </a:r>
          <a:r>
            <a:rPr lang="pl-PL" dirty="0" smtClean="0">
              <a:solidFill>
                <a:schemeClr val="bg1"/>
              </a:solidFill>
            </a:rPr>
            <a:t> </a:t>
          </a:r>
          <a:r>
            <a:rPr lang="pl-PL" dirty="0" err="1" smtClean="0">
              <a:solidFill>
                <a:schemeClr val="bg1"/>
              </a:solidFill>
            </a:rPr>
            <a:t>from</a:t>
          </a:r>
          <a:r>
            <a:rPr lang="pl-PL" dirty="0" smtClean="0">
              <a:solidFill>
                <a:schemeClr val="bg1"/>
              </a:solidFill>
            </a:rPr>
            <a:t> </a:t>
          </a:r>
          <a:r>
            <a:rPr lang="pl-PL" dirty="0" err="1" smtClean="0">
              <a:solidFill>
                <a:schemeClr val="bg1"/>
              </a:solidFill>
            </a:rPr>
            <a:t>all</a:t>
          </a:r>
          <a:r>
            <a:rPr lang="pl-PL" dirty="0" smtClean="0">
              <a:solidFill>
                <a:schemeClr val="bg1"/>
              </a:solidFill>
            </a:rPr>
            <a:t> </a:t>
          </a:r>
          <a:r>
            <a:rPr lang="pl-PL" dirty="0" err="1" smtClean="0">
              <a:solidFill>
                <a:schemeClr val="bg1"/>
              </a:solidFill>
            </a:rPr>
            <a:t>over</a:t>
          </a:r>
          <a:r>
            <a:rPr lang="pl-PL" dirty="0" smtClean="0">
              <a:solidFill>
                <a:schemeClr val="bg1"/>
              </a:solidFill>
            </a:rPr>
            <a:t> </a:t>
          </a:r>
          <a:r>
            <a:rPr lang="pl-PL" dirty="0" err="1" smtClean="0">
              <a:solidFill>
                <a:schemeClr val="bg1"/>
              </a:solidFill>
            </a:rPr>
            <a:t>the</a:t>
          </a:r>
          <a:r>
            <a:rPr lang="pl-PL" dirty="0" smtClean="0">
              <a:solidFill>
                <a:schemeClr val="bg1"/>
              </a:solidFill>
            </a:rPr>
            <a:t> </a:t>
          </a:r>
          <a:r>
            <a:rPr lang="pl-PL" dirty="0" err="1" smtClean="0">
              <a:solidFill>
                <a:schemeClr val="bg1"/>
              </a:solidFill>
            </a:rPr>
            <a:t>world</a:t>
          </a:r>
          <a:endParaRPr lang="pl-PL" dirty="0">
            <a:solidFill>
              <a:schemeClr val="bg1"/>
            </a:solidFill>
          </a:endParaRPr>
        </a:p>
      </dgm:t>
    </dgm:pt>
    <dgm:pt modelId="{82C9EBE2-9020-47C4-B394-E31FE166DF9B}" type="sibTrans" cxnId="{D12BCE75-C852-412C-B6FB-92D79440EAE5}">
      <dgm:prSet/>
      <dgm:spPr/>
      <dgm:t>
        <a:bodyPr/>
        <a:lstStyle/>
        <a:p>
          <a:endParaRPr lang="pl-PL"/>
        </a:p>
      </dgm:t>
    </dgm:pt>
    <dgm:pt modelId="{B1E1E8F1-9F2D-4BB0-9964-6855208A3C93}" type="parTrans" cxnId="{D12BCE75-C852-412C-B6FB-92D79440EAE5}">
      <dgm:prSet/>
      <dgm:spPr/>
      <dgm:t>
        <a:bodyPr/>
        <a:lstStyle/>
        <a:p>
          <a:endParaRPr lang="pl-PL"/>
        </a:p>
      </dgm:t>
    </dgm:pt>
    <dgm:pt modelId="{9C5A0939-1404-4183-8274-D4BF2C951BE3}">
      <dgm:prSet/>
      <dgm:spPr>
        <a:solidFill>
          <a:srgbClr val="083061"/>
        </a:solidFill>
      </dgm:spPr>
      <dgm:t>
        <a:bodyPr/>
        <a:lstStyle/>
        <a:p>
          <a:pPr rtl="0"/>
          <a:r>
            <a:rPr lang="pl-PL" dirty="0" err="1" smtClean="0">
              <a:solidFill>
                <a:schemeClr val="bg1"/>
              </a:solidFill>
            </a:rPr>
            <a:t>Visiting</a:t>
          </a:r>
          <a:r>
            <a:rPr lang="pl-PL" dirty="0" smtClean="0">
              <a:solidFill>
                <a:schemeClr val="bg1"/>
              </a:solidFill>
            </a:rPr>
            <a:t> </a:t>
          </a:r>
          <a:r>
            <a:rPr lang="pl-PL" dirty="0" err="1" smtClean="0">
              <a:solidFill>
                <a:schemeClr val="bg1"/>
              </a:solidFill>
            </a:rPr>
            <a:t>professors</a:t>
          </a:r>
          <a:endParaRPr lang="pl-PL" dirty="0">
            <a:solidFill>
              <a:schemeClr val="bg1"/>
            </a:solidFill>
          </a:endParaRPr>
        </a:p>
      </dgm:t>
    </dgm:pt>
    <dgm:pt modelId="{E286F1F9-48E6-482C-8AEE-FC5C1CBF708A}" type="sibTrans" cxnId="{9BD5A6C4-F752-42CE-A508-75E2B5880B16}">
      <dgm:prSet/>
      <dgm:spPr/>
      <dgm:t>
        <a:bodyPr/>
        <a:lstStyle/>
        <a:p>
          <a:endParaRPr lang="pl-PL"/>
        </a:p>
      </dgm:t>
    </dgm:pt>
    <dgm:pt modelId="{AE4B76EA-C4E1-4906-979B-5CE505CC52E5}" type="parTrans" cxnId="{9BD5A6C4-F752-42CE-A508-75E2B5880B16}">
      <dgm:prSet/>
      <dgm:spPr/>
      <dgm:t>
        <a:bodyPr/>
        <a:lstStyle/>
        <a:p>
          <a:endParaRPr lang="pl-PL"/>
        </a:p>
      </dgm:t>
    </dgm:pt>
    <dgm:pt modelId="{36CC93E6-5BA7-4CAE-BE39-80E9FC3A8A51}" type="pres">
      <dgm:prSet presAssocID="{FEAC5C74-A614-47F7-917F-9854B2057EDA}" presName="matrix" presStyleCnt="0">
        <dgm:presLayoutVars>
          <dgm:chMax val="1"/>
          <dgm:dir/>
          <dgm:resizeHandles val="exact"/>
        </dgm:presLayoutVars>
      </dgm:prSet>
      <dgm:spPr/>
      <dgm:t>
        <a:bodyPr/>
        <a:lstStyle/>
        <a:p>
          <a:endParaRPr lang="pl-PL"/>
        </a:p>
      </dgm:t>
    </dgm:pt>
    <dgm:pt modelId="{BC0AC473-BDDD-4C4D-819E-38CE713D9C38}" type="pres">
      <dgm:prSet presAssocID="{FEAC5C74-A614-47F7-917F-9854B2057EDA}" presName="diamond" presStyleLbl="bgShp" presStyleIdx="0" presStyleCnt="1" custScaleX="90341" custScaleY="100000"/>
      <dgm:spPr/>
      <dgm:t>
        <a:bodyPr/>
        <a:lstStyle/>
        <a:p>
          <a:endParaRPr lang="pl-PL"/>
        </a:p>
      </dgm:t>
    </dgm:pt>
    <dgm:pt modelId="{AFB2DB41-8301-45FD-9ABA-F45EFE9E15BA}" type="pres">
      <dgm:prSet presAssocID="{FEAC5C74-A614-47F7-917F-9854B2057EDA}" presName="quad1" presStyleLbl="node1" presStyleIdx="0" presStyleCnt="4" custLinFactNeighborX="-1707" custLinFactNeighborY="1230">
        <dgm:presLayoutVars>
          <dgm:chMax val="0"/>
          <dgm:chPref val="0"/>
          <dgm:bulletEnabled val="1"/>
        </dgm:presLayoutVars>
      </dgm:prSet>
      <dgm:spPr/>
      <dgm:t>
        <a:bodyPr/>
        <a:lstStyle/>
        <a:p>
          <a:endParaRPr lang="pl-PL"/>
        </a:p>
      </dgm:t>
    </dgm:pt>
    <dgm:pt modelId="{1E0B8EC2-EF4E-4049-BCA8-DA36179CE7AB}" type="pres">
      <dgm:prSet presAssocID="{FEAC5C74-A614-47F7-917F-9854B2057EDA}" presName="quad2" presStyleLbl="node1" presStyleIdx="1" presStyleCnt="4" custLinFactNeighborX="-1059" custLinFactNeighborY="1230">
        <dgm:presLayoutVars>
          <dgm:chMax val="0"/>
          <dgm:chPref val="0"/>
          <dgm:bulletEnabled val="1"/>
        </dgm:presLayoutVars>
      </dgm:prSet>
      <dgm:spPr/>
      <dgm:t>
        <a:bodyPr/>
        <a:lstStyle/>
        <a:p>
          <a:endParaRPr lang="pl-PL"/>
        </a:p>
      </dgm:t>
    </dgm:pt>
    <dgm:pt modelId="{F0ABEB7E-D796-442B-8162-43D22521330B}" type="pres">
      <dgm:prSet presAssocID="{FEAC5C74-A614-47F7-917F-9854B2057EDA}" presName="quad3" presStyleLbl="node1" presStyleIdx="2" presStyleCnt="4">
        <dgm:presLayoutVars>
          <dgm:chMax val="0"/>
          <dgm:chPref val="0"/>
          <dgm:bulletEnabled val="1"/>
        </dgm:presLayoutVars>
      </dgm:prSet>
      <dgm:spPr/>
      <dgm:t>
        <a:bodyPr/>
        <a:lstStyle/>
        <a:p>
          <a:endParaRPr lang="pl-PL"/>
        </a:p>
      </dgm:t>
    </dgm:pt>
    <dgm:pt modelId="{15F9B9C1-24AA-430D-BA65-9BE1C71EB9DB}" type="pres">
      <dgm:prSet presAssocID="{FEAC5C74-A614-47F7-917F-9854B2057EDA}" presName="quad4" presStyleLbl="node1" presStyleIdx="3" presStyleCnt="4">
        <dgm:presLayoutVars>
          <dgm:chMax val="0"/>
          <dgm:chPref val="0"/>
          <dgm:bulletEnabled val="1"/>
        </dgm:presLayoutVars>
      </dgm:prSet>
      <dgm:spPr/>
      <dgm:t>
        <a:bodyPr/>
        <a:lstStyle/>
        <a:p>
          <a:endParaRPr lang="pl-PL"/>
        </a:p>
      </dgm:t>
    </dgm:pt>
  </dgm:ptLst>
  <dgm:cxnLst>
    <dgm:cxn modelId="{FDF4BCA4-3B5B-4B9C-B56B-026A01EA6FFE}" type="presOf" srcId="{EF9317E7-8636-4496-AF0D-D9705680EB60}" destId="{AFB2DB41-8301-45FD-9ABA-F45EFE9E15BA}" srcOrd="0" destOrd="0" presId="urn:microsoft.com/office/officeart/2005/8/layout/matrix3"/>
    <dgm:cxn modelId="{C791C000-08EB-4EA0-82D7-4907062B822D}" type="presOf" srcId="{9C5A0939-1404-4183-8274-D4BF2C951BE3}" destId="{1E0B8EC2-EF4E-4049-BCA8-DA36179CE7AB}" srcOrd="0" destOrd="0" presId="urn:microsoft.com/office/officeart/2005/8/layout/matrix3"/>
    <dgm:cxn modelId="{A102088E-EC20-4A28-B551-CE8518A7CD45}" srcId="{FEAC5C74-A614-47F7-917F-9854B2057EDA}" destId="{976F25B1-5222-4FDA-8BFA-154DAB369783}" srcOrd="2" destOrd="0" parTransId="{305E76D9-D15D-47DC-B1CC-DBF830BC36ED}" sibTransId="{3E9A744E-4414-42B4-9429-5671A2E17598}"/>
    <dgm:cxn modelId="{6168FCB8-13E7-40EC-BC52-678DE7C5FE64}" type="presOf" srcId="{FEAC5C74-A614-47F7-917F-9854B2057EDA}" destId="{36CC93E6-5BA7-4CAE-BE39-80E9FC3A8A51}" srcOrd="0" destOrd="0" presId="urn:microsoft.com/office/officeart/2005/8/layout/matrix3"/>
    <dgm:cxn modelId="{38798068-82C3-457A-AA47-08AFE5E9F6B4}" srcId="{FEAC5C74-A614-47F7-917F-9854B2057EDA}" destId="{EF9317E7-8636-4496-AF0D-D9705680EB60}" srcOrd="0" destOrd="0" parTransId="{C3381595-AF5C-412E-AA26-DDACB5AC677E}" sibTransId="{D6379682-9335-4E2A-A28D-9021127B1AF4}"/>
    <dgm:cxn modelId="{1FBCAB4D-1902-47C7-BB77-3B5CA6A2D51D}" type="presOf" srcId="{FF176C14-6D7D-4D3C-8922-489A1E51D5C3}" destId="{15F9B9C1-24AA-430D-BA65-9BE1C71EB9DB}" srcOrd="0" destOrd="0" presId="urn:microsoft.com/office/officeart/2005/8/layout/matrix3"/>
    <dgm:cxn modelId="{9BD5A6C4-F752-42CE-A508-75E2B5880B16}" srcId="{FEAC5C74-A614-47F7-917F-9854B2057EDA}" destId="{9C5A0939-1404-4183-8274-D4BF2C951BE3}" srcOrd="1" destOrd="0" parTransId="{AE4B76EA-C4E1-4906-979B-5CE505CC52E5}" sibTransId="{E286F1F9-48E6-482C-8AEE-FC5C1CBF708A}"/>
    <dgm:cxn modelId="{0A5BC12F-E82C-464C-9EE4-F6DA2717BE25}" type="presOf" srcId="{976F25B1-5222-4FDA-8BFA-154DAB369783}" destId="{F0ABEB7E-D796-442B-8162-43D22521330B}" srcOrd="0" destOrd="0" presId="urn:microsoft.com/office/officeart/2005/8/layout/matrix3"/>
    <dgm:cxn modelId="{D12BCE75-C852-412C-B6FB-92D79440EAE5}" srcId="{FEAC5C74-A614-47F7-917F-9854B2057EDA}" destId="{FF176C14-6D7D-4D3C-8922-489A1E51D5C3}" srcOrd="3" destOrd="0" parTransId="{B1E1E8F1-9F2D-4BB0-9964-6855208A3C93}" sibTransId="{82C9EBE2-9020-47C4-B394-E31FE166DF9B}"/>
    <dgm:cxn modelId="{7DC0E710-9D1D-4689-964D-E4E02625FDF6}" type="presParOf" srcId="{36CC93E6-5BA7-4CAE-BE39-80E9FC3A8A51}" destId="{BC0AC473-BDDD-4C4D-819E-38CE713D9C38}" srcOrd="0" destOrd="0" presId="urn:microsoft.com/office/officeart/2005/8/layout/matrix3"/>
    <dgm:cxn modelId="{022BC8C6-A67E-4644-A022-656AB4A01079}" type="presParOf" srcId="{36CC93E6-5BA7-4CAE-BE39-80E9FC3A8A51}" destId="{AFB2DB41-8301-45FD-9ABA-F45EFE9E15BA}" srcOrd="1" destOrd="0" presId="urn:microsoft.com/office/officeart/2005/8/layout/matrix3"/>
    <dgm:cxn modelId="{597479F6-339B-46D0-979A-D578A82D8135}" type="presParOf" srcId="{36CC93E6-5BA7-4CAE-BE39-80E9FC3A8A51}" destId="{1E0B8EC2-EF4E-4049-BCA8-DA36179CE7AB}" srcOrd="2" destOrd="0" presId="urn:microsoft.com/office/officeart/2005/8/layout/matrix3"/>
    <dgm:cxn modelId="{5231947E-92AF-46AB-A769-A4664D611474}" type="presParOf" srcId="{36CC93E6-5BA7-4CAE-BE39-80E9FC3A8A51}" destId="{F0ABEB7E-D796-442B-8162-43D22521330B}" srcOrd="3" destOrd="0" presId="urn:microsoft.com/office/officeart/2005/8/layout/matrix3"/>
    <dgm:cxn modelId="{F6A5D854-F119-4BD4-B2D2-D4206F406D6B}" type="presParOf" srcId="{36CC93E6-5BA7-4CAE-BE39-80E9FC3A8A51}" destId="{15F9B9C1-24AA-430D-BA65-9BE1C71EB9D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6FEAF-D556-456D-BE96-754B2B9F2C22}">
      <dsp:nvSpPr>
        <dsp:cNvPr id="0" name=""/>
        <dsp:cNvSpPr/>
      </dsp:nvSpPr>
      <dsp:spPr>
        <a:xfrm>
          <a:off x="792087" y="0"/>
          <a:ext cx="3456384" cy="3456384"/>
        </a:xfrm>
        <a:prstGeom prst="diamond">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0D15E167-218A-4F58-977C-E8BC52EA32CA}">
      <dsp:nvSpPr>
        <dsp:cNvPr id="0" name=""/>
        <dsp:cNvSpPr/>
      </dsp:nvSpPr>
      <dsp:spPr>
        <a:xfrm>
          <a:off x="1120444" y="328356"/>
          <a:ext cx="1347989" cy="1347989"/>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err="1" smtClean="0">
              <a:solidFill>
                <a:schemeClr val="bg1"/>
              </a:solidFill>
            </a:rPr>
            <a:t>Visiting</a:t>
          </a:r>
          <a:r>
            <a:rPr lang="pl-PL" sz="1600" kern="1200" dirty="0" smtClean="0">
              <a:solidFill>
                <a:schemeClr val="bg1"/>
              </a:solidFill>
            </a:rPr>
            <a:t> </a:t>
          </a:r>
          <a:r>
            <a:rPr lang="pl-PL" sz="1600" kern="1200" dirty="0" err="1" smtClean="0">
              <a:solidFill>
                <a:schemeClr val="bg1"/>
              </a:solidFill>
            </a:rPr>
            <a:t>professors</a:t>
          </a:r>
          <a:endParaRPr lang="pl-PL" sz="1600" kern="1200" dirty="0">
            <a:solidFill>
              <a:schemeClr val="bg1"/>
            </a:solidFill>
          </a:endParaRPr>
        </a:p>
      </dsp:txBody>
      <dsp:txXfrm>
        <a:off x="1186247" y="394159"/>
        <a:ext cx="1216383" cy="1216383"/>
      </dsp:txXfrm>
    </dsp:sp>
    <dsp:sp modelId="{164CE367-E429-4EAB-AFFE-D603A732C7F4}">
      <dsp:nvSpPr>
        <dsp:cNvPr id="0" name=""/>
        <dsp:cNvSpPr/>
      </dsp:nvSpPr>
      <dsp:spPr>
        <a:xfrm>
          <a:off x="2572125" y="328356"/>
          <a:ext cx="1347989" cy="1347989"/>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smtClean="0">
              <a:solidFill>
                <a:schemeClr val="bg1"/>
              </a:solidFill>
            </a:rPr>
            <a:t>Modern </a:t>
          </a:r>
          <a:r>
            <a:rPr lang="pl-PL" sz="1600" kern="1200" dirty="0" err="1" smtClean="0">
              <a:solidFill>
                <a:schemeClr val="bg1"/>
              </a:solidFill>
            </a:rPr>
            <a:t>teaching</a:t>
          </a:r>
          <a:r>
            <a:rPr lang="pl-PL" sz="1600" kern="1200" dirty="0" smtClean="0">
              <a:solidFill>
                <a:schemeClr val="bg1"/>
              </a:solidFill>
            </a:rPr>
            <a:t> </a:t>
          </a:r>
          <a:r>
            <a:rPr lang="pl-PL" sz="1600" kern="1200" dirty="0" err="1" smtClean="0">
              <a:solidFill>
                <a:schemeClr val="bg1"/>
              </a:solidFill>
            </a:rPr>
            <a:t>methods</a:t>
          </a:r>
          <a:endParaRPr lang="pl-PL" sz="1600" kern="1200" dirty="0">
            <a:solidFill>
              <a:schemeClr val="bg1"/>
            </a:solidFill>
          </a:endParaRPr>
        </a:p>
      </dsp:txBody>
      <dsp:txXfrm>
        <a:off x="2637928" y="394159"/>
        <a:ext cx="1216383" cy="1216383"/>
      </dsp:txXfrm>
    </dsp:sp>
    <dsp:sp modelId="{9402144F-2AF6-4C89-B9E2-9B72C349F4D8}">
      <dsp:nvSpPr>
        <dsp:cNvPr id="0" name=""/>
        <dsp:cNvSpPr/>
      </dsp:nvSpPr>
      <dsp:spPr>
        <a:xfrm>
          <a:off x="1120444" y="1780037"/>
          <a:ext cx="1347989" cy="1347989"/>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err="1" smtClean="0">
              <a:solidFill>
                <a:schemeClr val="bg1"/>
              </a:solidFill>
            </a:rPr>
            <a:t>Multicultural</a:t>
          </a:r>
          <a:r>
            <a:rPr lang="pl-PL" sz="1600" kern="1200" dirty="0" smtClean="0">
              <a:solidFill>
                <a:schemeClr val="bg1"/>
              </a:solidFill>
            </a:rPr>
            <a:t> </a:t>
          </a:r>
          <a:r>
            <a:rPr lang="pl-PL" sz="1600" kern="1200" dirty="0" err="1" smtClean="0">
              <a:solidFill>
                <a:schemeClr val="bg1"/>
              </a:solidFill>
            </a:rPr>
            <a:t>classroom</a:t>
          </a:r>
          <a:endParaRPr lang="pl-PL" sz="1600" kern="1200" dirty="0">
            <a:solidFill>
              <a:schemeClr val="bg1"/>
            </a:solidFill>
          </a:endParaRPr>
        </a:p>
      </dsp:txBody>
      <dsp:txXfrm>
        <a:off x="1186247" y="1845840"/>
        <a:ext cx="1216383" cy="1216383"/>
      </dsp:txXfrm>
    </dsp:sp>
    <dsp:sp modelId="{3601A326-4200-411F-AE1B-5092815F0A8A}">
      <dsp:nvSpPr>
        <dsp:cNvPr id="0" name=""/>
        <dsp:cNvSpPr/>
      </dsp:nvSpPr>
      <dsp:spPr>
        <a:xfrm>
          <a:off x="2572125" y="1780037"/>
          <a:ext cx="1347989" cy="1347989"/>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smtClean="0">
              <a:solidFill>
                <a:schemeClr val="bg1"/>
              </a:solidFill>
            </a:rPr>
            <a:t>International </a:t>
          </a:r>
          <a:r>
            <a:rPr lang="pl-PL" sz="1600" kern="1200" dirty="0" err="1" smtClean="0">
              <a:solidFill>
                <a:schemeClr val="bg1"/>
              </a:solidFill>
            </a:rPr>
            <a:t>mobility</a:t>
          </a:r>
          <a:r>
            <a:rPr lang="pl-PL" sz="1600" kern="1200" dirty="0" smtClean="0">
              <a:solidFill>
                <a:schemeClr val="bg1"/>
              </a:solidFill>
            </a:rPr>
            <a:t> </a:t>
          </a:r>
          <a:endParaRPr lang="pl-PL" sz="1600" kern="1200" dirty="0">
            <a:solidFill>
              <a:schemeClr val="bg1"/>
            </a:solidFill>
          </a:endParaRPr>
        </a:p>
      </dsp:txBody>
      <dsp:txXfrm>
        <a:off x="2637928" y="1845840"/>
        <a:ext cx="1216383" cy="121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AC473-BDDD-4C4D-819E-38CE713D9C38}">
      <dsp:nvSpPr>
        <dsp:cNvPr id="0" name=""/>
        <dsp:cNvSpPr/>
      </dsp:nvSpPr>
      <dsp:spPr>
        <a:xfrm>
          <a:off x="1036544" y="0"/>
          <a:ext cx="2607430" cy="2886210"/>
        </a:xfrm>
        <a:prstGeom prst="diamond">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AFB2DB41-8301-45FD-9ABA-F45EFE9E15BA}">
      <dsp:nvSpPr>
        <dsp:cNvPr id="0" name=""/>
        <dsp:cNvSpPr/>
      </dsp:nvSpPr>
      <dsp:spPr>
        <a:xfrm>
          <a:off x="1152130" y="288035"/>
          <a:ext cx="1125621" cy="1125621"/>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err="1" smtClean="0">
              <a:solidFill>
                <a:schemeClr val="bg1"/>
              </a:solidFill>
            </a:rPr>
            <a:t>Double</a:t>
          </a:r>
          <a:r>
            <a:rPr lang="pl-PL" sz="1600" kern="1200" dirty="0" smtClean="0">
              <a:solidFill>
                <a:schemeClr val="bg1"/>
              </a:solidFill>
            </a:rPr>
            <a:t> </a:t>
          </a:r>
          <a:r>
            <a:rPr lang="pl-PL" sz="1600" kern="1200" dirty="0" err="1" smtClean="0">
              <a:solidFill>
                <a:schemeClr val="bg1"/>
              </a:solidFill>
            </a:rPr>
            <a:t>diploma</a:t>
          </a:r>
          <a:endParaRPr lang="pl-PL" sz="1600" kern="1200" dirty="0">
            <a:solidFill>
              <a:schemeClr val="bg1"/>
            </a:solidFill>
          </a:endParaRPr>
        </a:p>
      </dsp:txBody>
      <dsp:txXfrm>
        <a:off x="1207078" y="342983"/>
        <a:ext cx="1015725" cy="1015725"/>
      </dsp:txXfrm>
    </dsp:sp>
    <dsp:sp modelId="{1E0B8EC2-EF4E-4049-BCA8-DA36179CE7AB}">
      <dsp:nvSpPr>
        <dsp:cNvPr id="0" name=""/>
        <dsp:cNvSpPr/>
      </dsp:nvSpPr>
      <dsp:spPr>
        <a:xfrm>
          <a:off x="2371632" y="288035"/>
          <a:ext cx="1125621" cy="1125621"/>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err="1" smtClean="0">
              <a:solidFill>
                <a:schemeClr val="bg1"/>
              </a:solidFill>
            </a:rPr>
            <a:t>Visiting</a:t>
          </a:r>
          <a:r>
            <a:rPr lang="pl-PL" sz="1600" kern="1200" dirty="0" smtClean="0">
              <a:solidFill>
                <a:schemeClr val="bg1"/>
              </a:solidFill>
            </a:rPr>
            <a:t> </a:t>
          </a:r>
          <a:r>
            <a:rPr lang="pl-PL" sz="1600" kern="1200" dirty="0" err="1" smtClean="0">
              <a:solidFill>
                <a:schemeClr val="bg1"/>
              </a:solidFill>
            </a:rPr>
            <a:t>professors</a:t>
          </a:r>
          <a:endParaRPr lang="pl-PL" sz="1600" kern="1200" dirty="0">
            <a:solidFill>
              <a:schemeClr val="bg1"/>
            </a:solidFill>
          </a:endParaRPr>
        </a:p>
      </dsp:txBody>
      <dsp:txXfrm>
        <a:off x="2426580" y="342983"/>
        <a:ext cx="1015725" cy="1015725"/>
      </dsp:txXfrm>
    </dsp:sp>
    <dsp:sp modelId="{F0ABEB7E-D796-442B-8162-43D22521330B}">
      <dsp:nvSpPr>
        <dsp:cNvPr id="0" name=""/>
        <dsp:cNvSpPr/>
      </dsp:nvSpPr>
      <dsp:spPr>
        <a:xfrm>
          <a:off x="1171344" y="1486398"/>
          <a:ext cx="1125621" cy="1125621"/>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smtClean="0">
              <a:solidFill>
                <a:schemeClr val="bg1"/>
              </a:solidFill>
            </a:rPr>
            <a:t>One </a:t>
          </a:r>
          <a:r>
            <a:rPr lang="pl-PL" sz="1600" kern="1200" dirty="0" err="1" smtClean="0">
              <a:solidFill>
                <a:schemeClr val="bg1"/>
              </a:solidFill>
            </a:rPr>
            <a:t>semester</a:t>
          </a:r>
          <a:r>
            <a:rPr lang="pl-PL" sz="1600" kern="1200" dirty="0" smtClean="0">
              <a:solidFill>
                <a:schemeClr val="bg1"/>
              </a:solidFill>
            </a:rPr>
            <a:t> worldwide </a:t>
          </a:r>
          <a:r>
            <a:rPr lang="pl-PL" sz="1600" kern="1200" dirty="0" err="1" smtClean="0">
              <a:solidFill>
                <a:schemeClr val="bg1"/>
              </a:solidFill>
            </a:rPr>
            <a:t>placement</a:t>
          </a:r>
          <a:endParaRPr lang="pl-PL" sz="1600" kern="1200" dirty="0">
            <a:solidFill>
              <a:schemeClr val="bg1"/>
            </a:solidFill>
          </a:endParaRPr>
        </a:p>
      </dsp:txBody>
      <dsp:txXfrm>
        <a:off x="1226292" y="1541346"/>
        <a:ext cx="1015725" cy="1015725"/>
      </dsp:txXfrm>
    </dsp:sp>
    <dsp:sp modelId="{15F9B9C1-24AA-430D-BA65-9BE1C71EB9DB}">
      <dsp:nvSpPr>
        <dsp:cNvPr id="0" name=""/>
        <dsp:cNvSpPr/>
      </dsp:nvSpPr>
      <dsp:spPr>
        <a:xfrm>
          <a:off x="2383553" y="1486398"/>
          <a:ext cx="1125621" cy="1125621"/>
        </a:xfrm>
        <a:prstGeom prst="roundRect">
          <a:avLst/>
        </a:prstGeom>
        <a:solidFill>
          <a:srgbClr val="08306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pl-PL" sz="1600" kern="1200" dirty="0" err="1" smtClean="0">
              <a:solidFill>
                <a:schemeClr val="bg1"/>
              </a:solidFill>
            </a:rPr>
            <a:t>Students</a:t>
          </a:r>
          <a:r>
            <a:rPr lang="pl-PL" sz="1600" kern="1200" dirty="0" smtClean="0">
              <a:solidFill>
                <a:schemeClr val="bg1"/>
              </a:solidFill>
            </a:rPr>
            <a:t> </a:t>
          </a:r>
          <a:r>
            <a:rPr lang="pl-PL" sz="1600" kern="1200" dirty="0" err="1" smtClean="0">
              <a:solidFill>
                <a:schemeClr val="bg1"/>
              </a:solidFill>
            </a:rPr>
            <a:t>from</a:t>
          </a:r>
          <a:r>
            <a:rPr lang="pl-PL" sz="1600" kern="1200" dirty="0" smtClean="0">
              <a:solidFill>
                <a:schemeClr val="bg1"/>
              </a:solidFill>
            </a:rPr>
            <a:t> </a:t>
          </a:r>
          <a:r>
            <a:rPr lang="pl-PL" sz="1600" kern="1200" dirty="0" err="1" smtClean="0">
              <a:solidFill>
                <a:schemeClr val="bg1"/>
              </a:solidFill>
            </a:rPr>
            <a:t>all</a:t>
          </a:r>
          <a:r>
            <a:rPr lang="pl-PL" sz="1600" kern="1200" dirty="0" smtClean="0">
              <a:solidFill>
                <a:schemeClr val="bg1"/>
              </a:solidFill>
            </a:rPr>
            <a:t> </a:t>
          </a:r>
          <a:r>
            <a:rPr lang="pl-PL" sz="1600" kern="1200" dirty="0" err="1" smtClean="0">
              <a:solidFill>
                <a:schemeClr val="bg1"/>
              </a:solidFill>
            </a:rPr>
            <a:t>over</a:t>
          </a:r>
          <a:r>
            <a:rPr lang="pl-PL" sz="1600" kern="1200" dirty="0" smtClean="0">
              <a:solidFill>
                <a:schemeClr val="bg1"/>
              </a:solidFill>
            </a:rPr>
            <a:t> </a:t>
          </a:r>
          <a:r>
            <a:rPr lang="pl-PL" sz="1600" kern="1200" dirty="0" err="1" smtClean="0">
              <a:solidFill>
                <a:schemeClr val="bg1"/>
              </a:solidFill>
            </a:rPr>
            <a:t>the</a:t>
          </a:r>
          <a:r>
            <a:rPr lang="pl-PL" sz="1600" kern="1200" dirty="0" smtClean="0">
              <a:solidFill>
                <a:schemeClr val="bg1"/>
              </a:solidFill>
            </a:rPr>
            <a:t> </a:t>
          </a:r>
          <a:r>
            <a:rPr lang="pl-PL" sz="1600" kern="1200" dirty="0" err="1" smtClean="0">
              <a:solidFill>
                <a:schemeClr val="bg1"/>
              </a:solidFill>
            </a:rPr>
            <a:t>world</a:t>
          </a:r>
          <a:endParaRPr lang="pl-PL" sz="1600" kern="1200" dirty="0">
            <a:solidFill>
              <a:schemeClr val="bg1"/>
            </a:solidFill>
          </a:endParaRPr>
        </a:p>
      </dsp:txBody>
      <dsp:txXfrm>
        <a:off x="2438501" y="1541346"/>
        <a:ext cx="1015725" cy="101572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cs typeface="Arial" charset="0"/>
              </a:defRPr>
            </a:lvl1pPr>
          </a:lstStyle>
          <a:p>
            <a:pPr>
              <a:defRPr/>
            </a:pPr>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cs typeface="Arial" charset="0"/>
              </a:defRPr>
            </a:lvl1pPr>
          </a:lstStyle>
          <a:p>
            <a:pPr>
              <a:defRPr/>
            </a:pPr>
            <a:fld id="{5A6635E4-E27D-4132-8E62-BE845DEA87BC}" type="datetimeFigureOut">
              <a:rPr lang="pl-PL"/>
              <a:pPr>
                <a:defRPr/>
              </a:pPr>
              <a:t>31.05.2019</a:t>
            </a:fld>
            <a:endParaRPr lang="pl-PL"/>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pl-PL" noProof="0" smtClean="0"/>
          </a:p>
        </p:txBody>
      </p:sp>
      <p:sp>
        <p:nvSpPr>
          <p:cNvPr id="5" name="Symbol zastępczy notatek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FC4BEE6-AABC-4FAC-BA87-3E616983513B}" type="slidenum">
              <a:rPr lang="pl-PL" altLang="pl-PL"/>
              <a:pPr>
                <a:defRPr/>
              </a:pPr>
              <a:t>‹#›</a:t>
            </a:fld>
            <a:endParaRPr lang="pl-PL" altLang="pl-PL"/>
          </a:p>
        </p:txBody>
      </p:sp>
    </p:spTree>
    <p:extLst>
      <p:ext uri="{BB962C8B-B14F-4D97-AF65-F5344CB8AC3E}">
        <p14:creationId xmlns:p14="http://schemas.microsoft.com/office/powerpoint/2010/main" val="3726473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pl-PL" smtClean="0"/>
          </a:p>
        </p:txBody>
      </p:sp>
      <p:sp>
        <p:nvSpPr>
          <p:cNvPr id="3891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hangingPunct="0"/>
            <a:fld id="{184A02A2-A988-4A35-86FE-19DAAD2F11BE}" type="slidenum">
              <a:rPr lang="en-US" altLang="pl-PL" smtClean="0">
                <a:latin typeface="Arial" charset="0"/>
              </a:rPr>
              <a:pPr eaLnBrk="0" hangingPunct="0"/>
              <a:t>9</a:t>
            </a:fld>
            <a:endParaRPr lang="en-US" altLang="pl-PL"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pl-PL" smtClean="0"/>
          </a:p>
        </p:txBody>
      </p:sp>
      <p:sp>
        <p:nvSpPr>
          <p:cNvPr id="3994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hangingPunct="0"/>
            <a:fld id="{DDC3B89E-D7AB-40D1-BDF8-8910D765E62E}" type="slidenum">
              <a:rPr lang="en-US" altLang="pl-PL" smtClean="0">
                <a:latin typeface="Arial" charset="0"/>
              </a:rPr>
              <a:pPr eaLnBrk="0" hangingPunct="0"/>
              <a:t>12</a:t>
            </a:fld>
            <a:endParaRPr lang="en-US" altLang="pl-PL"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3140968"/>
            <a:ext cx="7772400" cy="1872208"/>
          </a:xfrm>
        </p:spPr>
        <p:txBody>
          <a:bodyPr>
            <a:normAutofit/>
          </a:bodyPr>
          <a:lstStyle>
            <a:lvl1pPr algn="r">
              <a:defRPr sz="4000" b="1">
                <a:solidFill>
                  <a:schemeClr val="bg1"/>
                </a:solidFill>
                <a:latin typeface="Verdana" pitchFamily="34" charset="0"/>
                <a:ea typeface="Verdana" pitchFamily="34" charset="0"/>
                <a:cs typeface="Verdana" pitchFamily="34" charset="0"/>
              </a:defRPr>
            </a:lvl1pPr>
          </a:lstStyle>
          <a:p>
            <a:r>
              <a:rPr lang="pl-PL" smtClean="0"/>
              <a:t>Kliknij, aby edytować styl</a:t>
            </a:r>
            <a:endParaRPr lang="pl-PL" dirty="0"/>
          </a:p>
        </p:txBody>
      </p:sp>
      <p:sp>
        <p:nvSpPr>
          <p:cNvPr id="3" name="Podtytuł 2"/>
          <p:cNvSpPr>
            <a:spLocks noGrp="1"/>
          </p:cNvSpPr>
          <p:nvPr>
            <p:ph type="subTitle" idx="1"/>
          </p:nvPr>
        </p:nvSpPr>
        <p:spPr>
          <a:xfrm>
            <a:off x="683568" y="5085184"/>
            <a:ext cx="7776864" cy="576064"/>
          </a:xfrm>
        </p:spPr>
        <p:txBody>
          <a:bodyPr anchor="ctr"/>
          <a:lstStyle>
            <a:lvl1pPr marL="0" indent="0" algn="r">
              <a:buNone/>
              <a:defRPr sz="2400" b="1">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dirty="0"/>
          </a:p>
        </p:txBody>
      </p:sp>
    </p:spTree>
    <p:extLst>
      <p:ext uri="{BB962C8B-B14F-4D97-AF65-F5344CB8AC3E}">
        <p14:creationId xmlns:p14="http://schemas.microsoft.com/office/powerpoint/2010/main" val="89965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ABA4D086-CF7A-4251-9BE1-EBCF568747C7}" type="datetimeFigureOut">
              <a:rPr lang="pl-PL"/>
              <a:pPr>
                <a:defRPr/>
              </a:pPr>
              <a:t>31.05.2019</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pPr>
              <a:defRPr/>
            </a:pPr>
            <a:fld id="{E0E63504-A49C-4567-9805-A6A56E746A8C}" type="slidenum">
              <a:rPr lang="pl-PL" altLang="pl-PL"/>
              <a:pPr>
                <a:defRPr/>
              </a:pPr>
              <a:t>‹#›</a:t>
            </a:fld>
            <a:endParaRPr lang="pl-PL" altLang="pl-PL"/>
          </a:p>
        </p:txBody>
      </p:sp>
    </p:spTree>
    <p:extLst>
      <p:ext uri="{BB962C8B-B14F-4D97-AF65-F5344CB8AC3E}">
        <p14:creationId xmlns:p14="http://schemas.microsoft.com/office/powerpoint/2010/main" val="307721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C6D097BB-3CC1-4F6D-932B-E2E811473763}" type="datetimeFigureOut">
              <a:rPr lang="pl-PL"/>
              <a:pPr>
                <a:defRPr/>
              </a:pPr>
              <a:t>31.05.2019</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pPr>
              <a:defRPr/>
            </a:pPr>
            <a:fld id="{3F8D5563-BC4D-43DD-88E4-F2C59C00F5ED}" type="slidenum">
              <a:rPr lang="pl-PL" altLang="pl-PL"/>
              <a:pPr>
                <a:defRPr/>
              </a:pPr>
              <a:t>‹#›</a:t>
            </a:fld>
            <a:endParaRPr lang="pl-PL" altLang="pl-PL"/>
          </a:p>
        </p:txBody>
      </p:sp>
    </p:spTree>
    <p:extLst>
      <p:ext uri="{BB962C8B-B14F-4D97-AF65-F5344CB8AC3E}">
        <p14:creationId xmlns:p14="http://schemas.microsoft.com/office/powerpoint/2010/main" val="191800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293096"/>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186209"/>
            <a:ext cx="5486400" cy="41068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4869160"/>
            <a:ext cx="5486400" cy="1008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BEEED99-D0F7-403C-A48B-9C74CCCDD8A7}" type="datetimeFigureOut">
              <a:rPr lang="pl-PL"/>
              <a:pPr>
                <a:defRPr/>
              </a:pPr>
              <a:t>31.05.2019</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39D938BD-E5CB-4CED-9B23-8C44B7A2E068}" type="slidenum">
              <a:rPr lang="pl-PL" altLang="pl-PL"/>
              <a:pPr>
                <a:defRPr/>
              </a:pPr>
              <a:t>‹#›</a:t>
            </a:fld>
            <a:endParaRPr lang="pl-PL" altLang="pl-PL"/>
          </a:p>
        </p:txBody>
      </p:sp>
    </p:spTree>
    <p:extLst>
      <p:ext uri="{BB962C8B-B14F-4D97-AF65-F5344CB8AC3E}">
        <p14:creationId xmlns:p14="http://schemas.microsoft.com/office/powerpoint/2010/main" val="2782577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CE0E589-8D76-4531-B90E-BABD8D7245E8}" type="datetimeFigureOut">
              <a:rPr lang="pl-PL"/>
              <a:pPr>
                <a:defRPr/>
              </a:pPr>
              <a:t>31.05.2019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5120C47A-6C20-4FCE-8AF0-3300A1551F4C}" type="slidenum">
              <a:rPr lang="pl-PL" altLang="pl-PL"/>
              <a:pPr>
                <a:defRPr/>
              </a:pPr>
              <a:t>‹#›</a:t>
            </a:fld>
            <a:endParaRPr lang="pl-PL" altLang="pl-PL"/>
          </a:p>
        </p:txBody>
      </p:sp>
    </p:spTree>
    <p:extLst>
      <p:ext uri="{BB962C8B-B14F-4D97-AF65-F5344CB8AC3E}">
        <p14:creationId xmlns:p14="http://schemas.microsoft.com/office/powerpoint/2010/main" val="173669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530626"/>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9"/>
            <a:ext cx="6019800" cy="55306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788463E8-0D41-4177-B1B9-3C6131D97372}" type="datetimeFigureOut">
              <a:rPr lang="pl-PL"/>
              <a:pPr>
                <a:defRPr/>
              </a:pPr>
              <a:t>31.05.2019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66840216-C810-4A6D-9CD2-207D3283DBEE}" type="slidenum">
              <a:rPr lang="pl-PL" altLang="pl-PL"/>
              <a:pPr>
                <a:defRPr/>
              </a:pPr>
              <a:t>‹#›</a:t>
            </a:fld>
            <a:endParaRPr lang="pl-PL" altLang="pl-PL"/>
          </a:p>
        </p:txBody>
      </p:sp>
    </p:spTree>
    <p:extLst>
      <p:ext uri="{BB962C8B-B14F-4D97-AF65-F5344CB8AC3E}">
        <p14:creationId xmlns:p14="http://schemas.microsoft.com/office/powerpoint/2010/main" val="950496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Końc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842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MPCŻ">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48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isk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964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ędzynarodow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6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zez całe życ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iwersytet Ekonomiczny w Katowica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1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1EE50DEF-892B-4CD6-A70D-0F155B0E9423}" type="datetimeFigureOut">
              <a:rPr lang="pl-PL"/>
              <a:pPr>
                <a:defRPr/>
              </a:pPr>
              <a:t>31.05.2019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DA12869C-413C-4D6E-93DF-5CA61ACBAA2C}" type="slidenum">
              <a:rPr lang="pl-PL" altLang="pl-PL"/>
              <a:pPr>
                <a:defRPr/>
              </a:pPr>
              <a:t>‹#›</a:t>
            </a:fld>
            <a:endParaRPr lang="pl-PL" altLang="pl-PL"/>
          </a:p>
        </p:txBody>
      </p:sp>
    </p:spTree>
    <p:extLst>
      <p:ext uri="{BB962C8B-B14F-4D97-AF65-F5344CB8AC3E}">
        <p14:creationId xmlns:p14="http://schemas.microsoft.com/office/powerpoint/2010/main" val="185265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89A3D29F-F38D-42C1-80D9-4A75F426F1ED}" type="datetimeFigureOut">
              <a:rPr lang="pl-PL"/>
              <a:pPr>
                <a:defRPr/>
              </a:pPr>
              <a:t>31.05.2019</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03233279-511C-42DC-8339-6B7F0031C952}" type="slidenum">
              <a:rPr lang="pl-PL" altLang="pl-PL"/>
              <a:pPr>
                <a:defRPr/>
              </a:pPr>
              <a:t>‹#›</a:t>
            </a:fld>
            <a:endParaRPr lang="pl-PL" altLang="pl-PL"/>
          </a:p>
        </p:txBody>
      </p:sp>
    </p:spTree>
    <p:extLst>
      <p:ext uri="{BB962C8B-B14F-4D97-AF65-F5344CB8AC3E}">
        <p14:creationId xmlns:p14="http://schemas.microsoft.com/office/powerpoint/2010/main" val="234337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A456058B-7854-4665-9119-5CEAABA7C003}" type="datetimeFigureOut">
              <a:rPr lang="pl-PL"/>
              <a:pPr>
                <a:defRPr/>
              </a:pPr>
              <a:t>31.05.2019</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2D3C93F-E9B6-47DE-902D-0BC5AD1A9EA4}" type="slidenum">
              <a:rPr lang="pl-PL" altLang="pl-PL"/>
              <a:pPr>
                <a:defRPr/>
              </a:pPr>
              <a:t>‹#›</a:t>
            </a:fld>
            <a:endParaRPr lang="pl-PL" altLang="pl-PL"/>
          </a:p>
        </p:txBody>
      </p:sp>
    </p:spTree>
    <p:extLst>
      <p:ext uri="{BB962C8B-B14F-4D97-AF65-F5344CB8AC3E}">
        <p14:creationId xmlns:p14="http://schemas.microsoft.com/office/powerpoint/2010/main" val="391877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Tytuł slajdu</a:t>
            </a:r>
          </a:p>
        </p:txBody>
      </p:sp>
      <p:sp>
        <p:nvSpPr>
          <p:cNvPr id="1027" name="Symbol zastępczy tekstu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5940425" y="59499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Verdana" pitchFamily="34" charset="0"/>
                <a:ea typeface="Verdana" pitchFamily="34" charset="0"/>
                <a:cs typeface="Verdana" pitchFamily="34" charset="0"/>
              </a:defRPr>
            </a:lvl1pPr>
          </a:lstStyle>
          <a:p>
            <a:pPr>
              <a:defRPr/>
            </a:pPr>
            <a:fld id="{481FA794-9C5A-48A6-BA9F-E0D2F4E2F21C}" type="datetimeFigureOut">
              <a:rPr lang="pl-PL"/>
              <a:pPr>
                <a:defRPr/>
              </a:pPr>
              <a:t>31.05.2019</a:t>
            </a:fld>
            <a:endParaRPr lang="pl-PL"/>
          </a:p>
        </p:txBody>
      </p:sp>
      <p:sp>
        <p:nvSpPr>
          <p:cNvPr id="5" name="Symbol zastępczy stopki 4"/>
          <p:cNvSpPr>
            <a:spLocks noGrp="1"/>
          </p:cNvSpPr>
          <p:nvPr>
            <p:ph type="ftr" sz="quarter" idx="3"/>
          </p:nvPr>
        </p:nvSpPr>
        <p:spPr>
          <a:xfrm>
            <a:off x="468313" y="5949950"/>
            <a:ext cx="5399087"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Verdana" pitchFamily="34" charset="0"/>
                <a:ea typeface="Verdana" pitchFamily="34" charset="0"/>
                <a:cs typeface="Verdana" pitchFamily="34" charset="0"/>
              </a:defRPr>
            </a:lvl1pPr>
          </a:lstStyle>
          <a:p>
            <a:pPr>
              <a:defRPr/>
            </a:pPr>
            <a:endParaRPr lang="pl-PL"/>
          </a:p>
        </p:txBody>
      </p:sp>
      <p:sp>
        <p:nvSpPr>
          <p:cNvPr id="6" name="Symbol zastępczy numeru slajdu 5"/>
          <p:cNvSpPr>
            <a:spLocks noGrp="1"/>
          </p:cNvSpPr>
          <p:nvPr>
            <p:ph type="sldNum" sz="quarter" idx="4"/>
          </p:nvPr>
        </p:nvSpPr>
        <p:spPr>
          <a:xfrm>
            <a:off x="8101013" y="5949950"/>
            <a:ext cx="6207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Verdana" pitchFamily="34" charset="0"/>
              </a:defRPr>
            </a:lvl1pPr>
          </a:lstStyle>
          <a:p>
            <a:pPr>
              <a:defRPr/>
            </a:pPr>
            <a:fld id="{DBC64DBF-4C7A-4CF9-A3E4-7130D8DFD83A}"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302" r:id="rId15"/>
  </p:sldLayoutIdLst>
  <p:txStyles>
    <p:titleStyle>
      <a:lvl1pPr algn="l" rtl="0" eaLnBrk="0" fontAlgn="base" hangingPunct="0">
        <a:spcBef>
          <a:spcPct val="0"/>
        </a:spcBef>
        <a:spcAft>
          <a:spcPct val="0"/>
        </a:spcAft>
        <a:defRPr sz="4400" kern="1200">
          <a:solidFill>
            <a:srgbClr val="00206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5pPr>
      <a:lvl6pPr marL="4572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6pPr>
      <a:lvl7pPr marL="9144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7pPr>
      <a:lvl8pPr marL="13716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8pPr>
      <a:lvl9pPr marL="18288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800" kern="1200">
          <a:solidFill>
            <a:srgbClr val="002060"/>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rgbClr val="002060"/>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Wingdings" pitchFamily="2" charset="2"/>
        <a:buChar char="§"/>
        <a:defRPr sz="2600" kern="1200">
          <a:solidFill>
            <a:srgbClr val="002060"/>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Wingdings" pitchFamily="2" charset="2"/>
        <a:buChar char="§"/>
        <a:defRPr sz="2400" kern="1200">
          <a:solidFill>
            <a:srgbClr val="002060"/>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Wingdings" pitchFamily="2" charset="2"/>
        <a:buChar char="§"/>
        <a:defRPr sz="2200" kern="1200">
          <a:solidFill>
            <a:srgbClr val="00206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Tytuł 1"/>
          <p:cNvSpPr>
            <a:spLocks noGrp="1"/>
          </p:cNvSpPr>
          <p:nvPr>
            <p:ph type="ctrTitle"/>
          </p:nvPr>
        </p:nvSpPr>
        <p:spPr>
          <a:xfrm>
            <a:off x="685800" y="3141663"/>
            <a:ext cx="7918450" cy="1871662"/>
          </a:xfrm>
        </p:spPr>
        <p:txBody>
          <a:bodyPr/>
          <a:lstStyle/>
          <a:p>
            <a:pPr eaLnBrk="1" hangingPunct="1"/>
            <a:r>
              <a:rPr lang="pl-PL" altLang="pl-PL" sz="3600" dirty="0" smtClean="0"/>
              <a:t>University of </a:t>
            </a:r>
            <a:r>
              <a:rPr lang="pl-PL" altLang="pl-PL" sz="3600" dirty="0" err="1" smtClean="0"/>
              <a:t>Economics</a:t>
            </a:r>
            <a:r>
              <a:rPr lang="pl-PL" altLang="pl-PL" sz="3600" dirty="0" smtClean="0"/>
              <a:t> </a:t>
            </a:r>
            <a:br>
              <a:rPr lang="pl-PL" altLang="pl-PL" sz="3600" dirty="0" smtClean="0"/>
            </a:br>
            <a:r>
              <a:rPr lang="pl-PL" altLang="pl-PL" sz="3600" dirty="0" smtClean="0"/>
              <a:t>in Katowice</a:t>
            </a:r>
          </a:p>
        </p:txBody>
      </p:sp>
      <p:sp>
        <p:nvSpPr>
          <p:cNvPr id="3" name="Podtytuł 2"/>
          <p:cNvSpPr>
            <a:spLocks noGrp="1"/>
          </p:cNvSpPr>
          <p:nvPr>
            <p:ph type="subTitle" idx="1"/>
          </p:nvPr>
        </p:nvSpPr>
        <p:spPr>
          <a:xfrm>
            <a:off x="684213" y="5084763"/>
            <a:ext cx="7920037" cy="576262"/>
          </a:xfrm>
        </p:spPr>
        <p:txBody>
          <a:bodyPr rtlCol="0">
            <a:normAutofit/>
          </a:bodyPr>
          <a:lstStyle/>
          <a:p>
            <a:pPr eaLnBrk="1" fontAlgn="auto" hangingPunct="1">
              <a:spcAft>
                <a:spcPts val="0"/>
              </a:spcAft>
              <a:defRPr/>
            </a:pPr>
            <a:r>
              <a:rPr lang="pl-PL" altLang="pl-PL" dirty="0"/>
              <a:t>G</a:t>
            </a:r>
            <a:r>
              <a:rPr lang="en-US" altLang="pl-PL" dirty="0" smtClean="0"/>
              <a:t>et </a:t>
            </a:r>
            <a:r>
              <a:rPr lang="en-US" altLang="pl-PL" dirty="0"/>
              <a:t>to know us </a:t>
            </a:r>
            <a:r>
              <a:rPr lang="en-US" altLang="pl-PL" dirty="0" smtClean="0"/>
              <a:t>better</a:t>
            </a:r>
            <a:r>
              <a:rPr lang="pl-PL" altLang="pl-PL" dirty="0" smtClean="0"/>
              <a:t>!</a:t>
            </a:r>
            <a:endParaRPr lang="pl-PL"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368660"/>
            <a:ext cx="8229600" cy="1143000"/>
          </a:xfrm>
        </p:spPr>
        <p:txBody>
          <a:bodyPr/>
          <a:lstStyle/>
          <a:p>
            <a:r>
              <a:rPr lang="pl-PL" altLang="pl-PL" sz="3200" b="1" dirty="0" err="1" smtClean="0"/>
              <a:t>Bachelor’s</a:t>
            </a:r>
            <a:r>
              <a:rPr lang="pl-PL" altLang="pl-PL" sz="3200" b="1" dirty="0" smtClean="0"/>
              <a:t> </a:t>
            </a:r>
            <a:r>
              <a:rPr lang="pl-PL" altLang="pl-PL" sz="3200" b="1" dirty="0" err="1" smtClean="0"/>
              <a:t>Degree</a:t>
            </a:r>
            <a:r>
              <a:rPr lang="pl-PL" altLang="pl-PL" sz="3200" b="1" dirty="0" smtClean="0"/>
              <a:t> </a:t>
            </a:r>
            <a:br>
              <a:rPr lang="pl-PL" altLang="pl-PL" sz="3200" b="1" dirty="0" smtClean="0"/>
            </a:br>
            <a:r>
              <a:rPr lang="pl-PL" altLang="pl-PL" sz="3200" b="1" dirty="0" smtClean="0"/>
              <a:t>in </a:t>
            </a:r>
            <a:r>
              <a:rPr lang="en-US" altLang="pl-PL" sz="3200" b="1" dirty="0" smtClean="0"/>
              <a:t>International Business</a:t>
            </a:r>
            <a:endParaRPr lang="pl-PL" sz="3200" b="1" dirty="0"/>
          </a:p>
        </p:txBody>
      </p:sp>
      <p:sp>
        <p:nvSpPr>
          <p:cNvPr id="3" name="Symbol zastępczy zawartości 2"/>
          <p:cNvSpPr>
            <a:spLocks noGrp="1"/>
          </p:cNvSpPr>
          <p:nvPr>
            <p:ph idx="1"/>
          </p:nvPr>
        </p:nvSpPr>
        <p:spPr>
          <a:xfrm>
            <a:off x="467544" y="1816000"/>
            <a:ext cx="8229600" cy="4205288"/>
          </a:xfrm>
        </p:spPr>
        <p:txBody>
          <a:bodyPr/>
          <a:lstStyle/>
          <a:p>
            <a:pPr marL="0" indent="0">
              <a:buNone/>
            </a:pPr>
            <a:r>
              <a:rPr lang="pl-PL" sz="1500" dirty="0" err="1" smtClean="0"/>
              <a:t>You</a:t>
            </a:r>
            <a:r>
              <a:rPr lang="pl-PL" sz="1500" dirty="0" smtClean="0"/>
              <a:t> </a:t>
            </a:r>
            <a:r>
              <a:rPr lang="en-US" sz="1500" dirty="0" smtClean="0"/>
              <a:t>will </a:t>
            </a:r>
            <a:r>
              <a:rPr lang="en-US" sz="1500" dirty="0"/>
              <a:t>be equipped with the </a:t>
            </a:r>
            <a:r>
              <a:rPr lang="en-US" sz="1500" b="1" dirty="0"/>
              <a:t>knowledge necessary</a:t>
            </a:r>
            <a:r>
              <a:rPr lang="en-US" sz="1500" dirty="0"/>
              <a:t> </a:t>
            </a:r>
            <a:r>
              <a:rPr lang="en-US" sz="1500" b="1" dirty="0"/>
              <a:t>for doing business </a:t>
            </a:r>
            <a:r>
              <a:rPr lang="pl-PL" sz="1500" b="1" dirty="0" smtClean="0"/>
              <a:t/>
            </a:r>
            <a:br>
              <a:rPr lang="pl-PL" sz="1500" b="1" dirty="0" smtClean="0"/>
            </a:br>
            <a:r>
              <a:rPr lang="en-US" sz="1500" b="1" dirty="0" smtClean="0"/>
              <a:t>in </a:t>
            </a:r>
            <a:r>
              <a:rPr lang="en-US" sz="1500" b="1" dirty="0"/>
              <a:t>European </a:t>
            </a:r>
            <a:r>
              <a:rPr lang="en-US" sz="1500" b="1" dirty="0" smtClean="0"/>
              <a:t>markets </a:t>
            </a:r>
            <a:r>
              <a:rPr lang="en-US" sz="1500" dirty="0"/>
              <a:t>in relation to the global market. </a:t>
            </a:r>
            <a:r>
              <a:rPr lang="pl-PL" sz="1500" dirty="0" smtClean="0"/>
              <a:t>Get </a:t>
            </a:r>
            <a:r>
              <a:rPr lang="en-US" sz="1500" dirty="0" smtClean="0"/>
              <a:t>the </a:t>
            </a:r>
            <a:r>
              <a:rPr lang="en-US" sz="1500" b="1" dirty="0"/>
              <a:t>competences and skills </a:t>
            </a:r>
            <a:r>
              <a:rPr lang="pl-PL" sz="1500" b="1" dirty="0" smtClean="0"/>
              <a:t>to</a:t>
            </a:r>
            <a:r>
              <a:rPr lang="en-US" sz="1500" b="1" dirty="0" smtClean="0"/>
              <a:t> mana</a:t>
            </a:r>
            <a:r>
              <a:rPr lang="pl-PL" sz="1500" b="1" dirty="0" err="1" smtClean="0"/>
              <a:t>ge</a:t>
            </a:r>
            <a:r>
              <a:rPr lang="en-US" sz="1500" b="1" dirty="0" smtClean="0"/>
              <a:t> </a:t>
            </a:r>
            <a:r>
              <a:rPr lang="en-US" sz="1500" b="1" dirty="0"/>
              <a:t>a small or medium-sized enterprise</a:t>
            </a:r>
            <a:r>
              <a:rPr lang="en-US" sz="1500" dirty="0"/>
              <a:t> engaged in international trade. </a:t>
            </a:r>
            <a:r>
              <a:rPr lang="pl-PL" sz="1500" dirty="0" smtClean="0"/>
              <a:t/>
            </a:r>
            <a:br>
              <a:rPr lang="pl-PL" sz="1500" dirty="0" smtClean="0"/>
            </a:br>
            <a:endParaRPr lang="pl-PL" sz="1500" dirty="0" smtClean="0"/>
          </a:p>
          <a:p>
            <a:pPr marL="0" indent="0">
              <a:buNone/>
            </a:pPr>
            <a:r>
              <a:rPr lang="pl-PL" sz="1500" dirty="0" err="1" smtClean="0"/>
              <a:t>You</a:t>
            </a:r>
            <a:r>
              <a:rPr lang="en-US" sz="1500" dirty="0" smtClean="0"/>
              <a:t> </a:t>
            </a:r>
            <a:r>
              <a:rPr lang="en-US" sz="1500" dirty="0"/>
              <a:t>may be employed </a:t>
            </a:r>
            <a:r>
              <a:rPr lang="en-US" sz="1500" dirty="0" smtClean="0"/>
              <a:t>e.g</a:t>
            </a:r>
            <a:r>
              <a:rPr lang="en-US" sz="1500" dirty="0"/>
              <a:t>. in the positions of </a:t>
            </a:r>
            <a:r>
              <a:rPr lang="en-US" sz="1500" b="1" dirty="0"/>
              <a:t>foreign trade </a:t>
            </a:r>
            <a:r>
              <a:rPr lang="en-US" sz="1500" b="1" dirty="0" smtClean="0"/>
              <a:t>specialists</a:t>
            </a:r>
            <a:r>
              <a:rPr lang="pl-PL" sz="1500" b="1" dirty="0" smtClean="0"/>
              <a:t> </a:t>
            </a:r>
            <a:br>
              <a:rPr lang="pl-PL" sz="1500" b="1" dirty="0" smtClean="0"/>
            </a:br>
            <a:r>
              <a:rPr lang="en-US" sz="1500" b="1" dirty="0" smtClean="0"/>
              <a:t>or </a:t>
            </a:r>
            <a:r>
              <a:rPr lang="en-US" sz="1500" b="1" dirty="0"/>
              <a:t>in public administration institutions involved in international business cooperation</a:t>
            </a:r>
            <a:r>
              <a:rPr lang="en-US" sz="1500" dirty="0"/>
              <a:t>, especially in the European Union</a:t>
            </a:r>
            <a:r>
              <a:rPr lang="en-US" sz="1500" dirty="0" smtClean="0"/>
              <a:t>.</a:t>
            </a:r>
            <a:r>
              <a:rPr lang="pl-PL" sz="1500" dirty="0" smtClean="0"/>
              <a:t/>
            </a:r>
            <a:br>
              <a:rPr lang="pl-PL" sz="1500" dirty="0" smtClean="0"/>
            </a:br>
            <a:endParaRPr lang="pl-PL" sz="1500" dirty="0" smtClean="0"/>
          </a:p>
          <a:p>
            <a:pPr marL="0" indent="0">
              <a:buNone/>
            </a:pPr>
            <a:r>
              <a:rPr lang="pl-PL" sz="1500" b="1" dirty="0" err="1" smtClean="0"/>
              <a:t>Programme</a:t>
            </a:r>
            <a:r>
              <a:rPr lang="pl-PL" sz="1500" b="1" dirty="0" smtClean="0"/>
              <a:t> </a:t>
            </a:r>
            <a:r>
              <a:rPr lang="pl-PL" sz="1500" b="1" dirty="0" err="1" smtClean="0"/>
              <a:t>structure</a:t>
            </a:r>
            <a:r>
              <a:rPr lang="pl-PL" sz="1500" b="1" dirty="0" smtClean="0"/>
              <a:t> </a:t>
            </a:r>
            <a:r>
              <a:rPr lang="pl-PL" sz="1500" b="1" dirty="0" err="1" smtClean="0"/>
              <a:t>includes</a:t>
            </a:r>
            <a:r>
              <a:rPr lang="pl-PL" sz="1500" b="1" dirty="0" smtClean="0"/>
              <a:t> </a:t>
            </a:r>
            <a:r>
              <a:rPr lang="pl-PL" sz="1500" b="1" dirty="0" err="1" smtClean="0"/>
              <a:t>i.a</a:t>
            </a:r>
            <a:r>
              <a:rPr lang="pl-PL" sz="1500" b="1" dirty="0" smtClean="0"/>
              <a:t>.: </a:t>
            </a:r>
            <a:r>
              <a:rPr lang="en-US" sz="1500" dirty="0" smtClean="0"/>
              <a:t>Customer </a:t>
            </a:r>
            <a:r>
              <a:rPr lang="en-US" sz="1500" dirty="0" err="1" smtClean="0"/>
              <a:t>Behaviour</a:t>
            </a:r>
            <a:r>
              <a:rPr lang="pl-PL" sz="1500" dirty="0" smtClean="0"/>
              <a:t>, </a:t>
            </a:r>
            <a:r>
              <a:rPr lang="en-US" sz="1500" dirty="0" smtClean="0"/>
              <a:t>Business Statistics</a:t>
            </a:r>
            <a:r>
              <a:rPr lang="pl-PL" sz="1500" dirty="0" smtClean="0"/>
              <a:t>, </a:t>
            </a:r>
            <a:r>
              <a:rPr lang="en-US" sz="1500" dirty="0" smtClean="0"/>
              <a:t>Business Ethics</a:t>
            </a:r>
            <a:r>
              <a:rPr lang="pl-PL" sz="1500" dirty="0" smtClean="0"/>
              <a:t>, </a:t>
            </a:r>
            <a:r>
              <a:rPr lang="en-US" sz="1500" dirty="0" smtClean="0"/>
              <a:t>International Economics</a:t>
            </a:r>
            <a:r>
              <a:rPr lang="pl-PL" sz="1500" dirty="0" smtClean="0"/>
              <a:t>, </a:t>
            </a:r>
            <a:r>
              <a:rPr lang="en-US" sz="1500" dirty="0" smtClean="0"/>
              <a:t>International Finance</a:t>
            </a:r>
            <a:r>
              <a:rPr lang="pl-PL" sz="1500" dirty="0" smtClean="0"/>
              <a:t>, </a:t>
            </a:r>
            <a:r>
              <a:rPr lang="en-US" sz="1500" dirty="0" smtClean="0"/>
              <a:t>Business Law</a:t>
            </a:r>
            <a:r>
              <a:rPr lang="pl-PL" sz="1500" dirty="0" smtClean="0"/>
              <a:t>, </a:t>
            </a:r>
            <a:r>
              <a:rPr lang="en-US" sz="1500" dirty="0" smtClean="0"/>
              <a:t>Language </a:t>
            </a:r>
            <a:r>
              <a:rPr lang="en-US" sz="1500" dirty="0"/>
              <a:t>for </a:t>
            </a:r>
            <a:r>
              <a:rPr lang="en-US" sz="1500" dirty="0" smtClean="0"/>
              <a:t>Business</a:t>
            </a:r>
            <a:r>
              <a:rPr lang="pl-PL" sz="1500" dirty="0" smtClean="0"/>
              <a:t>, </a:t>
            </a:r>
            <a:r>
              <a:rPr lang="en-US" sz="1500" dirty="0"/>
              <a:t>Human Resource </a:t>
            </a:r>
            <a:r>
              <a:rPr lang="en-US" sz="1500" dirty="0" smtClean="0"/>
              <a:t>Management</a:t>
            </a:r>
            <a:r>
              <a:rPr lang="pl-PL" sz="1500" dirty="0" smtClean="0"/>
              <a:t>, </a:t>
            </a:r>
            <a:r>
              <a:rPr lang="en-US" sz="1500" dirty="0" smtClean="0"/>
              <a:t>Marketing Research</a:t>
            </a:r>
            <a:r>
              <a:rPr lang="pl-PL" sz="1500" dirty="0" smtClean="0"/>
              <a:t>, </a:t>
            </a:r>
            <a:r>
              <a:rPr lang="en-US" sz="1500" dirty="0" smtClean="0"/>
              <a:t>EU </a:t>
            </a:r>
            <a:r>
              <a:rPr lang="en-US" sz="1500" dirty="0"/>
              <a:t>Institutions and </a:t>
            </a:r>
            <a:r>
              <a:rPr lang="en-US" sz="1500" dirty="0" smtClean="0"/>
              <a:t>Policies</a:t>
            </a:r>
            <a:r>
              <a:rPr lang="pl-PL" sz="1500" dirty="0" smtClean="0"/>
              <a:t>, </a:t>
            </a:r>
            <a:r>
              <a:rPr lang="en-US" sz="1500" dirty="0" smtClean="0"/>
              <a:t>Business </a:t>
            </a:r>
            <a:r>
              <a:rPr lang="en-US" sz="1500" dirty="0"/>
              <a:t>Information </a:t>
            </a:r>
            <a:r>
              <a:rPr lang="en-US" sz="1500" dirty="0" smtClean="0"/>
              <a:t>Technology</a:t>
            </a:r>
            <a:r>
              <a:rPr lang="pl-PL" sz="1500" dirty="0" smtClean="0"/>
              <a:t>, </a:t>
            </a:r>
            <a:r>
              <a:rPr lang="en-US" sz="1500" dirty="0" smtClean="0"/>
              <a:t>International </a:t>
            </a:r>
            <a:r>
              <a:rPr lang="en-US" sz="1500" dirty="0"/>
              <a:t>Trade </a:t>
            </a:r>
            <a:r>
              <a:rPr lang="en-US" sz="1500" dirty="0" smtClean="0"/>
              <a:t>Management</a:t>
            </a:r>
            <a:r>
              <a:rPr lang="pl-PL" sz="1500" dirty="0" smtClean="0"/>
              <a:t>, </a:t>
            </a:r>
            <a:r>
              <a:rPr lang="en-US" sz="1500" dirty="0" smtClean="0"/>
              <a:t>International </a:t>
            </a:r>
            <a:r>
              <a:rPr lang="en-US" sz="1500" dirty="0"/>
              <a:t>Business </a:t>
            </a:r>
            <a:r>
              <a:rPr lang="en-US" sz="1500" dirty="0" smtClean="0"/>
              <a:t>Negotiations</a:t>
            </a:r>
            <a:r>
              <a:rPr lang="pl-PL" sz="1500" dirty="0" smtClean="0"/>
              <a:t>.</a:t>
            </a:r>
            <a:endParaRPr lang="en-US" sz="1500" dirty="0"/>
          </a:p>
        </p:txBody>
      </p:sp>
    </p:spTree>
    <p:extLst>
      <p:ext uri="{BB962C8B-B14F-4D97-AF65-F5344CB8AC3E}">
        <p14:creationId xmlns:p14="http://schemas.microsoft.com/office/powerpoint/2010/main" val="28742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3548" y="512676"/>
            <a:ext cx="8229600" cy="1143000"/>
          </a:xfrm>
        </p:spPr>
        <p:txBody>
          <a:bodyPr/>
          <a:lstStyle/>
          <a:p>
            <a:r>
              <a:rPr lang="pl-PL" altLang="pl-PL" sz="3200" b="1" dirty="0" err="1"/>
              <a:t>Bachelor’s</a:t>
            </a:r>
            <a:r>
              <a:rPr lang="pl-PL" altLang="pl-PL" sz="3200" b="1" dirty="0"/>
              <a:t> </a:t>
            </a:r>
            <a:r>
              <a:rPr lang="pl-PL" altLang="pl-PL" sz="3200" b="1" dirty="0" err="1"/>
              <a:t>Degree</a:t>
            </a:r>
            <a:r>
              <a:rPr lang="pl-PL" altLang="pl-PL" sz="3200" b="1" dirty="0"/>
              <a:t> </a:t>
            </a:r>
            <a:r>
              <a:rPr lang="pl-PL" altLang="pl-PL" sz="3200" b="1" dirty="0" smtClean="0"/>
              <a:t>in </a:t>
            </a:r>
            <a:br>
              <a:rPr lang="pl-PL" altLang="pl-PL" sz="3200" b="1" dirty="0" smtClean="0"/>
            </a:br>
            <a:r>
              <a:rPr lang="pl-PL" altLang="pl-PL" sz="3200" b="1" dirty="0" smtClean="0"/>
              <a:t>Finance </a:t>
            </a:r>
            <a:r>
              <a:rPr lang="pl-PL" altLang="pl-PL" sz="3200" b="1" dirty="0"/>
              <a:t>and Accounting </a:t>
            </a:r>
            <a:br>
              <a:rPr lang="pl-PL" altLang="pl-PL" sz="3200" b="1" dirty="0"/>
            </a:br>
            <a:r>
              <a:rPr lang="pl-PL" altLang="pl-PL" sz="3200" b="1" dirty="0" smtClean="0"/>
              <a:t>for </a:t>
            </a:r>
            <a:r>
              <a:rPr lang="pl-PL" altLang="pl-PL" sz="3200" b="1" dirty="0"/>
              <a:t>Business</a:t>
            </a:r>
            <a:r>
              <a:rPr lang="en-US" altLang="pl-PL" sz="3200" b="1" dirty="0"/>
              <a:t> </a:t>
            </a:r>
            <a:endParaRPr lang="pl-PL" sz="3200" b="1" dirty="0"/>
          </a:p>
        </p:txBody>
      </p:sp>
      <p:sp>
        <p:nvSpPr>
          <p:cNvPr id="3" name="Symbol zastępczy zawartości 2"/>
          <p:cNvSpPr>
            <a:spLocks noGrp="1"/>
          </p:cNvSpPr>
          <p:nvPr>
            <p:ph idx="1"/>
          </p:nvPr>
        </p:nvSpPr>
        <p:spPr>
          <a:xfrm>
            <a:off x="467544" y="1988840"/>
            <a:ext cx="8229600" cy="4205288"/>
          </a:xfrm>
        </p:spPr>
        <p:txBody>
          <a:bodyPr/>
          <a:lstStyle/>
          <a:p>
            <a:pPr marL="0" indent="0">
              <a:buNone/>
            </a:pPr>
            <a:r>
              <a:rPr lang="en-US" sz="1500" b="1" dirty="0"/>
              <a:t>The </a:t>
            </a:r>
            <a:r>
              <a:rPr lang="en-US" sz="1500" b="1" dirty="0" err="1"/>
              <a:t>programme</a:t>
            </a:r>
            <a:r>
              <a:rPr lang="en-US" sz="1500" b="1" dirty="0"/>
              <a:t> has been designed for students who want to:</a:t>
            </a:r>
          </a:p>
          <a:p>
            <a:r>
              <a:rPr lang="en-US" sz="1500" dirty="0"/>
              <a:t>discover the world of finance,</a:t>
            </a:r>
          </a:p>
          <a:p>
            <a:r>
              <a:rPr lang="en-US" sz="1500" dirty="0"/>
              <a:t>get an insight into the decision-making processes for companies’ financing and investments,</a:t>
            </a:r>
          </a:p>
          <a:p>
            <a:r>
              <a:rPr lang="en-US" sz="1500" dirty="0"/>
              <a:t>learn to </a:t>
            </a:r>
            <a:r>
              <a:rPr lang="en-US" sz="1500" dirty="0" err="1"/>
              <a:t>analyse</a:t>
            </a:r>
            <a:r>
              <a:rPr lang="en-US" sz="1500" dirty="0"/>
              <a:t>, develop and present the data on the company’s financial and economic standing,</a:t>
            </a:r>
          </a:p>
          <a:p>
            <a:r>
              <a:rPr lang="en-US" sz="1500" dirty="0"/>
              <a:t>learn to include the crucial factors for efficient financial management,</a:t>
            </a:r>
          </a:p>
          <a:p>
            <a:r>
              <a:rPr lang="en-US" sz="1500" dirty="0"/>
              <a:t>find out the role of accounting and its importance,</a:t>
            </a:r>
          </a:p>
          <a:p>
            <a:r>
              <a:rPr lang="en-US" sz="1500" dirty="0"/>
              <a:t>refine their English skills</a:t>
            </a:r>
            <a:r>
              <a:rPr lang="en-US" sz="1500" dirty="0" smtClean="0"/>
              <a:t>.</a:t>
            </a:r>
            <a:endParaRPr lang="pl-PL" sz="1500" dirty="0" smtClean="0"/>
          </a:p>
          <a:p>
            <a:pPr marL="0" indent="0">
              <a:buNone/>
            </a:pPr>
            <a:endParaRPr lang="pl-PL" sz="1500" b="1" dirty="0" smtClean="0"/>
          </a:p>
          <a:p>
            <a:pPr marL="0" indent="0">
              <a:buNone/>
            </a:pPr>
            <a:r>
              <a:rPr lang="en-US" sz="1500" b="1" dirty="0" smtClean="0"/>
              <a:t>Employment </a:t>
            </a:r>
            <a:r>
              <a:rPr lang="en-US" sz="1500" b="1" dirty="0"/>
              <a:t>prospects</a:t>
            </a:r>
            <a:r>
              <a:rPr lang="en-US" sz="1500" dirty="0"/>
              <a:t>: finance and corporate accounting, controlling, business analysis, financial institutions: banks, insurance companies, investment </a:t>
            </a:r>
            <a:r>
              <a:rPr lang="en-US" sz="1500" dirty="0" smtClean="0"/>
              <a:t>funds</a:t>
            </a:r>
            <a:r>
              <a:rPr lang="pl-PL" sz="1500" dirty="0" smtClean="0"/>
              <a:t>.</a:t>
            </a:r>
            <a:endParaRPr lang="en-US" sz="1500" dirty="0"/>
          </a:p>
          <a:p>
            <a:pPr marL="0" indent="0">
              <a:buNone/>
            </a:pPr>
            <a:endParaRPr lang="pl-PL" dirty="0"/>
          </a:p>
        </p:txBody>
      </p:sp>
    </p:spTree>
    <p:extLst>
      <p:ext uri="{BB962C8B-B14F-4D97-AF65-F5344CB8AC3E}">
        <p14:creationId xmlns:p14="http://schemas.microsoft.com/office/powerpoint/2010/main" val="177078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12763" y="1592263"/>
            <a:ext cx="8353425" cy="2017712"/>
          </a:xfrm>
        </p:spPr>
        <p:txBody>
          <a:bodyPr/>
          <a:lstStyle/>
          <a:p>
            <a:pPr>
              <a:lnSpc>
                <a:spcPct val="80000"/>
              </a:lnSpc>
              <a:defRPr/>
            </a:pPr>
            <a:endParaRPr lang="pl-PL" altLang="pl-PL" sz="2000" dirty="0" smtClean="0"/>
          </a:p>
          <a:p>
            <a:pPr>
              <a:lnSpc>
                <a:spcPct val="80000"/>
              </a:lnSpc>
              <a:defRPr/>
            </a:pPr>
            <a:r>
              <a:rPr lang="pl-PL" altLang="pl-PL" sz="2000" dirty="0" err="1" smtClean="0"/>
              <a:t>Double</a:t>
            </a:r>
            <a:r>
              <a:rPr lang="pl-PL" altLang="pl-PL" sz="2000" dirty="0" smtClean="0"/>
              <a:t> </a:t>
            </a:r>
            <a:r>
              <a:rPr lang="en-US" altLang="pl-PL" sz="2000" dirty="0" smtClean="0"/>
              <a:t>Master</a:t>
            </a:r>
            <a:r>
              <a:rPr lang="pl-PL" altLang="pl-PL" sz="2000" dirty="0" smtClean="0"/>
              <a:t>’s</a:t>
            </a:r>
            <a:r>
              <a:rPr lang="en-US" altLang="pl-PL" sz="2000" dirty="0" smtClean="0"/>
              <a:t> Degree in Quantitative Asset and Risk</a:t>
            </a:r>
            <a:r>
              <a:rPr lang="pl-PL" altLang="pl-PL" sz="2000" dirty="0" smtClean="0"/>
              <a:t> </a:t>
            </a:r>
            <a:r>
              <a:rPr lang="en-US" altLang="pl-PL" sz="2000" dirty="0" smtClean="0"/>
              <a:t>Management</a:t>
            </a:r>
          </a:p>
          <a:p>
            <a:pPr>
              <a:lnSpc>
                <a:spcPct val="80000"/>
              </a:lnSpc>
              <a:defRPr/>
            </a:pPr>
            <a:r>
              <a:rPr lang="pl-PL" sz="2000" dirty="0" smtClean="0"/>
              <a:t>International Business</a:t>
            </a:r>
          </a:p>
          <a:p>
            <a:pPr>
              <a:lnSpc>
                <a:spcPct val="80000"/>
              </a:lnSpc>
              <a:defRPr/>
            </a:pPr>
            <a:r>
              <a:rPr lang="pl-PL" sz="2000" dirty="0" smtClean="0"/>
              <a:t>Finance and Accounting in International Business</a:t>
            </a:r>
          </a:p>
          <a:p>
            <a:pPr>
              <a:lnSpc>
                <a:spcPct val="80000"/>
              </a:lnSpc>
              <a:defRPr/>
            </a:pPr>
            <a:r>
              <a:rPr lang="pl-PL" sz="2000" dirty="0"/>
              <a:t>E-commerce </a:t>
            </a:r>
            <a:r>
              <a:rPr lang="pl-PL" sz="2000" i="1" dirty="0">
                <a:solidFill>
                  <a:srgbClr val="EC008C"/>
                </a:solidFill>
              </a:rPr>
              <a:t>NEW</a:t>
            </a:r>
          </a:p>
          <a:p>
            <a:pPr>
              <a:lnSpc>
                <a:spcPct val="80000"/>
              </a:lnSpc>
              <a:defRPr/>
            </a:pPr>
            <a:endParaRPr lang="pl-PL" sz="2000" dirty="0" smtClean="0">
              <a:solidFill>
                <a:srgbClr val="003E65"/>
              </a:solidFill>
            </a:endParaRPr>
          </a:p>
          <a:p>
            <a:pPr marL="615950">
              <a:lnSpc>
                <a:spcPct val="80000"/>
              </a:lnSpc>
              <a:defRPr/>
            </a:pPr>
            <a:endParaRPr lang="pl-PL" sz="2000" dirty="0" smtClean="0"/>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558800" indent="-285750">
              <a:lnSpc>
                <a:spcPct val="80000"/>
              </a:lnSpc>
              <a:defRPr/>
            </a:pPr>
            <a:endParaRPr lang="pl-PL" sz="1400" dirty="0" smtClean="0">
              <a:solidFill>
                <a:schemeClr val="bg1"/>
              </a:solidFill>
            </a:endParaRPr>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615950">
              <a:lnSpc>
                <a:spcPct val="80000"/>
              </a:lnSpc>
              <a:defRPr/>
            </a:pPr>
            <a:endParaRPr lang="pl-PL" sz="2000" dirty="0" smtClean="0">
              <a:solidFill>
                <a:srgbClr val="003E65"/>
              </a:solidFill>
            </a:endParaRPr>
          </a:p>
          <a:p>
            <a:pPr marL="615950">
              <a:lnSpc>
                <a:spcPct val="80000"/>
              </a:lnSpc>
              <a:defRPr/>
            </a:pPr>
            <a:endParaRPr lang="en-US" sz="2000" dirty="0" smtClean="0">
              <a:solidFill>
                <a:srgbClr val="003E65"/>
              </a:solidFill>
            </a:endParaRPr>
          </a:p>
        </p:txBody>
      </p:sp>
      <p:sp>
        <p:nvSpPr>
          <p:cNvPr id="18436" name="Text Box 9"/>
          <p:cNvSpPr txBox="1">
            <a:spLocks noChangeArrowheads="1"/>
          </p:cNvSpPr>
          <p:nvPr/>
        </p:nvSpPr>
        <p:spPr bwMode="auto">
          <a:xfrm>
            <a:off x="466725" y="684213"/>
            <a:ext cx="87137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 typeface="Wingdings" pitchFamily="2" charset="2"/>
              <a:buNone/>
            </a:pPr>
            <a:r>
              <a:rPr lang="en-US" altLang="pl-PL" sz="3200" b="1" dirty="0">
                <a:cs typeface="Arial" charset="0"/>
              </a:rPr>
              <a:t>Master </a:t>
            </a:r>
            <a:r>
              <a:rPr lang="pl-PL" altLang="pl-PL" sz="3200" b="1" dirty="0" err="1">
                <a:cs typeface="Arial" charset="0"/>
              </a:rPr>
              <a:t>degrees</a:t>
            </a:r>
            <a:r>
              <a:rPr lang="pl-PL" altLang="pl-PL" sz="3200" b="1" dirty="0">
                <a:cs typeface="Arial" charset="0"/>
              </a:rPr>
              <a:t> </a:t>
            </a:r>
            <a:r>
              <a:rPr lang="pl-PL" altLang="pl-PL" sz="3200" b="1" dirty="0">
                <a:solidFill>
                  <a:srgbClr val="EC008C"/>
                </a:solidFill>
              </a:rPr>
              <a:t>in English</a:t>
            </a:r>
            <a:br>
              <a:rPr lang="pl-PL" altLang="pl-PL" sz="3200" b="1" dirty="0">
                <a:solidFill>
                  <a:srgbClr val="EC008C"/>
                </a:solidFill>
              </a:rPr>
            </a:br>
            <a:r>
              <a:rPr lang="pl-PL" altLang="pl-PL" sz="2000" b="1" dirty="0"/>
              <a:t>(4 </a:t>
            </a:r>
            <a:r>
              <a:rPr lang="pl-PL" altLang="pl-PL" sz="2000" b="1" dirty="0" err="1"/>
              <a:t>semesters</a:t>
            </a:r>
            <a:r>
              <a:rPr lang="pl-PL" altLang="pl-PL" sz="2000" b="1" dirty="0"/>
              <a:t> – ECTS: 120)</a:t>
            </a:r>
            <a:endParaRPr lang="en-US" altLang="pl-PL" sz="2000" b="1" dirty="0">
              <a:cs typeface="Arial" charset="0"/>
            </a:endParaRPr>
          </a:p>
        </p:txBody>
      </p:sp>
      <p:graphicFrame>
        <p:nvGraphicFramePr>
          <p:cNvPr id="11" name="Symbol zastępczy zawartości 3"/>
          <p:cNvGraphicFramePr>
            <a:graphicFrameLocks/>
          </p:cNvGraphicFramePr>
          <p:nvPr>
            <p:extLst>
              <p:ext uri="{D42A27DB-BD31-4B8C-83A1-F6EECF244321}">
                <p14:modId xmlns:p14="http://schemas.microsoft.com/office/powerpoint/2010/main" val="296006559"/>
              </p:ext>
            </p:extLst>
          </p:nvPr>
        </p:nvGraphicFramePr>
        <p:xfrm>
          <a:off x="179512" y="3429000"/>
          <a:ext cx="4680520" cy="2886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Y:\Wizerunkowe\18.07.2016_kadra naukowa_fot. A. Nyk\_NYK2303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4008" y="3284984"/>
            <a:ext cx="4247803" cy="2830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2860" y="274638"/>
            <a:ext cx="8229600" cy="1143000"/>
          </a:xfrm>
        </p:spPr>
        <p:txBody>
          <a:bodyPr/>
          <a:lstStyle/>
          <a:p>
            <a:r>
              <a:rPr lang="pl-PL" altLang="pl-PL" sz="3200" b="1" dirty="0" smtClean="0">
                <a:solidFill>
                  <a:srgbClr val="003E65"/>
                </a:solidFill>
              </a:rPr>
              <a:t/>
            </a:r>
            <a:br>
              <a:rPr lang="pl-PL" altLang="pl-PL" sz="3200" b="1" dirty="0" smtClean="0">
                <a:solidFill>
                  <a:srgbClr val="003E65"/>
                </a:solidFill>
              </a:rPr>
            </a:br>
            <a:r>
              <a:rPr lang="pl-PL" altLang="pl-PL" sz="3200" b="1" dirty="0" err="1" smtClean="0"/>
              <a:t>Double</a:t>
            </a:r>
            <a:r>
              <a:rPr lang="pl-PL" altLang="pl-PL" sz="3200" b="1" dirty="0" smtClean="0"/>
              <a:t> </a:t>
            </a:r>
            <a:r>
              <a:rPr lang="en-US" altLang="pl-PL" sz="3200" b="1" dirty="0"/>
              <a:t>Master</a:t>
            </a:r>
            <a:r>
              <a:rPr lang="pl-PL" altLang="pl-PL" sz="3200" b="1" dirty="0"/>
              <a:t>’s</a:t>
            </a:r>
            <a:r>
              <a:rPr lang="en-US" altLang="pl-PL" sz="3200" b="1" dirty="0"/>
              <a:t> Degree </a:t>
            </a:r>
            <a:r>
              <a:rPr lang="en-US" altLang="pl-PL" sz="3200" b="1" dirty="0" smtClean="0"/>
              <a:t>in </a:t>
            </a:r>
            <a:r>
              <a:rPr lang="en-US" altLang="pl-PL" sz="3200" b="1" dirty="0"/>
              <a:t>Quantitative Asset and Risk</a:t>
            </a:r>
            <a:r>
              <a:rPr lang="pl-PL" altLang="pl-PL" sz="3200" b="1" dirty="0"/>
              <a:t> </a:t>
            </a:r>
            <a:r>
              <a:rPr lang="en-US" altLang="pl-PL" sz="3200" b="1" dirty="0" smtClean="0"/>
              <a:t>Management</a:t>
            </a:r>
            <a:endParaRPr lang="pl-PL" sz="3200" b="1" dirty="0"/>
          </a:p>
        </p:txBody>
      </p:sp>
      <p:sp>
        <p:nvSpPr>
          <p:cNvPr id="3" name="Symbol zastępczy zawartości 2"/>
          <p:cNvSpPr>
            <a:spLocks noGrp="1"/>
          </p:cNvSpPr>
          <p:nvPr>
            <p:ph idx="1"/>
          </p:nvPr>
        </p:nvSpPr>
        <p:spPr>
          <a:xfrm>
            <a:off x="431540" y="1988840"/>
            <a:ext cx="8229600" cy="4205288"/>
          </a:xfrm>
        </p:spPr>
        <p:txBody>
          <a:bodyPr/>
          <a:lstStyle/>
          <a:p>
            <a:pPr marL="0" indent="0">
              <a:buNone/>
            </a:pPr>
            <a:r>
              <a:rPr lang="en-US" sz="1500" b="1" dirty="0"/>
              <a:t>Double Degree Master </a:t>
            </a:r>
            <a:r>
              <a:rPr lang="en-US" sz="1500" b="1" dirty="0" err="1"/>
              <a:t>Programme</a:t>
            </a:r>
            <a:r>
              <a:rPr lang="en-US" sz="1500" b="1" dirty="0"/>
              <a:t> in </a:t>
            </a:r>
            <a:r>
              <a:rPr lang="en-US" sz="1500" b="1" dirty="0" smtClean="0"/>
              <a:t>ARIMA </a:t>
            </a:r>
            <a:r>
              <a:rPr lang="en-US" sz="1500" b="1" dirty="0"/>
              <a:t>is </a:t>
            </a:r>
            <a:r>
              <a:rPr lang="pl-PL" sz="1500" b="1" dirty="0" err="1" smtClean="0"/>
              <a:t>offered</a:t>
            </a:r>
            <a:r>
              <a:rPr lang="pl-PL" sz="1500" b="1" dirty="0" smtClean="0"/>
              <a:t> in </a:t>
            </a:r>
            <a:r>
              <a:rPr lang="pl-PL" sz="1500" b="1" dirty="0" err="1" smtClean="0"/>
              <a:t>collaboration</a:t>
            </a:r>
            <a:r>
              <a:rPr lang="pl-PL" sz="1500" b="1" dirty="0" smtClean="0"/>
              <a:t> with</a:t>
            </a:r>
            <a:r>
              <a:rPr lang="en-US" sz="1500" b="1" dirty="0" smtClean="0"/>
              <a:t> </a:t>
            </a:r>
            <a:r>
              <a:rPr lang="pl-PL" sz="1500" b="1" dirty="0" smtClean="0"/>
              <a:t>4</a:t>
            </a:r>
            <a:r>
              <a:rPr lang="en-US" sz="1500" b="1" dirty="0" smtClean="0"/>
              <a:t> </a:t>
            </a:r>
            <a:r>
              <a:rPr lang="en-US" sz="1500" b="1" dirty="0"/>
              <a:t>universities</a:t>
            </a:r>
            <a:r>
              <a:rPr lang="en-US" sz="1500" b="1" dirty="0" smtClean="0"/>
              <a:t>:</a:t>
            </a:r>
            <a:endParaRPr lang="en-US" sz="1500" dirty="0"/>
          </a:p>
          <a:p>
            <a:r>
              <a:rPr lang="en-US" sz="1500" dirty="0"/>
              <a:t>University of Applied Sciences BFI Vienna (Austria),</a:t>
            </a:r>
          </a:p>
          <a:p>
            <a:r>
              <a:rPr lang="en-US" sz="1500" dirty="0"/>
              <a:t>University of Bologna (Italy),</a:t>
            </a:r>
          </a:p>
          <a:p>
            <a:r>
              <a:rPr lang="en-US" sz="1500" dirty="0" err="1"/>
              <a:t>Alexandru</a:t>
            </a:r>
            <a:r>
              <a:rPr lang="en-US" sz="1500" dirty="0"/>
              <a:t> </a:t>
            </a:r>
            <a:r>
              <a:rPr lang="en-US" sz="1500" dirty="0" err="1"/>
              <a:t>Ioan</a:t>
            </a:r>
            <a:r>
              <a:rPr lang="en-US" sz="1500" dirty="0"/>
              <a:t> </a:t>
            </a:r>
            <a:r>
              <a:rPr lang="en-US" sz="1500" dirty="0" err="1"/>
              <a:t>Cuza</a:t>
            </a:r>
            <a:r>
              <a:rPr lang="en-US" sz="1500" dirty="0"/>
              <a:t> University of </a:t>
            </a:r>
            <a:r>
              <a:rPr lang="en-US" sz="1500" dirty="0" err="1"/>
              <a:t>Iaşi</a:t>
            </a:r>
            <a:r>
              <a:rPr lang="en-US" sz="1500" dirty="0"/>
              <a:t> (Romania</a:t>
            </a:r>
            <a:r>
              <a:rPr lang="en-US" sz="1500" dirty="0" smtClean="0"/>
              <a:t>),</a:t>
            </a:r>
            <a:endParaRPr lang="en-US" sz="1500" dirty="0"/>
          </a:p>
          <a:p>
            <a:r>
              <a:rPr lang="en-US" sz="1500" dirty="0"/>
              <a:t>University of Economics in Katowice (Poland</a:t>
            </a:r>
            <a:r>
              <a:rPr lang="en-US" sz="1500" dirty="0" smtClean="0"/>
              <a:t>).</a:t>
            </a:r>
            <a:endParaRPr lang="pl-PL" sz="1500" dirty="0" smtClean="0"/>
          </a:p>
          <a:p>
            <a:pPr marL="0" indent="0">
              <a:buNone/>
            </a:pPr>
            <a:endParaRPr lang="en-US" sz="1500" dirty="0"/>
          </a:p>
          <a:p>
            <a:pPr marL="0" indent="0">
              <a:buNone/>
            </a:pPr>
            <a:r>
              <a:rPr lang="en-US" sz="1500" b="1" dirty="0" smtClean="0"/>
              <a:t>The </a:t>
            </a:r>
            <a:r>
              <a:rPr lang="en-US" sz="1500" b="1" dirty="0" err="1"/>
              <a:t>programme</a:t>
            </a:r>
            <a:r>
              <a:rPr lang="en-US" sz="1500" b="1" dirty="0"/>
              <a:t> is targeted </a:t>
            </a:r>
            <a:r>
              <a:rPr lang="en-US" sz="1500" dirty="0"/>
              <a:t>at the graduates of a bachelor degree fluent </a:t>
            </a:r>
            <a:r>
              <a:rPr lang="en-US" sz="1500" dirty="0" smtClean="0"/>
              <a:t>in</a:t>
            </a:r>
            <a:r>
              <a:rPr lang="pl-PL" sz="1500" dirty="0" smtClean="0"/>
              <a:t> </a:t>
            </a:r>
            <a:r>
              <a:rPr lang="en-US" sz="1500" dirty="0" smtClean="0"/>
              <a:t>English, </a:t>
            </a:r>
            <a:r>
              <a:rPr lang="en-US" sz="1500" dirty="0"/>
              <a:t>economics, finance, mathematics, statistics and MS Excel. </a:t>
            </a:r>
            <a:endParaRPr lang="pl-PL" sz="1500" dirty="0" smtClean="0"/>
          </a:p>
          <a:p>
            <a:pPr marL="0" indent="0">
              <a:buNone/>
            </a:pPr>
            <a:endParaRPr lang="pl-PL" sz="1500" dirty="0" smtClean="0"/>
          </a:p>
          <a:p>
            <a:pPr marL="0" indent="0">
              <a:buNone/>
            </a:pPr>
            <a:r>
              <a:rPr lang="pl-PL" sz="1500" dirty="0" smtClean="0"/>
              <a:t>T</a:t>
            </a:r>
            <a:r>
              <a:rPr lang="en-US" sz="1500" dirty="0" smtClean="0"/>
              <a:t>he </a:t>
            </a:r>
            <a:r>
              <a:rPr lang="en-US" sz="1500" dirty="0"/>
              <a:t>students have the opportunity to broaden their perspectives by participating in</a:t>
            </a:r>
            <a:r>
              <a:rPr lang="en-US" sz="1500" b="1" dirty="0"/>
              <a:t> </a:t>
            </a:r>
            <a:r>
              <a:rPr lang="en-US" sz="1500" dirty="0"/>
              <a:t>mobility offered within the </a:t>
            </a:r>
            <a:r>
              <a:rPr lang="en-US" sz="1500" dirty="0" err="1" smtClean="0"/>
              <a:t>programme</a:t>
            </a:r>
            <a:r>
              <a:rPr lang="en-US" sz="1500" dirty="0" smtClean="0"/>
              <a:t>.</a:t>
            </a:r>
            <a:r>
              <a:rPr lang="pl-PL" sz="1500" dirty="0" smtClean="0"/>
              <a:t> </a:t>
            </a:r>
            <a:r>
              <a:rPr lang="en-US" sz="1500" dirty="0" smtClean="0"/>
              <a:t>Graduates </a:t>
            </a:r>
            <a:r>
              <a:rPr lang="en-US" sz="1500" dirty="0"/>
              <a:t>receive the Master’s Diploma of the University of Economics in Katowice and – on completion of 30 ECTS in one of Partner Institution – Diploma of the Partner Institution</a:t>
            </a:r>
            <a:r>
              <a:rPr lang="en-US" sz="1500" dirty="0" smtClean="0"/>
              <a:t>.</a:t>
            </a:r>
            <a:endParaRPr lang="pl-PL" sz="1500" dirty="0" smtClean="0"/>
          </a:p>
          <a:p>
            <a:pPr marL="0" indent="0">
              <a:buNone/>
            </a:pPr>
            <a:endParaRPr lang="pl-PL" sz="1500" dirty="0"/>
          </a:p>
          <a:p>
            <a:pPr marL="0" indent="0">
              <a:buNone/>
            </a:pPr>
            <a:r>
              <a:rPr lang="en-US" sz="1500" dirty="0"/>
              <a:t>University of Economics in Katowice delivering ARIMA </a:t>
            </a:r>
            <a:r>
              <a:rPr lang="en-US" sz="1500" dirty="0" err="1"/>
              <a:t>programme</a:t>
            </a:r>
            <a:r>
              <a:rPr lang="en-US" sz="1500" dirty="0"/>
              <a:t> is </a:t>
            </a:r>
            <a:r>
              <a:rPr lang="en-US" sz="1500" b="1" dirty="0"/>
              <a:t>the </a:t>
            </a:r>
            <a:r>
              <a:rPr lang="en-US" sz="1500" b="1" dirty="0" smtClean="0"/>
              <a:t>first</a:t>
            </a:r>
            <a:r>
              <a:rPr lang="pl-PL" sz="1500" b="1" dirty="0" smtClean="0"/>
              <a:t> </a:t>
            </a:r>
            <a:r>
              <a:rPr lang="en-US" sz="1500" b="1" dirty="0" smtClean="0"/>
              <a:t>Polish </a:t>
            </a:r>
            <a:r>
              <a:rPr lang="en-US" sz="1500" b="1" dirty="0"/>
              <a:t>university to receive CFA Accreditation</a:t>
            </a:r>
            <a:r>
              <a:rPr lang="en-US" sz="1500" b="1" dirty="0" smtClean="0"/>
              <a:t>.</a:t>
            </a:r>
            <a:endParaRPr lang="pl-PL" sz="1500" dirty="0"/>
          </a:p>
        </p:txBody>
      </p:sp>
    </p:spTree>
    <p:extLst>
      <p:ext uri="{BB962C8B-B14F-4D97-AF65-F5344CB8AC3E}">
        <p14:creationId xmlns:p14="http://schemas.microsoft.com/office/powerpoint/2010/main" val="17197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2860" y="274638"/>
            <a:ext cx="8229600" cy="1143000"/>
          </a:xfrm>
        </p:spPr>
        <p:txBody>
          <a:bodyPr/>
          <a:lstStyle/>
          <a:p>
            <a:r>
              <a:rPr lang="pl-PL" sz="3200" b="1" dirty="0" err="1" smtClean="0"/>
              <a:t>Master’s</a:t>
            </a:r>
            <a:r>
              <a:rPr lang="pl-PL" sz="3200" b="1" dirty="0" smtClean="0"/>
              <a:t> </a:t>
            </a:r>
            <a:r>
              <a:rPr lang="pl-PL" sz="3200" b="1" dirty="0" err="1"/>
              <a:t>D</a:t>
            </a:r>
            <a:r>
              <a:rPr lang="pl-PL" sz="3200" b="1" dirty="0" err="1" smtClean="0"/>
              <a:t>egree</a:t>
            </a:r>
            <a:r>
              <a:rPr lang="pl-PL" sz="3200" b="1" dirty="0" smtClean="0"/>
              <a:t> in </a:t>
            </a:r>
            <a:br>
              <a:rPr lang="pl-PL" sz="3200" b="1" dirty="0" smtClean="0"/>
            </a:br>
            <a:r>
              <a:rPr lang="pl-PL" sz="3200" b="1" dirty="0" smtClean="0"/>
              <a:t>International Business</a:t>
            </a:r>
            <a:endParaRPr lang="pl-PL" sz="3200" b="1" dirty="0"/>
          </a:p>
        </p:txBody>
      </p:sp>
      <p:sp>
        <p:nvSpPr>
          <p:cNvPr id="3" name="Symbol zastępczy zawartości 2"/>
          <p:cNvSpPr>
            <a:spLocks noGrp="1"/>
          </p:cNvSpPr>
          <p:nvPr>
            <p:ph idx="1"/>
          </p:nvPr>
        </p:nvSpPr>
        <p:spPr>
          <a:xfrm>
            <a:off x="431540" y="1988840"/>
            <a:ext cx="8229600" cy="4205288"/>
          </a:xfrm>
        </p:spPr>
        <p:txBody>
          <a:bodyPr/>
          <a:lstStyle/>
          <a:p>
            <a:pPr marL="0" indent="0">
              <a:buNone/>
            </a:pPr>
            <a:r>
              <a:rPr lang="pl-PL" sz="1500" dirty="0" err="1" smtClean="0"/>
              <a:t>It’s</a:t>
            </a:r>
            <a:r>
              <a:rPr lang="pl-PL" sz="1500" dirty="0" smtClean="0"/>
              <a:t> a </a:t>
            </a:r>
            <a:r>
              <a:rPr lang="en-US" sz="1500" dirty="0" smtClean="0"/>
              <a:t>unique </a:t>
            </a:r>
            <a:r>
              <a:rPr lang="en-US" sz="1500" dirty="0"/>
              <a:t>opportunity to continue your business studies in the international </a:t>
            </a:r>
            <a:r>
              <a:rPr lang="en-US" sz="1500" dirty="0" smtClean="0"/>
              <a:t>context </a:t>
            </a:r>
            <a:r>
              <a:rPr lang="en-US" sz="1500" dirty="0"/>
              <a:t>with </a:t>
            </a:r>
            <a:r>
              <a:rPr lang="en-US" sz="1500" b="1" dirty="0"/>
              <a:t>solid grounding in economics, law, finance and management</a:t>
            </a:r>
            <a:r>
              <a:rPr lang="en-US" sz="1500" b="1" dirty="0" smtClean="0"/>
              <a:t>.</a:t>
            </a:r>
            <a:r>
              <a:rPr lang="pl-PL" sz="1500" b="1" dirty="0" smtClean="0"/>
              <a:t/>
            </a:r>
            <a:br>
              <a:rPr lang="pl-PL" sz="1500" b="1" dirty="0" smtClean="0"/>
            </a:br>
            <a:r>
              <a:rPr lang="pl-PL" sz="1500" dirty="0" err="1" smtClean="0"/>
              <a:t>Students</a:t>
            </a:r>
            <a:r>
              <a:rPr lang="pl-PL" sz="1500" dirty="0" smtClean="0"/>
              <a:t> </a:t>
            </a:r>
            <a:r>
              <a:rPr lang="pl-PL" sz="1500" dirty="0" err="1" smtClean="0"/>
              <a:t>will</a:t>
            </a:r>
            <a:r>
              <a:rPr lang="pl-PL" sz="1500" dirty="0" smtClean="0"/>
              <a:t> w</a:t>
            </a:r>
            <a:r>
              <a:rPr lang="en-US" sz="1500" dirty="0" err="1" smtClean="0"/>
              <a:t>ork</a:t>
            </a:r>
            <a:r>
              <a:rPr lang="en-US" sz="1500" dirty="0" smtClean="0"/>
              <a:t> </a:t>
            </a:r>
            <a:r>
              <a:rPr lang="en-US" sz="1500" dirty="0"/>
              <a:t>in a </a:t>
            </a:r>
            <a:r>
              <a:rPr lang="en-US" sz="1500" b="1" dirty="0"/>
              <a:t>multicultural environment </a:t>
            </a:r>
            <a:r>
              <a:rPr lang="en-US" sz="1500" dirty="0"/>
              <a:t>and carry out projects in cooperation with students from different </a:t>
            </a:r>
            <a:r>
              <a:rPr lang="en-US" sz="1500" dirty="0" smtClean="0"/>
              <a:t>countries</a:t>
            </a:r>
            <a:r>
              <a:rPr lang="pl-PL" sz="1500" dirty="0" smtClean="0"/>
              <a:t>.</a:t>
            </a:r>
            <a:r>
              <a:rPr lang="pl-PL" sz="1500" dirty="0"/>
              <a:t/>
            </a:r>
            <a:br>
              <a:rPr lang="pl-PL" sz="1500" dirty="0"/>
            </a:br>
            <a:endParaRPr lang="pl-PL" sz="1500" dirty="0" smtClean="0"/>
          </a:p>
          <a:p>
            <a:pPr marL="0" indent="0">
              <a:buNone/>
            </a:pPr>
            <a:r>
              <a:rPr lang="en-US" sz="1500" b="1" dirty="0" smtClean="0"/>
              <a:t>During </a:t>
            </a:r>
            <a:r>
              <a:rPr lang="en-US" sz="1500" b="1" dirty="0"/>
              <a:t>the third semester of studies</a:t>
            </a:r>
            <a:r>
              <a:rPr lang="en-US" sz="1500" dirty="0"/>
              <a:t> there is a possibility to choose between a </a:t>
            </a:r>
            <a:r>
              <a:rPr lang="en-US" sz="1500" b="1" dirty="0"/>
              <a:t>Corporate module</a:t>
            </a:r>
            <a:r>
              <a:rPr lang="en-US" sz="1500" dirty="0"/>
              <a:t>, constituting the advanced  level of international business teaching, aimed at the undergraduates of economics and management, and a </a:t>
            </a:r>
            <a:r>
              <a:rPr lang="en-US" sz="1500" b="1" dirty="0"/>
              <a:t>Cross-Culture module </a:t>
            </a:r>
            <a:r>
              <a:rPr lang="en-US" sz="1500" dirty="0"/>
              <a:t>directed at students of social and humanist degree </a:t>
            </a:r>
            <a:r>
              <a:rPr lang="en-US" sz="1500" dirty="0" smtClean="0"/>
              <a:t>program</a:t>
            </a:r>
            <a:r>
              <a:rPr lang="pl-PL" sz="1500" dirty="0" smtClean="0"/>
              <a:t>me</a:t>
            </a:r>
            <a:r>
              <a:rPr lang="en-US" sz="1500" dirty="0" smtClean="0"/>
              <a:t>s.</a:t>
            </a:r>
            <a:r>
              <a:rPr lang="pl-PL" sz="1500" dirty="0" smtClean="0"/>
              <a:t/>
            </a:r>
            <a:br>
              <a:rPr lang="pl-PL" sz="1500" dirty="0" smtClean="0"/>
            </a:br>
            <a:endParaRPr lang="en-US" sz="1500" dirty="0"/>
          </a:p>
          <a:p>
            <a:pPr marL="0" indent="0">
              <a:buNone/>
            </a:pPr>
            <a:r>
              <a:rPr lang="en-US" sz="1500" dirty="0" smtClean="0"/>
              <a:t>The </a:t>
            </a:r>
            <a:r>
              <a:rPr lang="en-US" sz="1500" dirty="0"/>
              <a:t>modern interactive teaching methods </a:t>
            </a:r>
            <a:r>
              <a:rPr lang="en-US" sz="1500" dirty="0" smtClean="0"/>
              <a:t>include</a:t>
            </a:r>
            <a:r>
              <a:rPr lang="pl-PL" sz="1500" dirty="0" smtClean="0"/>
              <a:t>:</a:t>
            </a:r>
            <a:r>
              <a:rPr lang="en-US" sz="1500" dirty="0" smtClean="0"/>
              <a:t> </a:t>
            </a:r>
            <a:r>
              <a:rPr lang="en-US" sz="1500" b="1" dirty="0"/>
              <a:t>workshops, simulations, case studies, research projects and problem-based learning</a:t>
            </a:r>
            <a:r>
              <a:rPr lang="en-US" sz="1500" b="1" dirty="0" smtClean="0"/>
              <a:t>.</a:t>
            </a:r>
            <a:r>
              <a:rPr lang="pl-PL" sz="1500" b="1" dirty="0" smtClean="0"/>
              <a:t> </a:t>
            </a:r>
            <a:r>
              <a:rPr lang="en-US" sz="1500" dirty="0"/>
              <a:t>The courses are taught by </a:t>
            </a:r>
            <a:r>
              <a:rPr lang="en-US" sz="1500" b="1" dirty="0"/>
              <a:t>both Polish and foreign lecturers</a:t>
            </a:r>
            <a:r>
              <a:rPr lang="pl-PL" sz="1500" dirty="0" smtClean="0"/>
              <a:t>.</a:t>
            </a:r>
            <a:endParaRPr lang="en-US" sz="1500" b="1" dirty="0"/>
          </a:p>
        </p:txBody>
      </p:sp>
    </p:spTree>
    <p:extLst>
      <p:ext uri="{BB962C8B-B14F-4D97-AF65-F5344CB8AC3E}">
        <p14:creationId xmlns:p14="http://schemas.microsoft.com/office/powerpoint/2010/main" val="270963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2860" y="274638"/>
            <a:ext cx="8229600" cy="1143000"/>
          </a:xfrm>
        </p:spPr>
        <p:txBody>
          <a:bodyPr/>
          <a:lstStyle/>
          <a:p>
            <a:r>
              <a:rPr lang="pl-PL" sz="3200" b="1" dirty="0" err="1"/>
              <a:t>Master’s</a:t>
            </a:r>
            <a:r>
              <a:rPr lang="pl-PL" sz="3200" b="1" dirty="0"/>
              <a:t> </a:t>
            </a:r>
            <a:r>
              <a:rPr lang="pl-PL" sz="3200" b="1" dirty="0" err="1"/>
              <a:t>degree</a:t>
            </a:r>
            <a:r>
              <a:rPr lang="pl-PL" sz="3200" b="1" dirty="0"/>
              <a:t> in </a:t>
            </a:r>
            <a:r>
              <a:rPr lang="pl-PL" sz="3200" b="1" dirty="0" smtClean="0"/>
              <a:t/>
            </a:r>
            <a:br>
              <a:rPr lang="pl-PL" sz="3200" b="1" dirty="0" smtClean="0"/>
            </a:br>
            <a:r>
              <a:rPr lang="pl-PL" sz="3200" b="1" dirty="0" smtClean="0"/>
              <a:t>Finance </a:t>
            </a:r>
            <a:r>
              <a:rPr lang="pl-PL" sz="3200" b="1" dirty="0"/>
              <a:t>and Accounting </a:t>
            </a:r>
            <a:r>
              <a:rPr lang="pl-PL" sz="3200" b="1" dirty="0" smtClean="0"/>
              <a:t/>
            </a:r>
            <a:br>
              <a:rPr lang="pl-PL" sz="3200" b="1" dirty="0" smtClean="0"/>
            </a:br>
            <a:r>
              <a:rPr lang="pl-PL" sz="3200" b="1" dirty="0" smtClean="0"/>
              <a:t>in </a:t>
            </a:r>
            <a:r>
              <a:rPr lang="pl-PL" sz="3200" b="1" dirty="0"/>
              <a:t>International </a:t>
            </a:r>
            <a:r>
              <a:rPr lang="pl-PL" sz="3200" b="1" dirty="0" smtClean="0"/>
              <a:t>Business</a:t>
            </a:r>
            <a:endParaRPr lang="pl-PL" sz="3200" b="1" dirty="0"/>
          </a:p>
        </p:txBody>
      </p:sp>
      <p:sp>
        <p:nvSpPr>
          <p:cNvPr id="3" name="Symbol zastępczy zawartości 2"/>
          <p:cNvSpPr>
            <a:spLocks noGrp="1"/>
          </p:cNvSpPr>
          <p:nvPr>
            <p:ph idx="1"/>
          </p:nvPr>
        </p:nvSpPr>
        <p:spPr>
          <a:xfrm>
            <a:off x="431540" y="1988840"/>
            <a:ext cx="8229600" cy="4205288"/>
          </a:xfrm>
        </p:spPr>
        <p:txBody>
          <a:bodyPr/>
          <a:lstStyle/>
          <a:p>
            <a:pPr marL="0" indent="0">
              <a:buNone/>
            </a:pPr>
            <a:r>
              <a:rPr lang="en-US" sz="1500" b="1" dirty="0"/>
              <a:t>The aim of the </a:t>
            </a:r>
            <a:r>
              <a:rPr lang="pl-PL" sz="1500" b="1" dirty="0" err="1" smtClean="0"/>
              <a:t>programme</a:t>
            </a:r>
            <a:r>
              <a:rPr lang="en-US" sz="1500" b="1" dirty="0" smtClean="0"/>
              <a:t> </a:t>
            </a:r>
            <a:r>
              <a:rPr lang="en-US" sz="1500" b="1" dirty="0"/>
              <a:t>is</a:t>
            </a:r>
            <a:r>
              <a:rPr lang="en-US" sz="1500" dirty="0"/>
              <a:t> to transfer in-depth knowledge, skills and competences in the field of finance and accounting supporting business activity in an international environment. The graduate should understand the processes taking place in the international business environment</a:t>
            </a:r>
            <a:r>
              <a:rPr lang="en-US" sz="1500" dirty="0" smtClean="0"/>
              <a:t>.</a:t>
            </a:r>
            <a:endParaRPr lang="pl-PL" sz="1500" dirty="0" smtClean="0"/>
          </a:p>
          <a:p>
            <a:pPr marL="0" indent="0">
              <a:buNone/>
            </a:pPr>
            <a:endParaRPr lang="pl-PL" sz="1500" dirty="0" smtClean="0"/>
          </a:p>
          <a:p>
            <a:pPr marL="0" indent="0">
              <a:buNone/>
            </a:pPr>
            <a:r>
              <a:rPr lang="en-US" sz="1500" b="1" dirty="0" smtClean="0"/>
              <a:t>The </a:t>
            </a:r>
            <a:r>
              <a:rPr lang="en-US" sz="1500" b="1" dirty="0"/>
              <a:t>acquired knowledge, skills and competences are focused on the international understanding of such problems </a:t>
            </a:r>
            <a:r>
              <a:rPr lang="en-US" sz="1500" b="1" dirty="0" smtClean="0"/>
              <a:t>as</a:t>
            </a:r>
            <a:r>
              <a:rPr lang="pl-PL" sz="1500" b="1" dirty="0" smtClean="0"/>
              <a:t>:</a:t>
            </a:r>
            <a:r>
              <a:rPr lang="pl-PL" sz="1500" b="1" dirty="0"/>
              <a:t> </a:t>
            </a:r>
            <a:r>
              <a:rPr lang="en-US" sz="1500" dirty="0" smtClean="0"/>
              <a:t>Strategic </a:t>
            </a:r>
            <a:r>
              <a:rPr lang="en-US" sz="1500" dirty="0"/>
              <a:t>financial </a:t>
            </a:r>
            <a:r>
              <a:rPr lang="en-US" sz="1500" dirty="0" smtClean="0"/>
              <a:t>management</a:t>
            </a:r>
            <a:r>
              <a:rPr lang="pl-PL" sz="1500" dirty="0" smtClean="0"/>
              <a:t>,</a:t>
            </a:r>
            <a:r>
              <a:rPr lang="pl-PL" sz="1500" dirty="0"/>
              <a:t> </a:t>
            </a:r>
            <a:r>
              <a:rPr lang="en-US" sz="1500" dirty="0" smtClean="0"/>
              <a:t>Financial </a:t>
            </a:r>
            <a:r>
              <a:rPr lang="en-US" sz="1500" dirty="0"/>
              <a:t>risk </a:t>
            </a:r>
            <a:r>
              <a:rPr lang="en-US" sz="1500" dirty="0" smtClean="0"/>
              <a:t>management</a:t>
            </a:r>
            <a:r>
              <a:rPr lang="pl-PL" sz="1500" dirty="0" smtClean="0"/>
              <a:t>,</a:t>
            </a:r>
            <a:r>
              <a:rPr lang="pl-PL" sz="1500" dirty="0"/>
              <a:t> </a:t>
            </a:r>
            <a:r>
              <a:rPr lang="en-US" sz="1500" dirty="0" smtClean="0"/>
              <a:t>Accounting </a:t>
            </a:r>
            <a:r>
              <a:rPr lang="en-US" sz="1500" dirty="0"/>
              <a:t>and auditing from international </a:t>
            </a:r>
            <a:r>
              <a:rPr lang="en-US" sz="1500" dirty="0" smtClean="0"/>
              <a:t>perspective</a:t>
            </a:r>
            <a:r>
              <a:rPr lang="pl-PL" sz="1500" dirty="0" smtClean="0"/>
              <a:t>,</a:t>
            </a:r>
            <a:r>
              <a:rPr lang="pl-PL" sz="1500" dirty="0"/>
              <a:t> </a:t>
            </a:r>
            <a:r>
              <a:rPr lang="en-US" sz="1500" dirty="0" smtClean="0"/>
              <a:t>Strategic management</a:t>
            </a:r>
            <a:r>
              <a:rPr lang="pl-PL" sz="1500" dirty="0" smtClean="0"/>
              <a:t>,</a:t>
            </a:r>
            <a:r>
              <a:rPr lang="pl-PL" sz="1500" dirty="0"/>
              <a:t> </a:t>
            </a:r>
            <a:r>
              <a:rPr lang="en-US" sz="1500" dirty="0" smtClean="0"/>
              <a:t>International marketing</a:t>
            </a:r>
            <a:r>
              <a:rPr lang="pl-PL" sz="1500" dirty="0" smtClean="0"/>
              <a:t>,</a:t>
            </a:r>
            <a:r>
              <a:rPr lang="pl-PL" sz="1500" dirty="0"/>
              <a:t> </a:t>
            </a:r>
            <a:r>
              <a:rPr lang="en-US" sz="1500" dirty="0" smtClean="0"/>
              <a:t>International </a:t>
            </a:r>
            <a:r>
              <a:rPr lang="en-US" sz="1500" dirty="0"/>
              <a:t>human resources </a:t>
            </a:r>
            <a:r>
              <a:rPr lang="en-US" sz="1500" dirty="0" smtClean="0"/>
              <a:t>management</a:t>
            </a:r>
            <a:r>
              <a:rPr lang="pl-PL" sz="1500" dirty="0" smtClean="0"/>
              <a:t>,</a:t>
            </a:r>
            <a:r>
              <a:rPr lang="pl-PL" sz="1500" dirty="0"/>
              <a:t> </a:t>
            </a:r>
            <a:r>
              <a:rPr lang="en-US" sz="1500" dirty="0" smtClean="0"/>
              <a:t>Corporate </a:t>
            </a:r>
            <a:r>
              <a:rPr lang="en-US" sz="1500" dirty="0"/>
              <a:t>tax </a:t>
            </a:r>
            <a:r>
              <a:rPr lang="en-US" sz="1500" dirty="0" smtClean="0"/>
              <a:t>management</a:t>
            </a:r>
            <a:r>
              <a:rPr lang="pl-PL" sz="1500" dirty="0" smtClean="0"/>
              <a:t>,</a:t>
            </a:r>
            <a:r>
              <a:rPr lang="pl-PL" sz="1500" dirty="0"/>
              <a:t> </a:t>
            </a:r>
            <a:r>
              <a:rPr lang="en-US" sz="1500" dirty="0" smtClean="0"/>
              <a:t>IT </a:t>
            </a:r>
            <a:r>
              <a:rPr lang="en-US" sz="1500" dirty="0"/>
              <a:t>tools necessary for effective analysis of financial </a:t>
            </a:r>
            <a:r>
              <a:rPr lang="en-US" sz="1500" dirty="0" smtClean="0"/>
              <a:t>data</a:t>
            </a:r>
            <a:r>
              <a:rPr lang="pl-PL" sz="1500" dirty="0"/>
              <a:t> </a:t>
            </a:r>
            <a:r>
              <a:rPr lang="pl-PL" sz="1500" dirty="0" smtClean="0"/>
              <a:t>etc.</a:t>
            </a:r>
          </a:p>
          <a:p>
            <a:pPr marL="0" indent="0">
              <a:buNone/>
            </a:pPr>
            <a:endParaRPr lang="pl-PL" sz="1500" dirty="0"/>
          </a:p>
          <a:p>
            <a:pPr marL="0" indent="0">
              <a:buNone/>
            </a:pPr>
            <a:r>
              <a:rPr lang="en-US" sz="1500" b="1" dirty="0"/>
              <a:t>Graduates </a:t>
            </a:r>
            <a:r>
              <a:rPr lang="en-US" sz="1500" b="1" dirty="0" smtClean="0"/>
              <a:t>will </a:t>
            </a:r>
            <a:r>
              <a:rPr lang="en-US" sz="1500" b="1" dirty="0"/>
              <a:t>be prepared to </a:t>
            </a:r>
            <a:r>
              <a:rPr lang="en-US" sz="1500" dirty="0"/>
              <a:t>perform managerial functions. </a:t>
            </a:r>
            <a:r>
              <a:rPr lang="pl-PL" sz="1500" dirty="0" err="1" smtClean="0"/>
              <a:t>They</a:t>
            </a:r>
            <a:r>
              <a:rPr lang="en-US" sz="1500" dirty="0" smtClean="0"/>
              <a:t> </a:t>
            </a:r>
            <a:r>
              <a:rPr lang="pl-PL" sz="1500" dirty="0" err="1" smtClean="0"/>
              <a:t>will</a:t>
            </a:r>
            <a:r>
              <a:rPr lang="en-US" sz="1500" dirty="0" smtClean="0"/>
              <a:t> </a:t>
            </a:r>
            <a:r>
              <a:rPr lang="en-US" sz="1500" dirty="0"/>
              <a:t>become qualified specialists prepared to work in international non-financial corporations and financial institutions.</a:t>
            </a:r>
          </a:p>
        </p:txBody>
      </p:sp>
    </p:spTree>
    <p:extLst>
      <p:ext uri="{BB962C8B-B14F-4D97-AF65-F5344CB8AC3E}">
        <p14:creationId xmlns:p14="http://schemas.microsoft.com/office/powerpoint/2010/main" val="68744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2860" y="274638"/>
            <a:ext cx="8229600" cy="1143000"/>
          </a:xfrm>
        </p:spPr>
        <p:txBody>
          <a:bodyPr/>
          <a:lstStyle/>
          <a:p>
            <a:r>
              <a:rPr lang="pl-PL" sz="3200" b="1" dirty="0" err="1"/>
              <a:t>Master’s</a:t>
            </a:r>
            <a:r>
              <a:rPr lang="pl-PL" sz="3200" b="1" dirty="0"/>
              <a:t> </a:t>
            </a:r>
            <a:r>
              <a:rPr lang="pl-PL" sz="3200" b="1" dirty="0" err="1" smtClean="0"/>
              <a:t>Degree</a:t>
            </a:r>
            <a:r>
              <a:rPr lang="pl-PL" sz="3200" b="1" dirty="0" smtClean="0"/>
              <a:t> </a:t>
            </a:r>
            <a:r>
              <a:rPr lang="pl-PL" sz="3200" b="1" dirty="0"/>
              <a:t>in </a:t>
            </a:r>
            <a:r>
              <a:rPr lang="pl-PL" sz="3200" b="1" dirty="0" smtClean="0"/>
              <a:t/>
            </a:r>
            <a:br>
              <a:rPr lang="pl-PL" sz="3200" b="1" dirty="0" smtClean="0"/>
            </a:br>
            <a:r>
              <a:rPr lang="pl-PL" sz="3200" b="1" dirty="0" smtClean="0"/>
              <a:t>E-commerce </a:t>
            </a:r>
            <a:r>
              <a:rPr lang="pl-PL" sz="2000" b="1" i="1" dirty="0" smtClean="0">
                <a:solidFill>
                  <a:srgbClr val="EC008C"/>
                </a:solidFill>
              </a:rPr>
              <a:t>NEW</a:t>
            </a:r>
            <a:endParaRPr lang="pl-PL" sz="2000" b="1" dirty="0"/>
          </a:p>
        </p:txBody>
      </p:sp>
      <p:sp>
        <p:nvSpPr>
          <p:cNvPr id="3" name="Symbol zastępczy zawartości 2"/>
          <p:cNvSpPr>
            <a:spLocks noGrp="1"/>
          </p:cNvSpPr>
          <p:nvPr>
            <p:ph idx="1"/>
          </p:nvPr>
        </p:nvSpPr>
        <p:spPr>
          <a:xfrm>
            <a:off x="395536" y="1736812"/>
            <a:ext cx="8604956" cy="4205288"/>
          </a:xfrm>
        </p:spPr>
        <p:txBody>
          <a:bodyPr/>
          <a:lstStyle/>
          <a:p>
            <a:pPr marL="0" indent="0">
              <a:buNone/>
            </a:pPr>
            <a:r>
              <a:rPr lang="en-US" sz="1500" b="1" dirty="0"/>
              <a:t>A graduate of E-Commerce has knowledge and skills in the field of:</a:t>
            </a:r>
          </a:p>
          <a:p>
            <a:r>
              <a:rPr lang="en-US" sz="1500" dirty="0"/>
              <a:t>functioning of the e-commerce system,</a:t>
            </a:r>
          </a:p>
          <a:p>
            <a:r>
              <a:rPr lang="en-US" sz="1500" dirty="0"/>
              <a:t>management of e-commerce projects, </a:t>
            </a:r>
          </a:p>
          <a:p>
            <a:r>
              <a:rPr lang="en-US" sz="1500" dirty="0"/>
              <a:t>e-commerce techniques and </a:t>
            </a:r>
            <a:r>
              <a:rPr lang="en-US" sz="1500" dirty="0" smtClean="0"/>
              <a:t>organization,</a:t>
            </a:r>
            <a:endParaRPr lang="en-US" sz="1500" dirty="0"/>
          </a:p>
          <a:p>
            <a:r>
              <a:rPr lang="en-US" sz="1500" dirty="0" smtClean="0"/>
              <a:t>logistics </a:t>
            </a:r>
            <a:r>
              <a:rPr lang="en-US" sz="1500" dirty="0"/>
              <a:t>aspects of purchase and sale of products in diversified sales channels,</a:t>
            </a:r>
          </a:p>
          <a:p>
            <a:r>
              <a:rPr lang="en-US" sz="1500" dirty="0"/>
              <a:t>legal issues, including data protection in e-commerce,</a:t>
            </a:r>
          </a:p>
          <a:p>
            <a:r>
              <a:rPr lang="en-US" sz="1500" dirty="0"/>
              <a:t>entrepreneurship and innovation in e-commerce,</a:t>
            </a:r>
          </a:p>
          <a:p>
            <a:r>
              <a:rPr lang="en-US" sz="1500" dirty="0"/>
              <a:t>analysis of data for the purposes of e-commerce analysis in Google Analytics, </a:t>
            </a:r>
            <a:r>
              <a:rPr lang="en-US" sz="1500" dirty="0" err="1"/>
              <a:t>Qlik</a:t>
            </a:r>
            <a:r>
              <a:rPr lang="en-US" sz="1500" dirty="0"/>
              <a:t>, SPSS, Business Intelligence systems, Data Science issues,</a:t>
            </a:r>
          </a:p>
          <a:p>
            <a:r>
              <a:rPr lang="en-US" sz="1500" dirty="0" smtClean="0"/>
              <a:t>multi-channel </a:t>
            </a:r>
            <a:r>
              <a:rPr lang="en-US" sz="1500" dirty="0"/>
              <a:t>communication and distribution in e-commerce (</a:t>
            </a:r>
            <a:r>
              <a:rPr lang="en-US" sz="1500" dirty="0" err="1"/>
              <a:t>omnichannel</a:t>
            </a:r>
            <a:r>
              <a:rPr lang="en-US" sz="1500" dirty="0"/>
              <a:t>),</a:t>
            </a:r>
          </a:p>
          <a:p>
            <a:r>
              <a:rPr lang="en-US" sz="1500" dirty="0"/>
              <a:t>using social media in promotion, advertising and creating the company's image and planning marketing campaigns in Google </a:t>
            </a:r>
            <a:r>
              <a:rPr lang="en-US" sz="1500" dirty="0" smtClean="0"/>
              <a:t>Ads</a:t>
            </a:r>
            <a:r>
              <a:rPr lang="pl-PL" sz="1500" dirty="0" smtClean="0"/>
              <a:t>.</a:t>
            </a:r>
          </a:p>
          <a:p>
            <a:endParaRPr lang="pl-PL" sz="1500" dirty="0" smtClean="0"/>
          </a:p>
          <a:p>
            <a:pPr marL="0" indent="0">
              <a:buNone/>
            </a:pPr>
            <a:r>
              <a:rPr lang="en-US" sz="1600" b="1" dirty="0"/>
              <a:t>After graduation, it is possible to work </a:t>
            </a:r>
            <a:r>
              <a:rPr lang="en-US" sz="1600" b="1" dirty="0" smtClean="0"/>
              <a:t>as:</a:t>
            </a:r>
            <a:r>
              <a:rPr lang="pl-PL" sz="1600" b="1" dirty="0" smtClean="0"/>
              <a:t> </a:t>
            </a:r>
            <a:r>
              <a:rPr lang="en-US" sz="1600" dirty="0" smtClean="0"/>
              <a:t>e-commerce specialist,</a:t>
            </a:r>
            <a:r>
              <a:rPr lang="pl-PL" sz="1600" dirty="0" smtClean="0"/>
              <a:t> </a:t>
            </a:r>
            <a:br>
              <a:rPr lang="pl-PL" sz="1600" dirty="0" smtClean="0"/>
            </a:br>
            <a:r>
              <a:rPr lang="en-US" sz="1600" dirty="0" smtClean="0"/>
              <a:t>e-commerce </a:t>
            </a:r>
            <a:r>
              <a:rPr lang="en-US" sz="1600" dirty="0"/>
              <a:t>project </a:t>
            </a:r>
            <a:r>
              <a:rPr lang="en-US" sz="1600" dirty="0" smtClean="0"/>
              <a:t>coordinator,</a:t>
            </a:r>
            <a:r>
              <a:rPr lang="pl-PL" sz="1600" dirty="0" smtClean="0"/>
              <a:t> </a:t>
            </a:r>
            <a:r>
              <a:rPr lang="en-US" sz="1600" dirty="0" smtClean="0"/>
              <a:t>an </a:t>
            </a:r>
            <a:r>
              <a:rPr lang="en-US" sz="1600" dirty="0"/>
              <a:t>internet marketing </a:t>
            </a:r>
            <a:r>
              <a:rPr lang="en-US" sz="1600" dirty="0" smtClean="0"/>
              <a:t>specialist,</a:t>
            </a:r>
            <a:r>
              <a:rPr lang="pl-PL" sz="1600" dirty="0" smtClean="0"/>
              <a:t> </a:t>
            </a:r>
            <a:r>
              <a:rPr lang="en-US" sz="1600" dirty="0" smtClean="0"/>
              <a:t>administrator </a:t>
            </a:r>
            <a:r>
              <a:rPr lang="en-US" sz="1600" dirty="0"/>
              <a:t>of e-commerce </a:t>
            </a:r>
            <a:r>
              <a:rPr lang="en-US" sz="1600" dirty="0" smtClean="0"/>
              <a:t>platforms,</a:t>
            </a:r>
            <a:r>
              <a:rPr lang="pl-PL" sz="1600" dirty="0" smtClean="0"/>
              <a:t> </a:t>
            </a:r>
            <a:r>
              <a:rPr lang="en-US" sz="1600" dirty="0" smtClean="0"/>
              <a:t>e-commerce analyst,</a:t>
            </a:r>
            <a:r>
              <a:rPr lang="pl-PL" sz="1600" dirty="0" smtClean="0"/>
              <a:t> </a:t>
            </a:r>
            <a:r>
              <a:rPr lang="en-US" sz="1600" dirty="0" smtClean="0"/>
              <a:t>expert </a:t>
            </a:r>
            <a:r>
              <a:rPr lang="en-US" sz="1600" dirty="0"/>
              <a:t>and consultant in the electronic business sector (IT industry, e-commerce</a:t>
            </a:r>
            <a:r>
              <a:rPr lang="en-US" sz="1600" dirty="0" smtClean="0"/>
              <a:t>),</a:t>
            </a:r>
            <a:r>
              <a:rPr lang="pl-PL" sz="1600" dirty="0" smtClean="0"/>
              <a:t> </a:t>
            </a:r>
            <a:r>
              <a:rPr lang="en-US" sz="1600" dirty="0" smtClean="0"/>
              <a:t>e-entrepreneur</a:t>
            </a:r>
            <a:r>
              <a:rPr lang="en-US" sz="1600" dirty="0"/>
              <a:t>.</a:t>
            </a:r>
          </a:p>
          <a:p>
            <a:endParaRPr lang="en-US" sz="1500" dirty="0"/>
          </a:p>
        </p:txBody>
      </p:sp>
    </p:spTree>
    <p:extLst>
      <p:ext uri="{BB962C8B-B14F-4D97-AF65-F5344CB8AC3E}">
        <p14:creationId xmlns:p14="http://schemas.microsoft.com/office/powerpoint/2010/main" val="185203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9"/>
          <p:cNvSpPr txBox="1">
            <a:spLocks noChangeArrowheads="1"/>
          </p:cNvSpPr>
          <p:nvPr/>
        </p:nvSpPr>
        <p:spPr bwMode="auto">
          <a:xfrm>
            <a:off x="431540" y="684213"/>
            <a:ext cx="8713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Tx/>
              <a:buNone/>
            </a:pPr>
            <a:r>
              <a:rPr lang="en-US" altLang="pl-PL" sz="3200" b="1" dirty="0" smtClean="0">
                <a:cs typeface="Arial" charset="0"/>
              </a:rPr>
              <a:t>Short-term</a:t>
            </a:r>
            <a:r>
              <a:rPr lang="pl-PL" altLang="pl-PL" sz="3200" b="1" dirty="0" smtClean="0">
                <a:cs typeface="Arial" charset="0"/>
              </a:rPr>
              <a:t> </a:t>
            </a:r>
            <a:r>
              <a:rPr lang="pl-PL" altLang="pl-PL" sz="3200" b="1" dirty="0" err="1" smtClean="0">
                <a:cs typeface="Arial" charset="0"/>
              </a:rPr>
              <a:t>students</a:t>
            </a:r>
            <a:r>
              <a:rPr lang="en-US" altLang="pl-PL" sz="3200" b="1" dirty="0" smtClean="0">
                <a:cs typeface="Arial" charset="0"/>
              </a:rPr>
              <a:t> </a:t>
            </a:r>
            <a:r>
              <a:rPr lang="en-US" altLang="pl-PL" sz="3200" b="1" dirty="0">
                <a:solidFill>
                  <a:srgbClr val="EC008C"/>
                </a:solidFill>
                <a:cs typeface="Arial" charset="0"/>
              </a:rPr>
              <a:t>in English</a:t>
            </a:r>
          </a:p>
        </p:txBody>
      </p:sp>
      <p:sp>
        <p:nvSpPr>
          <p:cNvPr id="2" name="Rectangle 3"/>
          <p:cNvSpPr>
            <a:spLocks noGrp="1" noChangeArrowheads="1"/>
          </p:cNvSpPr>
          <p:nvPr>
            <p:ph type="body" idx="1"/>
          </p:nvPr>
        </p:nvSpPr>
        <p:spPr>
          <a:xfrm>
            <a:off x="497086" y="1772816"/>
            <a:ext cx="8107362" cy="3381375"/>
          </a:xfrm>
        </p:spPr>
        <p:txBody>
          <a:bodyPr/>
          <a:lstStyle/>
          <a:p>
            <a:pPr marL="0" indent="0">
              <a:buNone/>
            </a:pPr>
            <a:r>
              <a:rPr lang="en-US" sz="1500" dirty="0"/>
              <a:t>Students from abroad have the opportunity to spend </a:t>
            </a:r>
            <a:r>
              <a:rPr lang="en-US" sz="1500" b="1" dirty="0"/>
              <a:t>one or two semesters </a:t>
            </a:r>
            <a:r>
              <a:rPr lang="en-US" sz="1500" dirty="0"/>
              <a:t>at the University of Economics in Katowice within the following </a:t>
            </a:r>
            <a:r>
              <a:rPr lang="en-US" sz="1500" dirty="0" err="1"/>
              <a:t>programmes</a:t>
            </a:r>
            <a:r>
              <a:rPr lang="en-US" sz="1500" dirty="0"/>
              <a:t>:</a:t>
            </a:r>
          </a:p>
          <a:p>
            <a:r>
              <a:rPr lang="en-US" sz="1500" b="1" dirty="0"/>
              <a:t>Erasmus+ with </a:t>
            </a:r>
            <a:r>
              <a:rPr lang="en-US" sz="1500" b="1" dirty="0" err="1"/>
              <a:t>Programme</a:t>
            </a:r>
            <a:r>
              <a:rPr lang="en-US" sz="1500" b="1" dirty="0"/>
              <a:t> </a:t>
            </a:r>
            <a:r>
              <a:rPr lang="en-US" sz="1500" b="1" dirty="0" smtClean="0"/>
              <a:t>Countries</a:t>
            </a:r>
            <a:r>
              <a:rPr lang="pl-PL" sz="1500" b="1" dirty="0" smtClean="0"/>
              <a:t>,</a:t>
            </a:r>
            <a:endParaRPr lang="en-US" sz="1500" dirty="0"/>
          </a:p>
          <a:p>
            <a:r>
              <a:rPr lang="en-US" sz="1500" b="1" dirty="0"/>
              <a:t>Erasmus+ with Partner </a:t>
            </a:r>
            <a:r>
              <a:rPr lang="en-US" sz="1500" b="1" dirty="0" smtClean="0"/>
              <a:t>Countries</a:t>
            </a:r>
            <a:r>
              <a:rPr lang="pl-PL" sz="1500" b="1" dirty="0" smtClean="0"/>
              <a:t>,</a:t>
            </a:r>
            <a:endParaRPr lang="en-US" sz="1500" dirty="0"/>
          </a:p>
          <a:p>
            <a:r>
              <a:rPr lang="en-US" sz="1500" b="1" dirty="0"/>
              <a:t>Double </a:t>
            </a:r>
            <a:r>
              <a:rPr lang="en-US" sz="1500" b="1" dirty="0" smtClean="0"/>
              <a:t>Degree</a:t>
            </a:r>
            <a:r>
              <a:rPr lang="pl-PL" sz="1500" b="1" dirty="0" smtClean="0"/>
              <a:t>,</a:t>
            </a:r>
            <a:endParaRPr lang="en-US" sz="1500" dirty="0"/>
          </a:p>
          <a:p>
            <a:r>
              <a:rPr lang="en-US" sz="1500" b="1" dirty="0"/>
              <a:t>CEEPUS</a:t>
            </a:r>
            <a:r>
              <a:rPr lang="en-US" sz="1500" dirty="0"/>
              <a:t> (Central European Exchange Program for University Studies</a:t>
            </a:r>
            <a:r>
              <a:rPr lang="en-US" sz="1500" dirty="0" smtClean="0"/>
              <a:t>)</a:t>
            </a:r>
            <a:r>
              <a:rPr lang="pl-PL" sz="1500" dirty="0" smtClean="0"/>
              <a:t>,</a:t>
            </a:r>
            <a:endParaRPr lang="en-US" sz="1500" dirty="0"/>
          </a:p>
          <a:p>
            <a:r>
              <a:rPr lang="en-US" sz="1500" b="1" dirty="0" smtClean="0"/>
              <a:t>Bilateral Agreement</a:t>
            </a:r>
            <a:r>
              <a:rPr lang="pl-PL" sz="1500" b="1" dirty="0" smtClean="0"/>
              <a:t>s</a:t>
            </a:r>
            <a:r>
              <a:rPr lang="en-US" sz="1500" dirty="0" smtClean="0"/>
              <a:t>.</a:t>
            </a:r>
            <a:endParaRPr lang="en-US" sz="1500" dirty="0"/>
          </a:p>
          <a:p>
            <a:pPr marL="0" indent="0">
              <a:buNone/>
            </a:pPr>
            <a:endParaRPr lang="pl-PL" sz="1500" dirty="0"/>
          </a:p>
          <a:p>
            <a:pPr marL="0" indent="0">
              <a:buNone/>
            </a:pPr>
            <a:r>
              <a:rPr lang="en-US" sz="1500" b="1" dirty="0"/>
              <a:t>While studying at the University of Economics in Katowice students can take advantage of:</a:t>
            </a:r>
          </a:p>
          <a:p>
            <a:r>
              <a:rPr lang="en-US" sz="1500" dirty="0"/>
              <a:t>a wide offer of courses in </a:t>
            </a:r>
            <a:r>
              <a:rPr lang="en-US" sz="1500" dirty="0" smtClean="0"/>
              <a:t>English, </a:t>
            </a:r>
            <a:r>
              <a:rPr lang="en-US" sz="1500" dirty="0"/>
              <a:t>both on Bachelor and Master level, focused on business, economics, management and </a:t>
            </a:r>
            <a:r>
              <a:rPr lang="en-US" sz="1500" dirty="0" smtClean="0"/>
              <a:t>IT</a:t>
            </a:r>
            <a:r>
              <a:rPr lang="pl-PL" sz="1500" dirty="0" smtClean="0"/>
              <a:t>,</a:t>
            </a:r>
            <a:endParaRPr lang="en-US" sz="1500" dirty="0"/>
          </a:p>
          <a:p>
            <a:r>
              <a:rPr lang="en-US" sz="1500" dirty="0"/>
              <a:t>studying in a </a:t>
            </a:r>
            <a:r>
              <a:rPr lang="pl-PL" sz="1500" dirty="0" err="1" smtClean="0"/>
              <a:t>rapidly</a:t>
            </a:r>
            <a:r>
              <a:rPr lang="en-US" sz="1500" dirty="0" smtClean="0"/>
              <a:t>-developing </a:t>
            </a:r>
            <a:r>
              <a:rPr lang="en-US" sz="1500" dirty="0"/>
              <a:t>city located in the heart of </a:t>
            </a:r>
            <a:r>
              <a:rPr lang="en-US" sz="1500" dirty="0" smtClean="0"/>
              <a:t>Europe</a:t>
            </a:r>
            <a:r>
              <a:rPr lang="pl-PL" sz="1500" dirty="0" smtClean="0"/>
              <a:t>,</a:t>
            </a:r>
            <a:endParaRPr lang="en-US" sz="1500" dirty="0"/>
          </a:p>
          <a:p>
            <a:r>
              <a:rPr lang="en-US" sz="1500" dirty="0"/>
              <a:t>support from the Erasmus Student Network coordinating the mentor </a:t>
            </a:r>
            <a:r>
              <a:rPr lang="en-US" sz="1500" dirty="0" err="1"/>
              <a:t>programme</a:t>
            </a:r>
            <a:r>
              <a:rPr lang="en-US" sz="1500" dirty="0"/>
              <a:t> and social events and activities.</a:t>
            </a:r>
          </a:p>
          <a:p>
            <a:pPr marL="0" indent="0">
              <a:lnSpc>
                <a:spcPct val="80000"/>
              </a:lnSpc>
              <a:buFontTx/>
              <a:buNone/>
              <a:defRPr/>
            </a:pPr>
            <a:endParaRPr lang="pl-PL" sz="2400" dirty="0" smtClean="0">
              <a:solidFill>
                <a:srgbClr val="003E65"/>
              </a:solidFill>
            </a:endParaRPr>
          </a:p>
          <a:p>
            <a:pPr marL="0" indent="0">
              <a:lnSpc>
                <a:spcPct val="80000"/>
              </a:lnSpc>
              <a:buFontTx/>
              <a:buNone/>
              <a:defRPr/>
            </a:pPr>
            <a:endParaRPr lang="pl-PL"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9"/>
          <p:cNvSpPr txBox="1">
            <a:spLocks noChangeArrowheads="1"/>
          </p:cNvSpPr>
          <p:nvPr/>
        </p:nvSpPr>
        <p:spPr bwMode="auto">
          <a:xfrm>
            <a:off x="466724" y="684213"/>
            <a:ext cx="8713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Tx/>
              <a:buNone/>
            </a:pPr>
            <a:r>
              <a:rPr lang="en-US" altLang="pl-PL" sz="3200" b="1" dirty="0" smtClean="0">
                <a:cs typeface="Arial" charset="0"/>
              </a:rPr>
              <a:t>Short-term</a:t>
            </a:r>
            <a:r>
              <a:rPr lang="pl-PL" altLang="pl-PL" sz="3200" b="1" dirty="0" smtClean="0">
                <a:cs typeface="Arial" charset="0"/>
              </a:rPr>
              <a:t> </a:t>
            </a:r>
            <a:r>
              <a:rPr lang="pl-PL" altLang="pl-PL" sz="3200" b="1" dirty="0" err="1" smtClean="0">
                <a:cs typeface="Arial" charset="0"/>
              </a:rPr>
              <a:t>students</a:t>
            </a:r>
            <a:r>
              <a:rPr lang="en-US" altLang="pl-PL" sz="3200" b="1" dirty="0" smtClean="0">
                <a:cs typeface="Arial" charset="0"/>
              </a:rPr>
              <a:t> </a:t>
            </a:r>
            <a:r>
              <a:rPr lang="en-US" altLang="pl-PL" sz="3200" b="1" dirty="0">
                <a:solidFill>
                  <a:srgbClr val="EC008C"/>
                </a:solidFill>
                <a:cs typeface="Arial" charset="0"/>
              </a:rPr>
              <a:t>in English</a:t>
            </a:r>
          </a:p>
        </p:txBody>
      </p:sp>
      <p:sp>
        <p:nvSpPr>
          <p:cNvPr id="2" name="Rectangle 3"/>
          <p:cNvSpPr>
            <a:spLocks noGrp="1" noChangeArrowheads="1"/>
          </p:cNvSpPr>
          <p:nvPr>
            <p:ph type="body" idx="1"/>
          </p:nvPr>
        </p:nvSpPr>
        <p:spPr>
          <a:xfrm>
            <a:off x="503238" y="1449388"/>
            <a:ext cx="8107362" cy="3381375"/>
          </a:xfrm>
        </p:spPr>
        <p:txBody>
          <a:bodyPr/>
          <a:lstStyle/>
          <a:p>
            <a:pPr marL="0" indent="0">
              <a:lnSpc>
                <a:spcPct val="80000"/>
              </a:lnSpc>
              <a:buNone/>
              <a:defRPr/>
            </a:pPr>
            <a:r>
              <a:rPr lang="en-US" sz="1700" b="1" dirty="0" err="1" smtClean="0"/>
              <a:t>EuroClasses</a:t>
            </a:r>
            <a:endParaRPr lang="pl-PL" sz="1700" b="1" dirty="0" smtClean="0"/>
          </a:p>
          <a:p>
            <a:pPr marL="0" indent="0">
              <a:lnSpc>
                <a:spcPct val="80000"/>
              </a:lnSpc>
              <a:buNone/>
              <a:defRPr/>
            </a:pPr>
            <a:r>
              <a:rPr lang="pl-PL" sz="1500" dirty="0" err="1" smtClean="0"/>
              <a:t>It’s</a:t>
            </a:r>
            <a:r>
              <a:rPr lang="pl-PL" sz="1500" dirty="0" smtClean="0"/>
              <a:t> </a:t>
            </a:r>
            <a:r>
              <a:rPr lang="pl-PL" sz="1500" dirty="0" err="1" smtClean="0"/>
              <a:t>selection</a:t>
            </a:r>
            <a:r>
              <a:rPr lang="pl-PL" sz="1500" dirty="0" smtClean="0"/>
              <a:t> </a:t>
            </a:r>
            <a:r>
              <a:rPr lang="pl-PL" sz="1500" dirty="0"/>
              <a:t>of </a:t>
            </a:r>
            <a:r>
              <a:rPr lang="pl-PL" sz="1500" dirty="0" err="1"/>
              <a:t>over</a:t>
            </a:r>
            <a:r>
              <a:rPr lang="pl-PL" sz="1500" dirty="0"/>
              <a:t> 80 </a:t>
            </a:r>
            <a:r>
              <a:rPr lang="pl-PL" sz="1500" dirty="0" err="1"/>
              <a:t>courses</a:t>
            </a:r>
            <a:r>
              <a:rPr lang="pl-PL" sz="1500" dirty="0" smtClean="0"/>
              <a:t>. </a:t>
            </a:r>
            <a:r>
              <a:rPr lang="en-US" sz="1500" dirty="0"/>
              <a:t>Foreign exchange students </a:t>
            </a:r>
            <a:r>
              <a:rPr lang="en-US" sz="1500" dirty="0" smtClean="0"/>
              <a:t>can </a:t>
            </a:r>
            <a:r>
              <a:rPr lang="en-US" sz="1500" dirty="0"/>
              <a:t>choose from a wide range of subjects offered </a:t>
            </a:r>
            <a:r>
              <a:rPr lang="pl-PL" sz="1500" dirty="0" err="1" smtClean="0"/>
              <a:t>across</a:t>
            </a:r>
            <a:r>
              <a:rPr lang="pl-PL" sz="1500" dirty="0" smtClean="0"/>
              <a:t> the </a:t>
            </a:r>
            <a:r>
              <a:rPr lang="pl-PL" sz="1500" dirty="0" err="1" smtClean="0"/>
              <a:t>degree-programmes</a:t>
            </a:r>
            <a:r>
              <a:rPr lang="pl-PL" sz="1500" dirty="0" smtClean="0"/>
              <a:t> of</a:t>
            </a:r>
            <a:r>
              <a:rPr lang="en-US" sz="1500" dirty="0" smtClean="0"/>
              <a:t> </a:t>
            </a:r>
            <a:r>
              <a:rPr lang="en-US" sz="1500" dirty="0"/>
              <a:t>the University of Economics in </a:t>
            </a:r>
            <a:r>
              <a:rPr lang="en-US" sz="1500" dirty="0" smtClean="0"/>
              <a:t>Katowice</a:t>
            </a:r>
            <a:r>
              <a:rPr lang="pl-PL" sz="1500" dirty="0" smtClean="0"/>
              <a:t>.</a:t>
            </a:r>
          </a:p>
          <a:p>
            <a:pPr marL="0" indent="0">
              <a:lnSpc>
                <a:spcPct val="80000"/>
              </a:lnSpc>
              <a:buNone/>
              <a:defRPr/>
            </a:pPr>
            <a:endParaRPr lang="pl-PL" sz="1500" b="1" dirty="0"/>
          </a:p>
          <a:p>
            <a:pPr marL="0" indent="0">
              <a:lnSpc>
                <a:spcPct val="80000"/>
              </a:lnSpc>
              <a:buNone/>
              <a:defRPr/>
            </a:pPr>
            <a:r>
              <a:rPr lang="en-US" sz="1700" b="1" dirty="0"/>
              <a:t>Orientation </a:t>
            </a:r>
            <a:r>
              <a:rPr lang="en-US" sz="1700" b="1" dirty="0" err="1" smtClean="0"/>
              <a:t>Programme</a:t>
            </a:r>
            <a:endParaRPr lang="pl-PL" sz="1700" dirty="0" smtClean="0"/>
          </a:p>
          <a:p>
            <a:pPr marL="0" indent="0">
              <a:lnSpc>
                <a:spcPct val="80000"/>
              </a:lnSpc>
              <a:buNone/>
              <a:defRPr/>
            </a:pPr>
            <a:r>
              <a:rPr lang="pl-PL" sz="1500" dirty="0"/>
              <a:t>O</a:t>
            </a:r>
            <a:r>
              <a:rPr lang="en-US" sz="1500" dirty="0" err="1" smtClean="0"/>
              <a:t>rganised</a:t>
            </a:r>
            <a:r>
              <a:rPr lang="en-US" sz="1500" dirty="0" smtClean="0"/>
              <a:t> </a:t>
            </a:r>
            <a:r>
              <a:rPr lang="en-US" sz="1500" dirty="0"/>
              <a:t>before each </a:t>
            </a:r>
            <a:r>
              <a:rPr lang="en-US" sz="1500" dirty="0" smtClean="0"/>
              <a:t>semester</a:t>
            </a:r>
            <a:r>
              <a:rPr lang="pl-PL" sz="1500" dirty="0" smtClean="0"/>
              <a:t> </a:t>
            </a:r>
            <a:r>
              <a:rPr lang="pl-PL" sz="1500" dirty="0" err="1" smtClean="0"/>
              <a:t>begins</a:t>
            </a:r>
            <a:r>
              <a:rPr lang="en-US" sz="1500" dirty="0" smtClean="0"/>
              <a:t>. </a:t>
            </a:r>
            <a:r>
              <a:rPr lang="en-US" sz="1500" dirty="0"/>
              <a:t>Polish mentors prepare events to welcome new exchange students and </a:t>
            </a:r>
            <a:r>
              <a:rPr lang="pl-PL" sz="1500" dirty="0" err="1" smtClean="0"/>
              <a:t>provide</a:t>
            </a:r>
            <a:r>
              <a:rPr lang="pl-PL" sz="1500" dirty="0" smtClean="0"/>
              <a:t> </a:t>
            </a:r>
            <a:r>
              <a:rPr lang="pl-PL" sz="1500" dirty="0" err="1" smtClean="0"/>
              <a:t>assistance</a:t>
            </a:r>
            <a:r>
              <a:rPr lang="en-US" sz="1500" dirty="0" smtClean="0"/>
              <a:t> </a:t>
            </a:r>
            <a:r>
              <a:rPr lang="en-US" sz="1500" dirty="0"/>
              <a:t>them during their first days.</a:t>
            </a:r>
            <a:endParaRPr lang="pl-PL" sz="1500" dirty="0"/>
          </a:p>
          <a:p>
            <a:pPr marL="0" indent="0">
              <a:lnSpc>
                <a:spcPct val="80000"/>
              </a:lnSpc>
              <a:buNone/>
              <a:defRPr/>
            </a:pPr>
            <a:endParaRPr lang="pl-PL" sz="1500" dirty="0"/>
          </a:p>
          <a:p>
            <a:pPr marL="0" indent="0">
              <a:lnSpc>
                <a:spcPct val="80000"/>
              </a:lnSpc>
              <a:buFontTx/>
              <a:buNone/>
              <a:defRPr/>
            </a:pPr>
            <a:r>
              <a:rPr lang="pl-PL" sz="1700" b="1" dirty="0"/>
              <a:t>International </a:t>
            </a:r>
            <a:r>
              <a:rPr lang="pl-PL" sz="1700" b="1" dirty="0" err="1" smtClean="0"/>
              <a:t>Weeks</a:t>
            </a:r>
            <a:endParaRPr lang="pl-PL" sz="1700" b="1" dirty="0"/>
          </a:p>
          <a:p>
            <a:pPr marL="0" indent="0">
              <a:lnSpc>
                <a:spcPct val="80000"/>
              </a:lnSpc>
              <a:buFontTx/>
              <a:buNone/>
              <a:defRPr/>
            </a:pPr>
            <a:r>
              <a:rPr lang="en-US" sz="1500" dirty="0"/>
              <a:t>The purpose of the </a:t>
            </a:r>
            <a:r>
              <a:rPr lang="pl-PL" sz="1500" dirty="0" smtClean="0"/>
              <a:t>event</a:t>
            </a:r>
            <a:r>
              <a:rPr lang="en-US" sz="1500" dirty="0" smtClean="0"/>
              <a:t> </a:t>
            </a:r>
            <a:r>
              <a:rPr lang="en-US" sz="1500" dirty="0"/>
              <a:t>is to intensify international </a:t>
            </a:r>
            <a:r>
              <a:rPr lang="pl-PL" sz="1500" dirty="0" smtClean="0"/>
              <a:t/>
            </a:r>
            <a:br>
              <a:rPr lang="pl-PL" sz="1500" dirty="0" smtClean="0"/>
            </a:br>
            <a:r>
              <a:rPr lang="en-US" sz="1500" dirty="0" smtClean="0"/>
              <a:t>collaboration </a:t>
            </a:r>
            <a:r>
              <a:rPr lang="en-US" sz="1500" dirty="0"/>
              <a:t>with our partners in the fields </a:t>
            </a:r>
            <a:r>
              <a:rPr lang="pl-PL" sz="1500" dirty="0" smtClean="0"/>
              <a:t/>
            </a:r>
            <a:br>
              <a:rPr lang="pl-PL" sz="1500" dirty="0" smtClean="0"/>
            </a:br>
            <a:r>
              <a:rPr lang="en-US" sz="1500" dirty="0" smtClean="0"/>
              <a:t>of </a:t>
            </a:r>
            <a:r>
              <a:rPr lang="en-US" sz="1500" dirty="0"/>
              <a:t>teaching, studies and international collaboration </a:t>
            </a:r>
            <a:r>
              <a:rPr lang="pl-PL" sz="1500" dirty="0" smtClean="0"/>
              <a:t/>
            </a:r>
            <a:br>
              <a:rPr lang="pl-PL" sz="1500" dirty="0" smtClean="0"/>
            </a:br>
            <a:r>
              <a:rPr lang="en-US" sz="1500" dirty="0" smtClean="0"/>
              <a:t>in </a:t>
            </a:r>
            <a:r>
              <a:rPr lang="en-US" sz="1500" dirty="0"/>
              <a:t>general.</a:t>
            </a:r>
          </a:p>
          <a:p>
            <a:pPr marL="0" indent="0">
              <a:lnSpc>
                <a:spcPct val="80000"/>
              </a:lnSpc>
              <a:buFontTx/>
              <a:buNone/>
              <a:defRPr/>
            </a:pPr>
            <a:endParaRPr lang="en-US" sz="1500" dirty="0"/>
          </a:p>
          <a:p>
            <a:pPr marL="0" indent="0">
              <a:lnSpc>
                <a:spcPct val="80000"/>
              </a:lnSpc>
              <a:buFontTx/>
              <a:buNone/>
              <a:defRPr/>
            </a:pPr>
            <a:r>
              <a:rPr lang="pl-PL" sz="1500" dirty="0"/>
              <a:t>E</a:t>
            </a:r>
            <a:r>
              <a:rPr lang="en-US" sz="1500" dirty="0" smtClean="0"/>
              <a:t>ach </a:t>
            </a:r>
            <a:r>
              <a:rPr lang="en-US" sz="1500" dirty="0"/>
              <a:t>registered student can </a:t>
            </a:r>
            <a:r>
              <a:rPr lang="en-US" sz="1500" dirty="0" smtClean="0"/>
              <a:t>participate </a:t>
            </a:r>
            <a:r>
              <a:rPr lang="pl-PL" sz="1500" dirty="0" smtClean="0"/>
              <a:t/>
            </a:r>
            <a:br>
              <a:rPr lang="pl-PL" sz="1500" dirty="0" smtClean="0"/>
            </a:br>
            <a:r>
              <a:rPr lang="en-US" sz="1500" dirty="0" smtClean="0"/>
              <a:t>in </a:t>
            </a:r>
            <a:r>
              <a:rPr lang="en-US" sz="1500" dirty="0"/>
              <a:t>1 course </a:t>
            </a:r>
            <a:r>
              <a:rPr lang="pl-PL" sz="1500" dirty="0" smtClean="0"/>
              <a:t>and </a:t>
            </a:r>
            <a:r>
              <a:rPr lang="pl-PL" sz="1500" b="1" dirty="0" err="1" smtClean="0"/>
              <a:t>get</a:t>
            </a:r>
            <a:r>
              <a:rPr lang="pl-PL" sz="1500" b="1" dirty="0"/>
              <a:t> </a:t>
            </a:r>
            <a:r>
              <a:rPr lang="en-US" sz="1500" b="1" dirty="0" smtClean="0"/>
              <a:t>3</a:t>
            </a:r>
            <a:r>
              <a:rPr lang="pl-PL" sz="1500" b="1" dirty="0" smtClean="0"/>
              <a:t> </a:t>
            </a:r>
            <a:r>
              <a:rPr lang="en-US" sz="1500" b="1" dirty="0" smtClean="0"/>
              <a:t>ECTS</a:t>
            </a:r>
            <a:r>
              <a:rPr lang="pl-PL" sz="1500" b="1" dirty="0" smtClean="0"/>
              <a:t> on </a:t>
            </a:r>
            <a:r>
              <a:rPr lang="pl-PL" sz="1500" b="1" dirty="0" err="1" smtClean="0"/>
              <a:t>completion</a:t>
            </a:r>
            <a:r>
              <a:rPr lang="pl-PL" sz="1500" b="1" dirty="0" smtClean="0"/>
              <a:t> </a:t>
            </a:r>
            <a:br>
              <a:rPr lang="pl-PL" sz="1500" b="1" dirty="0" smtClean="0"/>
            </a:br>
            <a:r>
              <a:rPr lang="pl-PL" sz="1500" b="1" dirty="0" err="1" smtClean="0"/>
              <a:t>within</a:t>
            </a:r>
            <a:r>
              <a:rPr lang="pl-PL" sz="1500" b="1" dirty="0" smtClean="0"/>
              <a:t> one </a:t>
            </a:r>
            <a:r>
              <a:rPr lang="pl-PL" sz="1500" b="1" dirty="0" err="1" smtClean="0"/>
              <a:t>week</a:t>
            </a:r>
            <a:r>
              <a:rPr lang="pl-PL" sz="1500" b="1" dirty="0" smtClean="0"/>
              <a:t> </a:t>
            </a:r>
            <a:r>
              <a:rPr lang="pl-PL" sz="1500" b="1" dirty="0" err="1" smtClean="0"/>
              <a:t>only</a:t>
            </a:r>
            <a:r>
              <a:rPr lang="pl-PL" sz="1500" b="1" dirty="0" smtClean="0"/>
              <a:t>.</a:t>
            </a:r>
            <a:r>
              <a:rPr lang="pl-PL" sz="1500" dirty="0" smtClean="0"/>
              <a:t/>
            </a:r>
            <a:br>
              <a:rPr lang="pl-PL" sz="1500" dirty="0" smtClean="0"/>
            </a:br>
            <a:r>
              <a:rPr lang="en-US" sz="1500" dirty="0" smtClean="0"/>
              <a:t>The </a:t>
            </a:r>
            <a:r>
              <a:rPr lang="en-US" sz="1500" dirty="0"/>
              <a:t>course topics are interdisciplinary and </a:t>
            </a:r>
            <a:r>
              <a:rPr lang="pl-PL" sz="1500" dirty="0" smtClean="0"/>
              <a:t/>
            </a:r>
            <a:br>
              <a:rPr lang="pl-PL" sz="1500" dirty="0" smtClean="0"/>
            </a:br>
            <a:r>
              <a:rPr lang="en-US" sz="1500" dirty="0" smtClean="0"/>
              <a:t>the </a:t>
            </a:r>
            <a:r>
              <a:rPr lang="en-US" sz="1500" dirty="0"/>
              <a:t>courses are intended for students with </a:t>
            </a:r>
            <a:r>
              <a:rPr lang="pl-PL" sz="1500" dirty="0" smtClean="0"/>
              <a:t/>
            </a:r>
            <a:br>
              <a:rPr lang="pl-PL" sz="1500" dirty="0" smtClean="0"/>
            </a:br>
            <a:r>
              <a:rPr lang="en-US" sz="1500" dirty="0" smtClean="0"/>
              <a:t>a </a:t>
            </a:r>
            <a:r>
              <a:rPr lang="en-US" sz="1500" dirty="0"/>
              <a:t>variety of </a:t>
            </a:r>
            <a:r>
              <a:rPr lang="en-US" sz="1500" dirty="0" err="1"/>
              <a:t>specialisation</a:t>
            </a:r>
            <a:r>
              <a:rPr lang="en-US" sz="1500" dirty="0"/>
              <a:t> </a:t>
            </a:r>
            <a:r>
              <a:rPr lang="pl-PL" sz="1500" dirty="0" err="1" smtClean="0"/>
              <a:t>belonging</a:t>
            </a:r>
            <a:r>
              <a:rPr lang="pl-PL" sz="1500" dirty="0" smtClean="0"/>
              <a:t> to </a:t>
            </a:r>
            <a:r>
              <a:rPr lang="pl-PL" sz="1500" dirty="0" err="1" smtClean="0"/>
              <a:t>different</a:t>
            </a:r>
            <a:r>
              <a:rPr lang="pl-PL" sz="1500" dirty="0" smtClean="0"/>
              <a:t> </a:t>
            </a:r>
            <a:br>
              <a:rPr lang="pl-PL" sz="1500" dirty="0" smtClean="0"/>
            </a:br>
            <a:r>
              <a:rPr lang="pl-PL" sz="1500" dirty="0" err="1" smtClean="0"/>
              <a:t>study</a:t>
            </a:r>
            <a:r>
              <a:rPr lang="pl-PL" sz="1500" dirty="0" smtClean="0"/>
              <a:t> </a:t>
            </a:r>
            <a:r>
              <a:rPr lang="pl-PL" sz="1500" dirty="0" err="1" smtClean="0"/>
              <a:t>programmes</a:t>
            </a:r>
            <a:r>
              <a:rPr lang="pl-PL" sz="1500" dirty="0" smtClean="0"/>
              <a:t>.</a:t>
            </a:r>
          </a:p>
          <a:p>
            <a:pPr marL="0" indent="0">
              <a:lnSpc>
                <a:spcPct val="80000"/>
              </a:lnSpc>
              <a:buFontTx/>
              <a:buNone/>
              <a:defRPr/>
            </a:pPr>
            <a:endParaRPr lang="pl-PL" sz="2400" dirty="0">
              <a:solidFill>
                <a:schemeClr val="bg1"/>
              </a:solidFill>
            </a:endParaRPr>
          </a:p>
        </p:txBody>
      </p:sp>
      <p:pic>
        <p:nvPicPr>
          <p:cNvPr id="9" name="Picture 3" descr="Y:\Wizerunkowe\18.07.2016_kadra naukowa_fot. A. Nyk\_NYK2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969060"/>
            <a:ext cx="3187600" cy="2124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78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07\Desktop\Desktop\daylight-eyewear-facial-hair-888956.jpg"/>
          <p:cNvPicPr>
            <a:picLocks noChangeAspect="1" noChangeArrowheads="1"/>
          </p:cNvPicPr>
          <p:nvPr/>
        </p:nvPicPr>
        <p:blipFill rotWithShape="1">
          <a:blip r:embed="rId2">
            <a:extLst>
              <a:ext uri="{28A0092B-C50C-407E-A947-70E740481C1C}">
                <a14:useLocalDpi xmlns:a14="http://schemas.microsoft.com/office/drawing/2010/main" val="0"/>
              </a:ext>
            </a:extLst>
          </a:blip>
          <a:srcRect l="-3072" r="3440"/>
          <a:stretch/>
        </p:blipFill>
        <p:spPr bwMode="auto">
          <a:xfrm>
            <a:off x="-324000" y="0"/>
            <a:ext cx="9501031" cy="6345324"/>
          </a:xfrm>
          <a:prstGeom prst="rect">
            <a:avLst/>
          </a:prstGeom>
          <a:noFill/>
          <a:extLst>
            <a:ext uri="{909E8E84-426E-40DD-AFC4-6F175D3DCCD1}">
              <a14:hiddenFill xmlns:a14="http://schemas.microsoft.com/office/drawing/2010/main">
                <a:solidFill>
                  <a:srgbClr val="FFFFFF"/>
                </a:solidFill>
              </a14:hiddenFill>
            </a:ext>
          </a:extLst>
        </p:spPr>
      </p:pic>
      <p:pic>
        <p:nvPicPr>
          <p:cNvPr id="5" name="Symbol zastępczy zawartości 1"/>
          <p:cNvPicPr>
            <a:picLocks noChangeAspect="1"/>
          </p:cNvPicPr>
          <p:nvPr/>
        </p:nvPicPr>
        <p:blipFill>
          <a:blip r:embed="rId3"/>
          <a:srcRect/>
          <a:stretch>
            <a:fillRect/>
          </a:stretch>
        </p:blipFill>
        <p:spPr bwMode="auto">
          <a:xfrm>
            <a:off x="287524" y="243806"/>
            <a:ext cx="2824162" cy="1096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p:cNvSpPr>
            <a:spLocks noGrp="1"/>
          </p:cNvSpPr>
          <p:nvPr>
            <p:ph type="title"/>
          </p:nvPr>
        </p:nvSpPr>
        <p:spPr>
          <a:xfrm>
            <a:off x="493713" y="700088"/>
            <a:ext cx="7931150" cy="676275"/>
          </a:xfrm>
        </p:spPr>
        <p:txBody>
          <a:bodyPr lIns="0" tIns="0" rIns="0" bIns="0" anchor="t"/>
          <a:lstStyle/>
          <a:p>
            <a:pPr eaLnBrk="1" hangingPunct="1"/>
            <a:r>
              <a:rPr lang="pl-PL" altLang="pl-PL" sz="3200" b="1" dirty="0" smtClean="0"/>
              <a:t>Learning by </a:t>
            </a:r>
            <a:r>
              <a:rPr lang="pl-PL" altLang="pl-PL" sz="3200" b="1" dirty="0" err="1" smtClean="0"/>
              <a:t>doing</a:t>
            </a:r>
            <a:endParaRPr lang="pl-PL" altLang="pl-PL" sz="3200" b="1" dirty="0" smtClean="0"/>
          </a:p>
        </p:txBody>
      </p:sp>
      <p:sp>
        <p:nvSpPr>
          <p:cNvPr id="23555" name="Symbol zastępczy zawartości 2"/>
          <p:cNvSpPr>
            <a:spLocks noGrp="1"/>
          </p:cNvSpPr>
          <p:nvPr>
            <p:ph idx="1"/>
          </p:nvPr>
        </p:nvSpPr>
        <p:spPr>
          <a:xfrm>
            <a:off x="542450" y="1952836"/>
            <a:ext cx="8061998" cy="3887787"/>
          </a:xfrm>
        </p:spPr>
        <p:txBody>
          <a:bodyPr/>
          <a:lstStyle/>
          <a:p>
            <a:pPr marL="0" indent="0" algn="ctr" eaLnBrk="1" hangingPunct="1">
              <a:lnSpc>
                <a:spcPct val="150000"/>
              </a:lnSpc>
              <a:buFont typeface="Wingdings" pitchFamily="2" charset="2"/>
              <a:buNone/>
            </a:pPr>
            <a:r>
              <a:rPr lang="en-US" altLang="pl-PL" sz="1500" dirty="0" smtClean="0"/>
              <a:t>At our University you can find </a:t>
            </a:r>
            <a:r>
              <a:rPr lang="en-US" altLang="pl-PL" sz="1500" b="1" dirty="0" smtClean="0"/>
              <a:t>1</a:t>
            </a:r>
            <a:r>
              <a:rPr lang="pl-PL" altLang="pl-PL" sz="1500" b="1" dirty="0" smtClean="0"/>
              <a:t>0</a:t>
            </a:r>
            <a:r>
              <a:rPr lang="en-US" altLang="pl-PL" sz="1500" b="1" dirty="0" smtClean="0"/>
              <a:t> student’s organizations</a:t>
            </a:r>
            <a:r>
              <a:rPr lang="pl-PL" altLang="pl-PL" sz="1500" dirty="0"/>
              <a:t> </a:t>
            </a:r>
            <a:r>
              <a:rPr lang="pl-PL" altLang="pl-PL" sz="1500" b="1" dirty="0" smtClean="0"/>
              <a:t>and</a:t>
            </a:r>
            <a:r>
              <a:rPr lang="en-US" altLang="pl-PL" sz="1500" dirty="0" smtClean="0"/>
              <a:t> </a:t>
            </a:r>
            <a:r>
              <a:rPr lang="pl-PL" altLang="pl-PL" sz="1500" b="1" dirty="0" err="1" smtClean="0"/>
              <a:t>over</a:t>
            </a:r>
            <a:r>
              <a:rPr lang="pl-PL" altLang="pl-PL" sz="1500" b="1" dirty="0" smtClean="0"/>
              <a:t> 40</a:t>
            </a:r>
            <a:r>
              <a:rPr lang="en-US" altLang="pl-PL" sz="1500" b="1" dirty="0" smtClean="0"/>
              <a:t> student’s scientific </a:t>
            </a:r>
            <a:r>
              <a:rPr lang="pl-PL" altLang="pl-PL" sz="1500" b="1" dirty="0" err="1" smtClean="0"/>
              <a:t>clubs</a:t>
            </a:r>
            <a:r>
              <a:rPr lang="pl-PL" altLang="pl-PL" sz="1500" dirty="0"/>
              <a:t> </a:t>
            </a:r>
            <a:r>
              <a:rPr lang="en-US" altLang="pl-PL" sz="1500" dirty="0" err="1" smtClean="0"/>
              <a:t>wh</a:t>
            </a:r>
            <a:r>
              <a:rPr lang="pl-PL" altLang="pl-PL" sz="1500" dirty="0" smtClean="0"/>
              <a:t>ich</a:t>
            </a:r>
            <a:r>
              <a:rPr lang="en-US" altLang="pl-PL" sz="1500" dirty="0" smtClean="0"/>
              <a:t> can improve your knowledge</a:t>
            </a:r>
            <a:r>
              <a:rPr lang="pl-PL" altLang="pl-PL" sz="1500" dirty="0"/>
              <a:t> </a:t>
            </a:r>
            <a:r>
              <a:rPr lang="pl-PL" altLang="pl-PL" sz="1500" dirty="0" smtClean="0"/>
              <a:t>and</a:t>
            </a:r>
            <a:r>
              <a:rPr lang="en-US" altLang="pl-PL" sz="1500" dirty="0" smtClean="0"/>
              <a:t> skills, </a:t>
            </a:r>
            <a:r>
              <a:rPr lang="pl-PL" altLang="pl-PL" sz="1500" dirty="0" smtClean="0"/>
              <a:t/>
            </a:r>
            <a:br>
              <a:rPr lang="pl-PL" altLang="pl-PL" sz="1500" dirty="0" smtClean="0"/>
            </a:br>
            <a:r>
              <a:rPr lang="pl-PL" altLang="pl-PL" sz="1500" dirty="0" err="1" smtClean="0"/>
              <a:t>help</a:t>
            </a:r>
            <a:r>
              <a:rPr lang="pl-PL" altLang="pl-PL" sz="1500" dirty="0" smtClean="0"/>
              <a:t> </a:t>
            </a:r>
            <a:r>
              <a:rPr lang="pl-PL" altLang="pl-PL" sz="1500" dirty="0" err="1" smtClean="0"/>
              <a:t>you</a:t>
            </a:r>
            <a:r>
              <a:rPr lang="pl-PL" altLang="pl-PL" sz="1500" dirty="0" smtClean="0"/>
              <a:t> </a:t>
            </a:r>
            <a:r>
              <a:rPr lang="en-US" altLang="pl-PL" sz="1500" dirty="0" smtClean="0"/>
              <a:t>make contacts and friend</a:t>
            </a:r>
            <a:r>
              <a:rPr lang="pl-PL" altLang="pl-PL" sz="1500" dirty="0" smtClean="0"/>
              <a:t>s</a:t>
            </a:r>
            <a:r>
              <a:rPr lang="en-US" altLang="pl-PL" sz="1500" dirty="0" smtClean="0"/>
              <a:t> </a:t>
            </a:r>
            <a:r>
              <a:rPr lang="pl-PL" altLang="pl-PL" sz="1500" dirty="0" smtClean="0"/>
              <a:t>as </a:t>
            </a:r>
            <a:r>
              <a:rPr lang="pl-PL" altLang="pl-PL" sz="1500" dirty="0" err="1" smtClean="0"/>
              <a:t>well</a:t>
            </a:r>
            <a:r>
              <a:rPr lang="pl-PL" altLang="pl-PL" sz="1500" dirty="0" smtClean="0"/>
              <a:t> as</a:t>
            </a:r>
            <a:r>
              <a:rPr lang="en-US" altLang="pl-PL" sz="1500" dirty="0" smtClean="0"/>
              <a:t> gain experience</a:t>
            </a:r>
            <a:r>
              <a:rPr lang="pl-PL" altLang="pl-PL" sz="1500" dirty="0" smtClean="0"/>
              <a:t>.</a:t>
            </a:r>
          </a:p>
        </p:txBody>
      </p:sp>
      <p:pic>
        <p:nvPicPr>
          <p:cNvPr id="1027" name="Picture 3" descr="C:\Users\07\Desktop\Eksport z programu Picasa\Uniwersytet1492a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6848" y="3681028"/>
            <a:ext cx="3657600" cy="243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descr="C:\Users\07\Desktop\Desktop\Uniwersytet1555a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03" y="3681028"/>
            <a:ext cx="3657600" cy="243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Ania\Zdjęcia\Zespół Pieśni i Tańca Silesianie\DSC_0006.jpg"/>
          <p:cNvPicPr>
            <a:picLocks noChangeAspect="1" noChangeArrowheads="1"/>
          </p:cNvPicPr>
          <p:nvPr/>
        </p:nvPicPr>
        <p:blipFill>
          <a:blip r:embed="rId2" cstate="print">
            <a:extLst>
              <a:ext uri="{28A0092B-C50C-407E-A947-70E740481C1C}">
                <a14:useLocalDpi xmlns:a14="http://schemas.microsoft.com/office/drawing/2010/main" val="0"/>
              </a:ext>
            </a:extLst>
          </a:blip>
          <a:srcRect l="18250" t="19240" r="21628" b="16092"/>
          <a:stretch>
            <a:fillRect/>
          </a:stretch>
        </p:blipFill>
        <p:spPr bwMode="auto">
          <a:xfrm>
            <a:off x="0" y="0"/>
            <a:ext cx="9158288"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5"/>
          <p:cNvSpPr/>
          <p:nvPr/>
        </p:nvSpPr>
        <p:spPr>
          <a:xfrm>
            <a:off x="360202" y="657002"/>
            <a:ext cx="2087562" cy="539750"/>
          </a:xfrm>
          <a:prstGeom prst="rect">
            <a:avLst/>
          </a:prstGeom>
          <a:solidFill>
            <a:srgbClr val="083061">
              <a:alpha val="84706"/>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a:p>
        </p:txBody>
      </p:sp>
      <p:sp>
        <p:nvSpPr>
          <p:cNvPr id="8" name="Prostokąt 7"/>
          <p:cNvSpPr/>
          <p:nvPr/>
        </p:nvSpPr>
        <p:spPr>
          <a:xfrm>
            <a:off x="539750" y="1376363"/>
            <a:ext cx="5688013" cy="684212"/>
          </a:xfrm>
          <a:prstGeom prst="rect">
            <a:avLst/>
          </a:prstGeom>
          <a:solidFill>
            <a:srgbClr val="0B192B">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dirty="0">
              <a:solidFill>
                <a:schemeClr val="tx2">
                  <a:lumMod val="50000"/>
                </a:schemeClr>
              </a:solidFill>
            </a:endParaRPr>
          </a:p>
        </p:txBody>
      </p:sp>
      <p:sp>
        <p:nvSpPr>
          <p:cNvPr id="24581" name="Tytuł 1"/>
          <p:cNvSpPr>
            <a:spLocks noGrp="1"/>
          </p:cNvSpPr>
          <p:nvPr>
            <p:ph type="title"/>
          </p:nvPr>
        </p:nvSpPr>
        <p:spPr>
          <a:xfrm>
            <a:off x="539552" y="664493"/>
            <a:ext cx="1800225" cy="676275"/>
          </a:xfrm>
        </p:spPr>
        <p:txBody>
          <a:bodyPr lIns="0" tIns="0" rIns="0" bIns="0" anchor="t"/>
          <a:lstStyle/>
          <a:p>
            <a:pPr eaLnBrk="1" hangingPunct="1"/>
            <a:r>
              <a:rPr lang="pl-PL" altLang="pl-PL" sz="3200" b="1" dirty="0" err="1" smtClean="0">
                <a:solidFill>
                  <a:schemeClr val="bg1"/>
                </a:solidFill>
              </a:rPr>
              <a:t>Passion</a:t>
            </a:r>
            <a:endParaRPr lang="pl-PL" altLang="pl-PL" sz="3200" b="1" dirty="0" smtClean="0">
              <a:solidFill>
                <a:schemeClr val="bg1"/>
              </a:solidFill>
            </a:endParaRPr>
          </a:p>
        </p:txBody>
      </p:sp>
      <p:sp>
        <p:nvSpPr>
          <p:cNvPr id="24582" name="Symbol zastępczy zawartości 2"/>
          <p:cNvSpPr>
            <a:spLocks noGrp="1"/>
          </p:cNvSpPr>
          <p:nvPr>
            <p:ph idx="1"/>
          </p:nvPr>
        </p:nvSpPr>
        <p:spPr>
          <a:xfrm>
            <a:off x="671513" y="1520825"/>
            <a:ext cx="5664200" cy="612775"/>
          </a:xfrm>
        </p:spPr>
        <p:txBody>
          <a:bodyPr/>
          <a:lstStyle/>
          <a:p>
            <a:pPr marL="0" indent="0">
              <a:spcBef>
                <a:spcPct val="0"/>
              </a:spcBef>
              <a:buFont typeface="Wingdings" pitchFamily="2" charset="2"/>
              <a:buNone/>
            </a:pPr>
            <a:r>
              <a:rPr lang="en-US" altLang="pl-PL" sz="2400" baseline="30000" smtClean="0">
                <a:solidFill>
                  <a:schemeClr val="bg1"/>
                </a:solidFill>
              </a:rPr>
              <a:t>Students can develop their music and dance talents </a:t>
            </a:r>
            <a:endParaRPr lang="pl-PL" altLang="pl-PL" sz="2400" baseline="30000" smtClean="0">
              <a:solidFill>
                <a:schemeClr val="bg1"/>
              </a:solidFill>
            </a:endParaRPr>
          </a:p>
          <a:p>
            <a:pPr marL="0" indent="0">
              <a:spcBef>
                <a:spcPct val="0"/>
              </a:spcBef>
              <a:buFont typeface="Wingdings" pitchFamily="2" charset="2"/>
              <a:buNone/>
            </a:pPr>
            <a:r>
              <a:rPr lang="en-US" altLang="pl-PL" sz="2400" baseline="30000" smtClean="0">
                <a:solidFill>
                  <a:schemeClr val="bg1"/>
                </a:solidFill>
              </a:rPr>
              <a:t>in </a:t>
            </a:r>
            <a:r>
              <a:rPr lang="en-US" altLang="pl-PL" sz="2400" b="1" baseline="30000" smtClean="0">
                <a:solidFill>
                  <a:schemeClr val="bg1"/>
                </a:solidFill>
              </a:rPr>
              <a:t>Song and Dance Ensamble </a:t>
            </a:r>
            <a:r>
              <a:rPr lang="en-US" altLang="pl-PL" sz="2400" b="1" i="1" baseline="30000" smtClean="0">
                <a:solidFill>
                  <a:schemeClr val="bg1"/>
                </a:solidFill>
              </a:rPr>
              <a:t>Silesianie</a:t>
            </a:r>
            <a:endParaRPr lang="pl-PL" altLang="pl-PL" sz="2400" b="1" i="1" baseline="3000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Ania\Zdjęcia\Chór Uniwersytetu Ekonomicznego w Katowicach\Chór_Uniwersytecki_23.03.2015\2.jpg"/>
          <p:cNvPicPr>
            <a:picLocks noChangeAspect="1" noChangeArrowheads="1"/>
          </p:cNvPicPr>
          <p:nvPr/>
        </p:nvPicPr>
        <p:blipFill>
          <a:blip r:embed="rId2">
            <a:extLst>
              <a:ext uri="{28A0092B-C50C-407E-A947-70E740481C1C}">
                <a14:useLocalDpi xmlns:a14="http://schemas.microsoft.com/office/drawing/2010/main" val="0"/>
              </a:ext>
            </a:extLst>
          </a:blip>
          <a:srcRect l="7707" t="880" r="8276" b="9254"/>
          <a:stretch>
            <a:fillRect/>
          </a:stretch>
        </p:blipFill>
        <p:spPr bwMode="auto">
          <a:xfrm>
            <a:off x="0" y="0"/>
            <a:ext cx="91567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p:cNvSpPr/>
          <p:nvPr/>
        </p:nvSpPr>
        <p:spPr>
          <a:xfrm>
            <a:off x="575556" y="1296988"/>
            <a:ext cx="7308850" cy="682625"/>
          </a:xfrm>
          <a:prstGeom prst="rect">
            <a:avLst/>
          </a:prstGeom>
          <a:solidFill>
            <a:srgbClr val="0B192B">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dirty="0">
              <a:solidFill>
                <a:schemeClr val="tx2">
                  <a:lumMod val="50000"/>
                </a:schemeClr>
              </a:solidFill>
            </a:endParaRPr>
          </a:p>
        </p:txBody>
      </p:sp>
      <p:sp>
        <p:nvSpPr>
          <p:cNvPr id="25604" name="Symbol zastępczy zawartości 2"/>
          <p:cNvSpPr>
            <a:spLocks noGrp="1"/>
          </p:cNvSpPr>
          <p:nvPr>
            <p:ph idx="1"/>
          </p:nvPr>
        </p:nvSpPr>
        <p:spPr>
          <a:xfrm>
            <a:off x="648581" y="1476375"/>
            <a:ext cx="7235825" cy="323850"/>
          </a:xfrm>
        </p:spPr>
        <p:txBody>
          <a:bodyPr/>
          <a:lstStyle/>
          <a:p>
            <a:pPr marL="0" indent="0">
              <a:spcBef>
                <a:spcPct val="0"/>
              </a:spcBef>
              <a:buFont typeface="Wingdings" pitchFamily="2" charset="2"/>
              <a:buNone/>
            </a:pPr>
            <a:r>
              <a:rPr lang="en-US" altLang="pl-PL" sz="2400" baseline="30000" dirty="0" smtClean="0">
                <a:solidFill>
                  <a:schemeClr val="bg1"/>
                </a:solidFill>
              </a:rPr>
              <a:t>With </a:t>
            </a:r>
            <a:r>
              <a:rPr lang="en-US" altLang="pl-PL" sz="2400" b="1" baseline="30000" dirty="0" smtClean="0">
                <a:solidFill>
                  <a:schemeClr val="bg1"/>
                </a:solidFill>
              </a:rPr>
              <a:t>University Academic Choir </a:t>
            </a:r>
            <a:r>
              <a:rPr lang="en-US" altLang="pl-PL" sz="2400" baseline="30000" dirty="0" smtClean="0">
                <a:solidFill>
                  <a:schemeClr val="bg1"/>
                </a:solidFill>
              </a:rPr>
              <a:t>you can </a:t>
            </a:r>
            <a:r>
              <a:rPr lang="pl-PL" altLang="pl-PL" sz="2400" baseline="30000" dirty="0" err="1" smtClean="0">
                <a:solidFill>
                  <a:schemeClr val="bg1"/>
                </a:solidFill>
              </a:rPr>
              <a:t>take</a:t>
            </a:r>
            <a:r>
              <a:rPr lang="pl-PL" altLang="pl-PL" sz="2400" baseline="30000" dirty="0" smtClean="0">
                <a:solidFill>
                  <a:schemeClr val="bg1"/>
                </a:solidFill>
              </a:rPr>
              <a:t> </a:t>
            </a:r>
            <a:r>
              <a:rPr lang="en-US" altLang="pl-PL" sz="2400" baseline="30000" dirty="0" smtClean="0">
                <a:solidFill>
                  <a:schemeClr val="bg1"/>
                </a:solidFill>
              </a:rPr>
              <a:t>part in concert tour</a:t>
            </a:r>
            <a:r>
              <a:rPr lang="pl-PL" altLang="pl-PL" sz="2400" baseline="30000" dirty="0" smtClean="0">
                <a:solidFill>
                  <a:schemeClr val="bg1"/>
                </a:solidFill>
              </a:rPr>
              <a:t>s </a:t>
            </a:r>
            <a:r>
              <a:rPr lang="en-US" altLang="pl-PL" sz="2400" baseline="30000" dirty="0" smtClean="0">
                <a:solidFill>
                  <a:schemeClr val="bg1"/>
                </a:solidFill>
              </a:rPr>
              <a:t>all over the</a:t>
            </a:r>
            <a:r>
              <a:rPr lang="pl-PL" altLang="pl-PL" sz="2400" baseline="30000" dirty="0" smtClean="0">
                <a:solidFill>
                  <a:schemeClr val="bg1"/>
                </a:solidFill>
              </a:rPr>
              <a:t> </a:t>
            </a:r>
            <a:r>
              <a:rPr lang="en-US" altLang="pl-PL" sz="2400" baseline="30000" dirty="0" smtClean="0">
                <a:solidFill>
                  <a:schemeClr val="bg1"/>
                </a:solidFill>
              </a:rPr>
              <a:t>world.</a:t>
            </a:r>
            <a:endParaRPr lang="pl-PL" altLang="pl-PL" sz="2400" baseline="30000" dirty="0" smtClean="0">
              <a:solidFill>
                <a:schemeClr val="bg1"/>
              </a:solidFill>
            </a:endParaRPr>
          </a:p>
        </p:txBody>
      </p:sp>
      <p:sp>
        <p:nvSpPr>
          <p:cNvPr id="6" name="Prostokąt 5"/>
          <p:cNvSpPr/>
          <p:nvPr/>
        </p:nvSpPr>
        <p:spPr>
          <a:xfrm>
            <a:off x="360201" y="657002"/>
            <a:ext cx="2087563" cy="539750"/>
          </a:xfrm>
          <a:prstGeom prst="rect">
            <a:avLst/>
          </a:prstGeom>
          <a:solidFill>
            <a:srgbClr val="083061">
              <a:alpha val="85098"/>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a:p>
        </p:txBody>
      </p:sp>
      <p:sp>
        <p:nvSpPr>
          <p:cNvPr id="25606" name="Tytuł 1"/>
          <p:cNvSpPr>
            <a:spLocks noGrp="1"/>
          </p:cNvSpPr>
          <p:nvPr>
            <p:ph type="title"/>
          </p:nvPr>
        </p:nvSpPr>
        <p:spPr>
          <a:xfrm>
            <a:off x="539527" y="664493"/>
            <a:ext cx="1800225" cy="676275"/>
          </a:xfrm>
        </p:spPr>
        <p:txBody>
          <a:bodyPr lIns="0" tIns="0" rIns="0" bIns="0" anchor="t"/>
          <a:lstStyle/>
          <a:p>
            <a:pPr eaLnBrk="1" hangingPunct="1"/>
            <a:r>
              <a:rPr lang="pl-PL" altLang="pl-PL" sz="3200" b="1" dirty="0" err="1" smtClean="0">
                <a:solidFill>
                  <a:schemeClr val="bg1"/>
                </a:solidFill>
              </a:rPr>
              <a:t>Passion</a:t>
            </a:r>
            <a:endParaRPr lang="pl-PL" altLang="pl-PL" sz="3200" b="1"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1" t="-7197" r="1161" b="-2407"/>
          <a:stretch/>
        </p:blipFill>
        <p:spPr bwMode="auto">
          <a:xfrm>
            <a:off x="-123412" y="-531440"/>
            <a:ext cx="9301158" cy="70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637601" y="1304764"/>
            <a:ext cx="7620000" cy="684212"/>
          </a:xfrm>
          <a:prstGeom prst="rect">
            <a:avLst/>
          </a:prstGeom>
          <a:solidFill>
            <a:srgbClr val="0B192B">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dirty="0">
              <a:solidFill>
                <a:schemeClr val="tx2">
                  <a:lumMod val="50000"/>
                </a:schemeClr>
              </a:solidFill>
            </a:endParaRPr>
          </a:p>
        </p:txBody>
      </p:sp>
      <p:sp>
        <p:nvSpPr>
          <p:cNvPr id="26628" name="Symbol zastępczy zawartości 2"/>
          <p:cNvSpPr>
            <a:spLocks noGrp="1"/>
          </p:cNvSpPr>
          <p:nvPr>
            <p:ph idx="1"/>
          </p:nvPr>
        </p:nvSpPr>
        <p:spPr>
          <a:xfrm>
            <a:off x="719720" y="1268760"/>
            <a:ext cx="7632700" cy="649288"/>
          </a:xfrm>
        </p:spPr>
        <p:txBody>
          <a:bodyPr/>
          <a:lstStyle/>
          <a:p>
            <a:pPr marL="0" indent="0">
              <a:spcBef>
                <a:spcPct val="0"/>
              </a:spcBef>
              <a:buFont typeface="Wingdings" pitchFamily="2" charset="2"/>
              <a:buNone/>
            </a:pPr>
            <a:r>
              <a:rPr lang="pl-PL" altLang="pl-PL" sz="2400" baseline="-25000" dirty="0" smtClean="0">
                <a:solidFill>
                  <a:schemeClr val="bg1"/>
                </a:solidFill>
              </a:rPr>
              <a:t>Y</a:t>
            </a:r>
            <a:r>
              <a:rPr lang="en-US" altLang="pl-PL" sz="2400" baseline="-25000" dirty="0" err="1" smtClean="0">
                <a:solidFill>
                  <a:schemeClr val="bg1"/>
                </a:solidFill>
              </a:rPr>
              <a:t>ou</a:t>
            </a:r>
            <a:r>
              <a:rPr lang="en-US" altLang="pl-PL" sz="2400" baseline="-25000" dirty="0" smtClean="0">
                <a:solidFill>
                  <a:schemeClr val="bg1"/>
                </a:solidFill>
              </a:rPr>
              <a:t> can </a:t>
            </a:r>
            <a:r>
              <a:rPr lang="pl-PL" altLang="pl-PL" sz="2400" baseline="-25000" dirty="0" err="1" smtClean="0">
                <a:solidFill>
                  <a:schemeClr val="bg1"/>
                </a:solidFill>
              </a:rPr>
              <a:t>also</a:t>
            </a:r>
            <a:r>
              <a:rPr lang="pl-PL" altLang="pl-PL" sz="2400" baseline="-25000" dirty="0" smtClean="0">
                <a:solidFill>
                  <a:schemeClr val="bg1"/>
                </a:solidFill>
              </a:rPr>
              <a:t> </a:t>
            </a:r>
            <a:r>
              <a:rPr lang="pl-PL" altLang="pl-PL" sz="2400" baseline="-25000" dirty="0" err="1" smtClean="0">
                <a:solidFill>
                  <a:schemeClr val="bg1"/>
                </a:solidFill>
              </a:rPr>
              <a:t>develop</a:t>
            </a:r>
            <a:r>
              <a:rPr lang="en-US" altLang="pl-PL" sz="2400" baseline="-25000" dirty="0" smtClean="0">
                <a:solidFill>
                  <a:schemeClr val="bg1"/>
                </a:solidFill>
              </a:rPr>
              <a:t> your sports interests and skills in both individual </a:t>
            </a:r>
            <a:endParaRPr lang="pl-PL" altLang="pl-PL" sz="2400" baseline="-25000" dirty="0" smtClean="0">
              <a:solidFill>
                <a:schemeClr val="bg1"/>
              </a:solidFill>
            </a:endParaRPr>
          </a:p>
          <a:p>
            <a:pPr marL="0" indent="0">
              <a:spcBef>
                <a:spcPct val="0"/>
              </a:spcBef>
              <a:buFont typeface="Wingdings" pitchFamily="2" charset="2"/>
              <a:buNone/>
            </a:pPr>
            <a:r>
              <a:rPr lang="en-US" altLang="pl-PL" sz="2400" baseline="-25000" dirty="0" smtClean="0">
                <a:solidFill>
                  <a:schemeClr val="bg1"/>
                </a:solidFill>
              </a:rPr>
              <a:t>and team sports in </a:t>
            </a:r>
            <a:r>
              <a:rPr lang="en-US" altLang="pl-PL" sz="2400" b="1" baseline="-25000" dirty="0" smtClean="0">
                <a:solidFill>
                  <a:schemeClr val="bg1"/>
                </a:solidFill>
              </a:rPr>
              <a:t>Academic Sports Association</a:t>
            </a:r>
            <a:r>
              <a:rPr lang="en-US" altLang="pl-PL" sz="2400" baseline="-25000" dirty="0" smtClean="0">
                <a:solidFill>
                  <a:schemeClr val="bg1"/>
                </a:solidFill>
              </a:rPr>
              <a:t>.</a:t>
            </a:r>
            <a:endParaRPr lang="pl-PL" altLang="pl-PL" sz="2400" baseline="-25000" dirty="0" smtClean="0">
              <a:solidFill>
                <a:schemeClr val="bg1"/>
              </a:solidFill>
            </a:endParaRPr>
          </a:p>
        </p:txBody>
      </p:sp>
      <p:sp>
        <p:nvSpPr>
          <p:cNvPr id="6" name="Prostokąt 5"/>
          <p:cNvSpPr/>
          <p:nvPr/>
        </p:nvSpPr>
        <p:spPr>
          <a:xfrm>
            <a:off x="360201" y="657225"/>
            <a:ext cx="2087563" cy="539750"/>
          </a:xfrm>
          <a:prstGeom prst="rect">
            <a:avLst/>
          </a:prstGeom>
          <a:solidFill>
            <a:srgbClr val="083061">
              <a:alpha val="85098"/>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a:p>
        </p:txBody>
      </p:sp>
      <p:sp>
        <p:nvSpPr>
          <p:cNvPr id="26630" name="Tytuł 1"/>
          <p:cNvSpPr>
            <a:spLocks noGrp="1"/>
          </p:cNvSpPr>
          <p:nvPr>
            <p:ph type="title"/>
          </p:nvPr>
        </p:nvSpPr>
        <p:spPr>
          <a:xfrm>
            <a:off x="539527" y="656692"/>
            <a:ext cx="1800225" cy="676275"/>
          </a:xfrm>
        </p:spPr>
        <p:txBody>
          <a:bodyPr lIns="0" tIns="0" rIns="0" bIns="0" anchor="t"/>
          <a:lstStyle/>
          <a:p>
            <a:pPr eaLnBrk="1" hangingPunct="1"/>
            <a:r>
              <a:rPr lang="pl-PL" altLang="pl-PL" sz="3200" b="1" dirty="0" err="1" smtClean="0">
                <a:solidFill>
                  <a:schemeClr val="bg1"/>
                </a:solidFill>
              </a:rPr>
              <a:t>Passion</a:t>
            </a:r>
            <a:endParaRPr lang="pl-PL" altLang="pl-PL" sz="3200" b="1"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p:cNvSpPr>
            <a:spLocks noGrp="1"/>
          </p:cNvSpPr>
          <p:nvPr>
            <p:ph type="title"/>
          </p:nvPr>
        </p:nvSpPr>
        <p:spPr>
          <a:xfrm>
            <a:off x="529282" y="620688"/>
            <a:ext cx="7931150" cy="676275"/>
          </a:xfrm>
        </p:spPr>
        <p:txBody>
          <a:bodyPr lIns="0" tIns="0" rIns="0" bIns="0" anchor="t"/>
          <a:lstStyle/>
          <a:p>
            <a:pPr eaLnBrk="1" hangingPunct="1"/>
            <a:r>
              <a:rPr lang="en-US" altLang="pl-PL" sz="4800" b="1" baseline="30000" dirty="0"/>
              <a:t>Career</a:t>
            </a:r>
            <a:r>
              <a:rPr lang="en-US" altLang="pl-PL" b="1" baseline="30000" dirty="0"/>
              <a:t> </a:t>
            </a:r>
            <a:r>
              <a:rPr lang="en-US" altLang="pl-PL" sz="4800" b="1" baseline="30000" dirty="0"/>
              <a:t>support</a:t>
            </a:r>
            <a:r>
              <a:rPr lang="en-US" altLang="pl-PL" b="1" baseline="30000" dirty="0"/>
              <a:t> </a:t>
            </a:r>
            <a:r>
              <a:rPr lang="en-US" altLang="pl-PL" sz="4800" b="1" baseline="30000" dirty="0" smtClean="0"/>
              <a:t>program</a:t>
            </a:r>
            <a:r>
              <a:rPr lang="pl-PL" altLang="pl-PL" sz="4800" b="1" baseline="30000" dirty="0" smtClean="0"/>
              <a:t>me</a:t>
            </a:r>
            <a:endParaRPr lang="pl-PL" altLang="pl-PL" dirty="0" smtClean="0"/>
          </a:p>
        </p:txBody>
      </p:sp>
      <p:sp>
        <p:nvSpPr>
          <p:cNvPr id="28675" name="Symbol zastępczy zawartości 2"/>
          <p:cNvSpPr>
            <a:spLocks noGrp="1"/>
          </p:cNvSpPr>
          <p:nvPr>
            <p:ph idx="1"/>
          </p:nvPr>
        </p:nvSpPr>
        <p:spPr>
          <a:xfrm>
            <a:off x="517525" y="1628775"/>
            <a:ext cx="8208963" cy="3887788"/>
          </a:xfrm>
        </p:spPr>
        <p:txBody>
          <a:bodyPr/>
          <a:lstStyle/>
          <a:p>
            <a:pPr marL="0" indent="0">
              <a:lnSpc>
                <a:spcPct val="150000"/>
              </a:lnSpc>
              <a:spcBef>
                <a:spcPct val="0"/>
              </a:spcBef>
              <a:buFont typeface="Wingdings" pitchFamily="2" charset="2"/>
              <a:buNone/>
            </a:pPr>
            <a:r>
              <a:rPr lang="pl-PL" altLang="pl-PL" sz="1700" dirty="0" smtClean="0">
                <a:solidFill>
                  <a:srgbClr val="EC008C"/>
                </a:solidFill>
              </a:rPr>
              <a:t>/ </a:t>
            </a:r>
            <a:r>
              <a:rPr lang="en-US" altLang="pl-PL" sz="1700" dirty="0" smtClean="0"/>
              <a:t>Active support for students and graduates seeking job placement,</a:t>
            </a:r>
          </a:p>
          <a:p>
            <a:pPr marL="0" indent="0">
              <a:lnSpc>
                <a:spcPct val="150000"/>
              </a:lnSpc>
              <a:spcBef>
                <a:spcPct val="0"/>
              </a:spcBef>
              <a:buFont typeface="Wingdings" pitchFamily="2" charset="2"/>
              <a:buNone/>
            </a:pPr>
            <a:r>
              <a:rPr lang="pl-PL" altLang="pl-PL" sz="1700" dirty="0" smtClean="0">
                <a:solidFill>
                  <a:srgbClr val="EC008C"/>
                </a:solidFill>
              </a:rPr>
              <a:t>/</a:t>
            </a:r>
            <a:r>
              <a:rPr lang="en-US" altLang="pl-PL" sz="1700" dirty="0" smtClean="0">
                <a:solidFill>
                  <a:srgbClr val="17375E"/>
                </a:solidFill>
              </a:rPr>
              <a:t> </a:t>
            </a:r>
            <a:r>
              <a:rPr lang="pl-PL" altLang="pl-PL" sz="1700" dirty="0" err="1" smtClean="0"/>
              <a:t>Practical</a:t>
            </a:r>
            <a:r>
              <a:rPr lang="pl-PL" altLang="pl-PL" sz="1700" dirty="0" smtClean="0"/>
              <a:t> i</a:t>
            </a:r>
            <a:r>
              <a:rPr lang="en-US" altLang="pl-PL" sz="1700" dirty="0" err="1" smtClean="0"/>
              <a:t>nternships</a:t>
            </a:r>
            <a:r>
              <a:rPr lang="en-US" altLang="pl-PL" sz="1700" dirty="0" smtClean="0"/>
              <a:t>,</a:t>
            </a:r>
          </a:p>
          <a:p>
            <a:pPr marL="0" indent="0">
              <a:lnSpc>
                <a:spcPct val="150000"/>
              </a:lnSpc>
              <a:spcBef>
                <a:spcPct val="0"/>
              </a:spcBef>
              <a:buFont typeface="Wingdings" pitchFamily="2" charset="2"/>
              <a:buNone/>
            </a:pPr>
            <a:r>
              <a:rPr lang="pl-PL" altLang="pl-PL" sz="1700" dirty="0" smtClean="0">
                <a:solidFill>
                  <a:srgbClr val="EC008C"/>
                </a:solidFill>
              </a:rPr>
              <a:t>/</a:t>
            </a:r>
            <a:r>
              <a:rPr lang="en-US" altLang="pl-PL" sz="1700" dirty="0" smtClean="0">
                <a:solidFill>
                  <a:srgbClr val="17375E"/>
                </a:solidFill>
              </a:rPr>
              <a:t> </a:t>
            </a:r>
            <a:r>
              <a:rPr lang="en-US" altLang="pl-PL" sz="1700" dirty="0" smtClean="0"/>
              <a:t>Tips for active job </a:t>
            </a:r>
            <a:r>
              <a:rPr lang="pl-PL" altLang="pl-PL" sz="1700" dirty="0" err="1" smtClean="0"/>
              <a:t>search</a:t>
            </a:r>
            <a:r>
              <a:rPr lang="en-US" altLang="pl-PL" sz="1700" dirty="0" smtClean="0"/>
              <a:t>,</a:t>
            </a:r>
          </a:p>
          <a:p>
            <a:pPr marL="0" indent="0">
              <a:lnSpc>
                <a:spcPct val="150000"/>
              </a:lnSpc>
              <a:spcBef>
                <a:spcPct val="0"/>
              </a:spcBef>
              <a:buFont typeface="Wingdings" pitchFamily="2" charset="2"/>
              <a:buNone/>
            </a:pPr>
            <a:r>
              <a:rPr lang="pl-PL" altLang="pl-PL" sz="1700" dirty="0" smtClean="0">
                <a:solidFill>
                  <a:srgbClr val="EC008C"/>
                </a:solidFill>
              </a:rPr>
              <a:t>/</a:t>
            </a:r>
            <a:r>
              <a:rPr lang="en-US" altLang="pl-PL" sz="1700" dirty="0" smtClean="0">
                <a:solidFill>
                  <a:srgbClr val="17375E"/>
                </a:solidFill>
              </a:rPr>
              <a:t> </a:t>
            </a:r>
            <a:r>
              <a:rPr lang="en-US" altLang="pl-PL" sz="1700" dirty="0" smtClean="0"/>
              <a:t>Consultancy </a:t>
            </a:r>
            <a:r>
              <a:rPr lang="pl-PL" altLang="pl-PL" sz="1700" dirty="0" smtClean="0"/>
              <a:t>service for </a:t>
            </a:r>
            <a:r>
              <a:rPr lang="pl-PL" altLang="pl-PL" sz="1700" dirty="0" err="1" smtClean="0"/>
              <a:t>preparing</a:t>
            </a:r>
            <a:r>
              <a:rPr lang="en-US" altLang="pl-PL" sz="1700" dirty="0" smtClean="0"/>
              <a:t> application documents,</a:t>
            </a:r>
          </a:p>
          <a:p>
            <a:pPr marL="0" indent="0">
              <a:lnSpc>
                <a:spcPct val="150000"/>
              </a:lnSpc>
              <a:spcBef>
                <a:spcPct val="0"/>
              </a:spcBef>
              <a:buFont typeface="Wingdings" pitchFamily="2" charset="2"/>
              <a:buNone/>
            </a:pPr>
            <a:r>
              <a:rPr lang="pl-PL" altLang="pl-PL" sz="1700" dirty="0" smtClean="0">
                <a:solidFill>
                  <a:srgbClr val="EC008C"/>
                </a:solidFill>
              </a:rPr>
              <a:t>/ </a:t>
            </a:r>
            <a:r>
              <a:rPr lang="en-US" altLang="pl-PL" sz="1700" dirty="0" smtClean="0"/>
              <a:t>Preparing for interviews,</a:t>
            </a:r>
          </a:p>
          <a:p>
            <a:pPr marL="0" indent="0">
              <a:lnSpc>
                <a:spcPct val="150000"/>
              </a:lnSpc>
              <a:spcBef>
                <a:spcPct val="0"/>
              </a:spcBef>
              <a:buFont typeface="Wingdings" pitchFamily="2" charset="2"/>
              <a:buNone/>
            </a:pPr>
            <a:r>
              <a:rPr lang="pl-PL" altLang="pl-PL" sz="1700" dirty="0" smtClean="0">
                <a:solidFill>
                  <a:srgbClr val="EC008C"/>
                </a:solidFill>
              </a:rPr>
              <a:t>/</a:t>
            </a:r>
            <a:r>
              <a:rPr lang="en-US" altLang="pl-PL" sz="1700" dirty="0" smtClean="0">
                <a:solidFill>
                  <a:srgbClr val="17375E"/>
                </a:solidFill>
              </a:rPr>
              <a:t> </a:t>
            </a:r>
            <a:r>
              <a:rPr lang="pl-PL" altLang="pl-PL" sz="1700" dirty="0"/>
              <a:t>P</a:t>
            </a:r>
            <a:r>
              <a:rPr lang="en-US" altLang="pl-PL" sz="1700" dirty="0" err="1" smtClean="0"/>
              <a:t>resentations</a:t>
            </a:r>
            <a:r>
              <a:rPr lang="en-US" altLang="pl-PL" sz="1700" dirty="0" smtClean="0"/>
              <a:t> of well-known companies,</a:t>
            </a:r>
          </a:p>
          <a:p>
            <a:pPr marL="0" indent="0">
              <a:lnSpc>
                <a:spcPct val="150000"/>
              </a:lnSpc>
              <a:spcBef>
                <a:spcPct val="0"/>
              </a:spcBef>
              <a:buFont typeface="Wingdings" pitchFamily="2" charset="2"/>
              <a:buNone/>
            </a:pPr>
            <a:r>
              <a:rPr lang="pl-PL" altLang="pl-PL" sz="1700" dirty="0" smtClean="0">
                <a:solidFill>
                  <a:srgbClr val="EC008C"/>
                </a:solidFill>
              </a:rPr>
              <a:t>/ </a:t>
            </a:r>
            <a:r>
              <a:rPr lang="pl-PL" altLang="pl-PL" sz="1700" dirty="0" smtClean="0"/>
              <a:t>Assistance in developing</a:t>
            </a:r>
            <a:r>
              <a:rPr lang="en-US" altLang="pl-PL" sz="1700" dirty="0" smtClean="0"/>
              <a:t> a long-term career and personal career path.</a:t>
            </a:r>
            <a:endParaRPr lang="pl-PL" altLang="pl-PL" sz="17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descr="C:\Users\07\Desktop\Desktop\iStock-516182090 — kopia.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96" r="3496"/>
          <a:stretch/>
        </p:blipFill>
        <p:spPr bwMode="auto">
          <a:xfrm>
            <a:off x="-360548" y="-27384"/>
            <a:ext cx="9531023" cy="6356001"/>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p:cNvSpPr/>
          <p:nvPr/>
        </p:nvSpPr>
        <p:spPr>
          <a:xfrm>
            <a:off x="324036" y="653030"/>
            <a:ext cx="3671900" cy="539750"/>
          </a:xfrm>
          <a:prstGeom prst="rect">
            <a:avLst/>
          </a:prstGeom>
          <a:solidFill>
            <a:srgbClr val="EC008C">
              <a:alpha val="85098"/>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a:p>
        </p:txBody>
      </p:sp>
      <p:sp>
        <p:nvSpPr>
          <p:cNvPr id="6" name="Tytuł 1"/>
          <p:cNvSpPr txBox="1">
            <a:spLocks/>
          </p:cNvSpPr>
          <p:nvPr/>
        </p:nvSpPr>
        <p:spPr bwMode="auto">
          <a:xfrm>
            <a:off x="539552" y="657704"/>
            <a:ext cx="3331804"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4400" kern="1200">
                <a:solidFill>
                  <a:srgbClr val="002060"/>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4400">
                <a:solidFill>
                  <a:srgbClr val="002060"/>
                </a:solidFill>
                <a:latin typeface="Verdana" pitchFamily="34" charset="0"/>
                <a:ea typeface="Verdana" pitchFamily="34" charset="0"/>
                <a:cs typeface="Verdana" pitchFamily="34" charset="0"/>
              </a:defRPr>
            </a:lvl5pPr>
            <a:lvl6pPr marL="4572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6pPr>
            <a:lvl7pPr marL="9144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7pPr>
            <a:lvl8pPr marL="13716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8pPr>
            <a:lvl9pPr marL="1828800" algn="l" rtl="0" fontAlgn="base">
              <a:spcBef>
                <a:spcPct val="0"/>
              </a:spcBef>
              <a:spcAft>
                <a:spcPct val="0"/>
              </a:spcAft>
              <a:defRPr sz="4400">
                <a:solidFill>
                  <a:srgbClr val="002060"/>
                </a:solidFill>
                <a:latin typeface="Verdana" pitchFamily="34" charset="0"/>
                <a:ea typeface="Verdana" pitchFamily="34" charset="0"/>
                <a:cs typeface="Verdana" pitchFamily="34" charset="0"/>
              </a:defRPr>
            </a:lvl9pPr>
          </a:lstStyle>
          <a:p>
            <a:pPr eaLnBrk="1" hangingPunct="1"/>
            <a:r>
              <a:rPr lang="pl-PL" altLang="pl-PL" sz="3200" b="1" dirty="0" smtClean="0">
                <a:solidFill>
                  <a:schemeClr val="bg1"/>
                </a:solidFill>
              </a:rPr>
              <a:t>How to </a:t>
            </a:r>
            <a:r>
              <a:rPr lang="pl-PL" altLang="pl-PL" sz="3200" b="1" dirty="0" err="1" smtClean="0">
                <a:solidFill>
                  <a:schemeClr val="bg1"/>
                </a:solidFill>
              </a:rPr>
              <a:t>apply</a:t>
            </a:r>
            <a:r>
              <a:rPr lang="pl-PL" altLang="pl-PL" sz="3200" b="1" dirty="0" smtClean="0">
                <a:solidFill>
                  <a:schemeClr val="bg1"/>
                </a:solidFill>
              </a:rPr>
              <a:t>?</a:t>
            </a:r>
          </a:p>
        </p:txBody>
      </p:sp>
    </p:spTree>
    <p:extLst>
      <p:ext uri="{BB962C8B-B14F-4D97-AF65-F5344CB8AC3E}">
        <p14:creationId xmlns:p14="http://schemas.microsoft.com/office/powerpoint/2010/main" val="39436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b="1" dirty="0" smtClean="0"/>
              <a:t>Application </a:t>
            </a:r>
            <a:r>
              <a:rPr lang="pl-PL" sz="3200" b="1" dirty="0" err="1" smtClean="0"/>
              <a:t>process</a:t>
            </a:r>
            <a:r>
              <a:rPr lang="pl-PL" sz="3200" b="1" dirty="0" smtClean="0"/>
              <a:t> step by step</a:t>
            </a:r>
            <a:endParaRPr lang="pl-PL" sz="3200" b="1" dirty="0"/>
          </a:p>
        </p:txBody>
      </p:sp>
      <p:sp>
        <p:nvSpPr>
          <p:cNvPr id="3" name="Symbol zastępczy zawartości 2"/>
          <p:cNvSpPr>
            <a:spLocks noGrp="1"/>
          </p:cNvSpPr>
          <p:nvPr>
            <p:ph idx="1"/>
          </p:nvPr>
        </p:nvSpPr>
        <p:spPr>
          <a:xfrm>
            <a:off x="431540" y="1412776"/>
            <a:ext cx="8229600" cy="4205288"/>
          </a:xfrm>
        </p:spPr>
        <p:txBody>
          <a:bodyPr/>
          <a:lstStyle/>
          <a:p>
            <a:pPr marL="0" indent="0">
              <a:buNone/>
            </a:pPr>
            <a:r>
              <a:rPr lang="pl-PL" sz="2000" b="1" dirty="0" err="1" smtClean="0">
                <a:solidFill>
                  <a:srgbClr val="EC008C"/>
                </a:solidFill>
              </a:rPr>
              <a:t>Long</a:t>
            </a:r>
            <a:r>
              <a:rPr lang="pl-PL" sz="2000" b="1" dirty="0" smtClean="0">
                <a:solidFill>
                  <a:srgbClr val="EC008C"/>
                </a:solidFill>
              </a:rPr>
              <a:t>-term </a:t>
            </a:r>
            <a:r>
              <a:rPr lang="pl-PL" sz="2000" b="1" dirty="0" err="1" smtClean="0">
                <a:solidFill>
                  <a:srgbClr val="EC008C"/>
                </a:solidFill>
              </a:rPr>
              <a:t>students</a:t>
            </a:r>
            <a:endParaRPr lang="pl-PL" sz="2000" b="1" dirty="0" smtClean="0">
              <a:solidFill>
                <a:srgbClr val="EC008C"/>
              </a:solidFill>
            </a:endParaRPr>
          </a:p>
          <a:p>
            <a:pPr marL="0" indent="0">
              <a:buNone/>
            </a:pPr>
            <a:endParaRPr lang="pl-PL" sz="1700" b="1" dirty="0" smtClean="0"/>
          </a:p>
          <a:p>
            <a:pPr>
              <a:buAutoNum type="arabicPeriod"/>
            </a:pPr>
            <a:r>
              <a:rPr lang="en-US" sz="1700" b="1" dirty="0" smtClean="0"/>
              <a:t>Log </a:t>
            </a:r>
            <a:r>
              <a:rPr lang="en-US" sz="1700" b="1" dirty="0"/>
              <a:t>in to our application system</a:t>
            </a:r>
            <a:r>
              <a:rPr lang="en-US" sz="1700" dirty="0"/>
              <a:t>, choose your field of studies and fill in the application </a:t>
            </a:r>
            <a:r>
              <a:rPr lang="en-US" sz="1700" dirty="0" smtClean="0"/>
              <a:t>form</a:t>
            </a:r>
            <a:r>
              <a:rPr lang="pl-PL" sz="1700" dirty="0" smtClean="0"/>
              <a:t>;</a:t>
            </a:r>
          </a:p>
          <a:p>
            <a:pPr>
              <a:buAutoNum type="arabicPeriod"/>
            </a:pPr>
            <a:r>
              <a:rPr lang="pl-PL" sz="1700" b="1" dirty="0"/>
              <a:t>Scan </a:t>
            </a:r>
            <a:r>
              <a:rPr lang="pl-PL" sz="1700" b="1" dirty="0" err="1" smtClean="0"/>
              <a:t>your</a:t>
            </a:r>
            <a:r>
              <a:rPr lang="pl-PL" sz="1700" b="1" dirty="0" smtClean="0"/>
              <a:t> </a:t>
            </a:r>
            <a:r>
              <a:rPr lang="pl-PL" sz="1700" b="1" dirty="0" err="1" smtClean="0"/>
              <a:t>documents</a:t>
            </a:r>
            <a:r>
              <a:rPr lang="pl-PL" sz="1700" b="1" dirty="0"/>
              <a:t> </a:t>
            </a:r>
            <a:r>
              <a:rPr lang="pl-PL" sz="1700" dirty="0" smtClean="0"/>
              <a:t>and </a:t>
            </a:r>
            <a:r>
              <a:rPr lang="en-US" sz="1700" dirty="0"/>
              <a:t>upload </a:t>
            </a:r>
            <a:r>
              <a:rPr lang="pl-PL" sz="1700" dirty="0" err="1" smtClean="0"/>
              <a:t>them</a:t>
            </a:r>
            <a:r>
              <a:rPr lang="en-US" sz="1700" dirty="0" smtClean="0"/>
              <a:t> </a:t>
            </a:r>
            <a:r>
              <a:rPr lang="en-US" sz="1700" dirty="0"/>
              <a:t>to the </a:t>
            </a:r>
            <a:r>
              <a:rPr lang="en-US" sz="1700" dirty="0" smtClean="0"/>
              <a:t>system</a:t>
            </a:r>
            <a:r>
              <a:rPr lang="pl-PL" sz="1700" dirty="0" smtClean="0"/>
              <a:t>;</a:t>
            </a:r>
          </a:p>
          <a:p>
            <a:pPr>
              <a:buAutoNum type="arabicPeriod"/>
            </a:pPr>
            <a:r>
              <a:rPr lang="pl-PL" sz="1700" dirty="0" err="1"/>
              <a:t>Pay</a:t>
            </a:r>
            <a:r>
              <a:rPr lang="pl-PL" sz="1700" dirty="0"/>
              <a:t> the </a:t>
            </a:r>
            <a:r>
              <a:rPr lang="pl-PL" sz="1700" b="1" dirty="0" err="1"/>
              <a:t>admissions</a:t>
            </a:r>
            <a:r>
              <a:rPr lang="pl-PL" sz="1700" b="1" dirty="0"/>
              <a:t> </a:t>
            </a:r>
            <a:r>
              <a:rPr lang="pl-PL" sz="1700" b="1" dirty="0" err="1" smtClean="0"/>
              <a:t>fee</a:t>
            </a:r>
            <a:r>
              <a:rPr lang="pl-PL" sz="1700" dirty="0" smtClean="0"/>
              <a:t>;</a:t>
            </a:r>
          </a:p>
          <a:p>
            <a:pPr>
              <a:buAutoNum type="arabicPeriod"/>
            </a:pPr>
            <a:r>
              <a:rPr lang="en-US" sz="1700" dirty="0"/>
              <a:t>When the verification will be positive, and the documentation will be complete, </a:t>
            </a:r>
            <a:r>
              <a:rPr lang="en-US" sz="1700" b="1" dirty="0"/>
              <a:t>you will receive an invoice for the first semester </a:t>
            </a:r>
            <a:r>
              <a:rPr lang="en-US" sz="1700" b="1" dirty="0" smtClean="0"/>
              <a:t>fee</a:t>
            </a:r>
            <a:r>
              <a:rPr lang="pl-PL" sz="1700" dirty="0" smtClean="0"/>
              <a:t>;</a:t>
            </a:r>
          </a:p>
          <a:p>
            <a:pPr>
              <a:buAutoNum type="arabicPeriod"/>
            </a:pPr>
            <a:r>
              <a:rPr lang="en-US" sz="1700" b="1" dirty="0"/>
              <a:t>Apply for a visa </a:t>
            </a:r>
            <a:r>
              <a:rPr lang="en-US" sz="1700" dirty="0"/>
              <a:t>in a Polish </a:t>
            </a:r>
            <a:r>
              <a:rPr lang="en-US" sz="1700" dirty="0" smtClean="0"/>
              <a:t>consulate</a:t>
            </a:r>
            <a:r>
              <a:rPr lang="pl-PL" sz="1700" dirty="0" smtClean="0"/>
              <a:t>;</a:t>
            </a:r>
            <a:r>
              <a:rPr lang="en-US" sz="1700" dirty="0"/>
              <a:t> </a:t>
            </a:r>
            <a:endParaRPr lang="pl-PL" sz="1700" dirty="0" smtClean="0"/>
          </a:p>
          <a:p>
            <a:pPr>
              <a:buAutoNum type="arabicPeriod"/>
            </a:pPr>
            <a:r>
              <a:rPr lang="en-US" sz="1700" dirty="0"/>
              <a:t>Come to Poland </a:t>
            </a:r>
            <a:r>
              <a:rPr lang="pl-PL" sz="1700" dirty="0" smtClean="0"/>
              <a:t>and </a:t>
            </a:r>
            <a:r>
              <a:rPr lang="pl-PL" sz="1700" b="1" dirty="0" smtClean="0"/>
              <a:t>start the </a:t>
            </a:r>
            <a:r>
              <a:rPr lang="pl-PL" sz="1700" b="1" dirty="0" err="1" smtClean="0"/>
              <a:t>adventure</a:t>
            </a:r>
            <a:r>
              <a:rPr lang="pl-PL" sz="1700" b="1" dirty="0" smtClean="0"/>
              <a:t>!</a:t>
            </a:r>
            <a:endParaRPr lang="pl-PL" sz="1700" b="1" dirty="0"/>
          </a:p>
        </p:txBody>
      </p:sp>
    </p:spTree>
    <p:extLst>
      <p:ext uri="{BB962C8B-B14F-4D97-AF65-F5344CB8AC3E}">
        <p14:creationId xmlns:p14="http://schemas.microsoft.com/office/powerpoint/2010/main" val="6012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b="1" dirty="0" smtClean="0"/>
              <a:t>Application </a:t>
            </a:r>
            <a:r>
              <a:rPr lang="pl-PL" sz="3200" b="1" dirty="0" err="1" smtClean="0"/>
              <a:t>process</a:t>
            </a:r>
            <a:r>
              <a:rPr lang="pl-PL" sz="3200" b="1" dirty="0" smtClean="0"/>
              <a:t> step by step</a:t>
            </a:r>
            <a:endParaRPr lang="pl-PL" sz="3200" b="1" dirty="0"/>
          </a:p>
        </p:txBody>
      </p:sp>
      <p:sp>
        <p:nvSpPr>
          <p:cNvPr id="3" name="Symbol zastępczy zawartości 2"/>
          <p:cNvSpPr>
            <a:spLocks noGrp="1"/>
          </p:cNvSpPr>
          <p:nvPr>
            <p:ph idx="1"/>
          </p:nvPr>
        </p:nvSpPr>
        <p:spPr>
          <a:xfrm>
            <a:off x="431540" y="1412776"/>
            <a:ext cx="8229600" cy="4205288"/>
          </a:xfrm>
        </p:spPr>
        <p:txBody>
          <a:bodyPr/>
          <a:lstStyle/>
          <a:p>
            <a:pPr marL="0" indent="0">
              <a:buNone/>
            </a:pPr>
            <a:r>
              <a:rPr lang="pl-PL" sz="2000" b="1" dirty="0" smtClean="0">
                <a:solidFill>
                  <a:srgbClr val="EC008C"/>
                </a:solidFill>
              </a:rPr>
              <a:t>Exchange </a:t>
            </a:r>
            <a:r>
              <a:rPr lang="pl-PL" sz="2000" b="1" dirty="0" err="1" smtClean="0">
                <a:solidFill>
                  <a:srgbClr val="EC008C"/>
                </a:solidFill>
              </a:rPr>
              <a:t>students</a:t>
            </a:r>
            <a:endParaRPr lang="pl-PL" sz="2000" b="1" dirty="0" smtClean="0">
              <a:solidFill>
                <a:srgbClr val="EC008C"/>
              </a:solidFill>
            </a:endParaRPr>
          </a:p>
          <a:p>
            <a:pPr marL="0" indent="0">
              <a:buNone/>
            </a:pPr>
            <a:endParaRPr lang="pl-PL" sz="1700" b="1" dirty="0" smtClean="0"/>
          </a:p>
          <a:p>
            <a:pPr>
              <a:buFont typeface="+mj-lt"/>
              <a:buAutoNum type="arabicPeriod"/>
            </a:pPr>
            <a:r>
              <a:rPr lang="en-US" sz="1700" b="1" dirty="0" smtClean="0"/>
              <a:t>Nomination</a:t>
            </a:r>
            <a:r>
              <a:rPr lang="en-US" sz="1700" dirty="0" smtClean="0"/>
              <a:t> </a:t>
            </a:r>
            <a:r>
              <a:rPr lang="en-US" sz="1700" dirty="0"/>
              <a:t>via e-mail sent by your Home </a:t>
            </a:r>
            <a:r>
              <a:rPr lang="en-US" sz="1700" dirty="0" smtClean="0"/>
              <a:t>Coordinator</a:t>
            </a:r>
            <a:r>
              <a:rPr lang="pl-PL" sz="1700" dirty="0"/>
              <a:t>;</a:t>
            </a:r>
            <a:endParaRPr lang="pl-PL" sz="1700" dirty="0" smtClean="0"/>
          </a:p>
          <a:p>
            <a:pPr>
              <a:buFont typeface="+mj-lt"/>
              <a:buAutoNum type="arabicPeriod"/>
            </a:pPr>
            <a:r>
              <a:rPr lang="en-US" sz="1700" dirty="0" smtClean="0"/>
              <a:t>Receiving </a:t>
            </a:r>
            <a:r>
              <a:rPr lang="en-US" sz="1700" dirty="0"/>
              <a:t>an e-mail with </a:t>
            </a:r>
            <a:r>
              <a:rPr lang="en-US" sz="1700" b="1" dirty="0"/>
              <a:t>the access to the online application </a:t>
            </a:r>
            <a:r>
              <a:rPr lang="en-US" sz="1700" b="1" dirty="0" smtClean="0"/>
              <a:t>system</a:t>
            </a:r>
            <a:r>
              <a:rPr lang="pl-PL" sz="1700" dirty="0"/>
              <a:t>;</a:t>
            </a:r>
            <a:endParaRPr lang="en-US" sz="1700" dirty="0"/>
          </a:p>
          <a:p>
            <a:pPr>
              <a:buFont typeface="+mj-lt"/>
              <a:buAutoNum type="arabicPeriod"/>
            </a:pPr>
            <a:r>
              <a:rPr lang="en-US" sz="1700" dirty="0"/>
              <a:t>Filling in the application form and choosing the subjects </a:t>
            </a:r>
            <a:r>
              <a:rPr lang="pl-PL" sz="1700" dirty="0" smtClean="0"/>
              <a:t/>
            </a:r>
            <a:br>
              <a:rPr lang="pl-PL" sz="1700" dirty="0" smtClean="0"/>
            </a:br>
            <a:r>
              <a:rPr lang="en-US" sz="1700" dirty="0" smtClean="0"/>
              <a:t>in </a:t>
            </a:r>
            <a:r>
              <a:rPr lang="en-US" sz="1700" b="1" dirty="0"/>
              <a:t>the on-line </a:t>
            </a:r>
            <a:r>
              <a:rPr lang="en-US" sz="1700" b="1" dirty="0" smtClean="0"/>
              <a:t>system</a:t>
            </a:r>
            <a:r>
              <a:rPr lang="pl-PL" sz="1700" dirty="0"/>
              <a:t>;</a:t>
            </a:r>
            <a:endParaRPr lang="en-US" sz="1700" dirty="0"/>
          </a:p>
          <a:p>
            <a:pPr>
              <a:buFont typeface="+mj-lt"/>
              <a:buAutoNum type="arabicPeriod"/>
            </a:pPr>
            <a:r>
              <a:rPr lang="en-US" sz="1700" dirty="0"/>
              <a:t>Downloading and printing your </a:t>
            </a:r>
            <a:r>
              <a:rPr lang="en-US" sz="1700" b="1" dirty="0"/>
              <a:t>Application Form and Learning </a:t>
            </a:r>
            <a:r>
              <a:rPr lang="en-US" sz="1700" b="1" dirty="0" smtClean="0"/>
              <a:t>Agreement</a:t>
            </a:r>
            <a:r>
              <a:rPr lang="pl-PL" sz="1700" dirty="0"/>
              <a:t>;</a:t>
            </a:r>
            <a:endParaRPr lang="en-US" sz="1700" dirty="0"/>
          </a:p>
          <a:p>
            <a:pPr>
              <a:buFont typeface="+mj-lt"/>
              <a:buAutoNum type="arabicPeriod"/>
            </a:pPr>
            <a:r>
              <a:rPr lang="en-US" sz="1700" dirty="0"/>
              <a:t>Having </a:t>
            </a:r>
            <a:r>
              <a:rPr lang="en-US" sz="1700" b="1" dirty="0"/>
              <a:t>the documents signed and sealed </a:t>
            </a:r>
            <a:r>
              <a:rPr lang="en-US" sz="1700" dirty="0"/>
              <a:t>by your Home </a:t>
            </a:r>
            <a:r>
              <a:rPr lang="en-US" sz="1700" dirty="0" smtClean="0"/>
              <a:t>Coordinator</a:t>
            </a:r>
            <a:r>
              <a:rPr lang="pl-PL" sz="1700" dirty="0"/>
              <a:t>;</a:t>
            </a:r>
            <a:endParaRPr lang="en-US" sz="1700" dirty="0"/>
          </a:p>
          <a:p>
            <a:pPr>
              <a:buFont typeface="+mj-lt"/>
              <a:buAutoNum type="arabicPeriod"/>
            </a:pPr>
            <a:r>
              <a:rPr lang="en-US" sz="1700" b="1" dirty="0"/>
              <a:t>Uploading the documents </a:t>
            </a:r>
            <a:r>
              <a:rPr lang="en-US" sz="1700" dirty="0"/>
              <a:t>in the system within the given </a:t>
            </a:r>
            <a:r>
              <a:rPr lang="en-US" sz="1700" dirty="0" smtClean="0"/>
              <a:t>deadlines</a:t>
            </a:r>
            <a:r>
              <a:rPr lang="pl-PL" sz="1700" dirty="0"/>
              <a:t>;</a:t>
            </a:r>
            <a:endParaRPr lang="pl-PL" sz="1700" dirty="0" smtClean="0"/>
          </a:p>
          <a:p>
            <a:pPr>
              <a:buFont typeface="+mj-lt"/>
              <a:buAutoNum type="arabicPeriod"/>
            </a:pPr>
            <a:r>
              <a:rPr lang="en-US" sz="1700" dirty="0" smtClean="0"/>
              <a:t>Downloading </a:t>
            </a:r>
            <a:r>
              <a:rPr lang="en-US" sz="1700" dirty="0"/>
              <a:t>your </a:t>
            </a:r>
            <a:r>
              <a:rPr lang="en-US" sz="1700" b="1" dirty="0"/>
              <a:t>Letter of Acceptance</a:t>
            </a:r>
            <a:r>
              <a:rPr lang="en-US" sz="1700" dirty="0"/>
              <a:t> from the </a:t>
            </a:r>
            <a:r>
              <a:rPr lang="en-US" sz="1700" dirty="0" smtClean="0"/>
              <a:t>system</a:t>
            </a:r>
            <a:r>
              <a:rPr lang="pl-PL" sz="1700" dirty="0"/>
              <a:t>;</a:t>
            </a:r>
            <a:endParaRPr lang="en-US" sz="1700" dirty="0"/>
          </a:p>
          <a:p>
            <a:pPr>
              <a:buFont typeface="+mj-lt"/>
              <a:buAutoNum type="arabicPeriod"/>
            </a:pPr>
            <a:r>
              <a:rPr lang="en-US" sz="1700" b="1" dirty="0"/>
              <a:t>Preparing yourself </a:t>
            </a:r>
            <a:r>
              <a:rPr lang="en-US" sz="1700" dirty="0"/>
              <a:t>for your stay at the University of Economics in </a:t>
            </a:r>
            <a:r>
              <a:rPr lang="en-US" sz="1700" dirty="0" smtClean="0"/>
              <a:t>Katowice</a:t>
            </a:r>
            <a:r>
              <a:rPr lang="pl-PL" sz="1700" dirty="0"/>
              <a:t>;</a:t>
            </a:r>
            <a:endParaRPr lang="pl-PL" sz="1700" dirty="0" smtClean="0"/>
          </a:p>
          <a:p>
            <a:pPr>
              <a:buFont typeface="+mj-lt"/>
              <a:buAutoNum type="arabicPeriod"/>
            </a:pPr>
            <a:r>
              <a:rPr lang="en-US" sz="1700" dirty="0"/>
              <a:t>Come to Poland </a:t>
            </a:r>
            <a:r>
              <a:rPr lang="pl-PL" sz="1700" dirty="0"/>
              <a:t>and </a:t>
            </a:r>
            <a:r>
              <a:rPr lang="pl-PL" sz="1700" b="1" dirty="0"/>
              <a:t>start </a:t>
            </a:r>
            <a:r>
              <a:rPr lang="pl-PL" sz="1700" b="1" dirty="0" smtClean="0"/>
              <a:t>the </a:t>
            </a:r>
            <a:r>
              <a:rPr lang="pl-PL" sz="1700" b="1" dirty="0" err="1"/>
              <a:t>adventure</a:t>
            </a:r>
            <a:r>
              <a:rPr lang="pl-PL" sz="1700" dirty="0"/>
              <a:t>!</a:t>
            </a:r>
            <a:endParaRPr lang="en-US" sz="1700" dirty="0"/>
          </a:p>
          <a:p>
            <a:pPr marL="0" indent="0">
              <a:buNone/>
            </a:pPr>
            <a:endParaRPr lang="pl-PL" sz="1700" b="1" dirty="0" smtClean="0"/>
          </a:p>
          <a:p>
            <a:pPr marL="0" indent="0">
              <a:buNone/>
            </a:pPr>
            <a:endParaRPr lang="pl-PL" sz="1700" b="1" dirty="0"/>
          </a:p>
        </p:txBody>
      </p:sp>
    </p:spTree>
    <p:extLst>
      <p:ext uri="{BB962C8B-B14F-4D97-AF65-F5344CB8AC3E}">
        <p14:creationId xmlns:p14="http://schemas.microsoft.com/office/powerpoint/2010/main" val="328873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p:cNvSpPr>
            <a:spLocks noGrp="1"/>
          </p:cNvSpPr>
          <p:nvPr>
            <p:ph type="title"/>
          </p:nvPr>
        </p:nvSpPr>
        <p:spPr/>
        <p:txBody>
          <a:bodyPr/>
          <a:lstStyle/>
          <a:p>
            <a:r>
              <a:rPr lang="pl-PL" altLang="pl-PL" b="1" dirty="0" smtClean="0">
                <a:solidFill>
                  <a:srgbClr val="EC008C"/>
                </a:solidFill>
              </a:rPr>
              <a:t/>
            </a:r>
            <a:br>
              <a:rPr lang="pl-PL" altLang="pl-PL" b="1" dirty="0" smtClean="0">
                <a:solidFill>
                  <a:srgbClr val="EC008C"/>
                </a:solidFill>
              </a:rPr>
            </a:br>
            <a:r>
              <a:rPr lang="pl-PL" altLang="pl-PL" sz="2800" b="1" dirty="0" err="1" smtClean="0"/>
              <a:t>If</a:t>
            </a:r>
            <a:r>
              <a:rPr lang="pl-PL" altLang="pl-PL" sz="2800" b="1" dirty="0" smtClean="0"/>
              <a:t> </a:t>
            </a:r>
            <a:r>
              <a:rPr lang="pl-PL" altLang="pl-PL" sz="2800" b="1" dirty="0" err="1" smtClean="0"/>
              <a:t>you</a:t>
            </a:r>
            <a:r>
              <a:rPr lang="pl-PL" altLang="pl-PL" sz="2800" b="1" dirty="0" smtClean="0"/>
              <a:t> </a:t>
            </a:r>
            <a:r>
              <a:rPr lang="pl-PL" altLang="pl-PL" sz="2800" b="1" dirty="0" err="1" smtClean="0"/>
              <a:t>have</a:t>
            </a:r>
            <a:r>
              <a:rPr lang="pl-PL" altLang="pl-PL" sz="2800" b="1" dirty="0" smtClean="0"/>
              <a:t> </a:t>
            </a:r>
            <a:r>
              <a:rPr lang="pl-PL" altLang="pl-PL" sz="2800" b="1" dirty="0" err="1" smtClean="0"/>
              <a:t>any</a:t>
            </a:r>
            <a:r>
              <a:rPr lang="pl-PL" altLang="pl-PL" sz="2800" b="1" dirty="0" smtClean="0"/>
              <a:t> </a:t>
            </a:r>
            <a:r>
              <a:rPr lang="pl-PL" altLang="pl-PL" sz="2800" b="1" dirty="0" err="1" smtClean="0"/>
              <a:t>questions</a:t>
            </a:r>
            <a:r>
              <a:rPr lang="pl-PL" altLang="pl-PL" sz="2800" b="1" dirty="0" smtClean="0"/>
              <a:t>, </a:t>
            </a:r>
            <a:r>
              <a:rPr lang="pl-PL" altLang="pl-PL" sz="2800" b="1" dirty="0" smtClean="0">
                <a:solidFill>
                  <a:srgbClr val="EC008C"/>
                </a:solidFill>
              </a:rPr>
              <a:t/>
            </a:r>
            <a:br>
              <a:rPr lang="pl-PL" altLang="pl-PL" sz="2800" b="1" dirty="0" smtClean="0">
                <a:solidFill>
                  <a:srgbClr val="EC008C"/>
                </a:solidFill>
              </a:rPr>
            </a:br>
            <a:r>
              <a:rPr lang="pl-PL" altLang="pl-PL" sz="2800" b="1" dirty="0" err="1" smtClean="0">
                <a:solidFill>
                  <a:srgbClr val="EC008C"/>
                </a:solidFill>
              </a:rPr>
              <a:t>contact</a:t>
            </a:r>
            <a:r>
              <a:rPr lang="pl-PL" altLang="pl-PL" sz="2800" b="1" dirty="0" smtClean="0">
                <a:solidFill>
                  <a:srgbClr val="EC008C"/>
                </a:solidFill>
              </a:rPr>
              <a:t> </a:t>
            </a:r>
            <a:r>
              <a:rPr lang="pl-PL" altLang="pl-PL" sz="2800" b="1" dirty="0" err="1" smtClean="0">
                <a:solidFill>
                  <a:srgbClr val="EC008C"/>
                </a:solidFill>
              </a:rPr>
              <a:t>us</a:t>
            </a:r>
            <a:r>
              <a:rPr lang="pl-PL" altLang="pl-PL" sz="2800" b="1" dirty="0" smtClean="0">
                <a:solidFill>
                  <a:srgbClr val="EC008C"/>
                </a:solidFill>
              </a:rPr>
              <a:t>!</a:t>
            </a:r>
          </a:p>
        </p:txBody>
      </p:sp>
      <p:sp>
        <p:nvSpPr>
          <p:cNvPr id="33795" name="Symbol zastępczy zawartości 2"/>
          <p:cNvSpPr>
            <a:spLocks noGrp="1"/>
          </p:cNvSpPr>
          <p:nvPr>
            <p:ph idx="1"/>
          </p:nvPr>
        </p:nvSpPr>
        <p:spPr/>
        <p:txBody>
          <a:bodyPr/>
          <a:lstStyle/>
          <a:p>
            <a:pPr marL="0" indent="0">
              <a:buNone/>
            </a:pPr>
            <a:r>
              <a:rPr lang="pl-PL" dirty="0"/>
              <a:t/>
            </a:r>
            <a:br>
              <a:rPr lang="pl-PL" dirty="0"/>
            </a:br>
            <a:endParaRPr lang="pl-PL" dirty="0" smtClean="0"/>
          </a:p>
          <a:p>
            <a:pPr marL="0" indent="0">
              <a:buNone/>
            </a:pPr>
            <a:r>
              <a:rPr lang="pl-PL" sz="2000" b="1" dirty="0" err="1" smtClean="0"/>
              <a:t>Admissions</a:t>
            </a:r>
            <a:r>
              <a:rPr lang="pl-PL" sz="2000" b="1" dirty="0" smtClean="0"/>
              <a:t> Office</a:t>
            </a:r>
            <a:r>
              <a:rPr lang="pl-PL" sz="2000" dirty="0"/>
              <a:t/>
            </a:r>
            <a:br>
              <a:rPr lang="pl-PL" sz="2000" dirty="0"/>
            </a:br>
            <a:r>
              <a:rPr lang="pl-PL" sz="2000" dirty="0" smtClean="0"/>
              <a:t>Tel.: </a:t>
            </a:r>
            <a:r>
              <a:rPr lang="pl-PL" sz="2000" dirty="0"/>
              <a:t>+48 32 257 7058</a:t>
            </a:r>
            <a:br>
              <a:rPr lang="pl-PL" sz="2000" dirty="0"/>
            </a:br>
            <a:r>
              <a:rPr lang="pl-PL" sz="2000" dirty="0" smtClean="0"/>
              <a:t>E-mail: </a:t>
            </a:r>
            <a:r>
              <a:rPr lang="pl-PL" sz="2000" b="1" dirty="0" smtClean="0"/>
              <a:t>admissions@ue.katowice.pl</a:t>
            </a:r>
          </a:p>
          <a:p>
            <a:pPr marL="0" indent="0" algn="ctr">
              <a:buNone/>
            </a:pPr>
            <a:endParaRPr lang="pl-PL" altLang="pl-PL" sz="2000" b="1" dirty="0"/>
          </a:p>
          <a:p>
            <a:pPr marL="0" indent="0">
              <a:buNone/>
            </a:pPr>
            <a:r>
              <a:rPr lang="pl-PL" altLang="pl-PL" sz="2000" dirty="0" smtClean="0"/>
              <a:t>       </a:t>
            </a:r>
          </a:p>
          <a:p>
            <a:pPr marL="0" indent="0">
              <a:buNone/>
            </a:pPr>
            <a:r>
              <a:rPr lang="pl-PL" altLang="pl-PL" sz="2000" dirty="0" smtClean="0"/>
              <a:t>        www.ue.katowice.pl/facebookEN</a:t>
            </a:r>
          </a:p>
          <a:p>
            <a:pPr marL="0" indent="0">
              <a:buNone/>
            </a:pPr>
            <a:endParaRPr lang="pl-PL" sz="2000" dirty="0" smtClean="0"/>
          </a:p>
          <a:p>
            <a:pPr marL="0" indent="0">
              <a:buNone/>
            </a:pPr>
            <a:r>
              <a:rPr lang="pl-PL" sz="2000" dirty="0" smtClean="0"/>
              <a:t>        www.instagram.com/uekatowice</a:t>
            </a:r>
            <a:endParaRPr lang="pl-PL" altLang="pl-PL" sz="2000" dirty="0" smtClean="0"/>
          </a:p>
          <a:p>
            <a:pPr>
              <a:buFont typeface="Wingdings" pitchFamily="2" charset="2"/>
              <a:buNone/>
            </a:pPr>
            <a:endParaRPr lang="pl-PL" altLang="pl-PL" dirty="0" smtClean="0"/>
          </a:p>
        </p:txBody>
      </p:sp>
      <p:pic>
        <p:nvPicPr>
          <p:cNvPr id="337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305" y="4105036"/>
            <a:ext cx="540061" cy="5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1305" y="4905164"/>
            <a:ext cx="540430" cy="540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07\Downloads\ue_22_03_2018_set1_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5" t="14399" r="-685" b="-13944"/>
          <a:stretch/>
        </p:blipFill>
        <p:spPr bwMode="auto">
          <a:xfrm>
            <a:off x="5976156" y="1376772"/>
            <a:ext cx="2936604" cy="2556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1"/>
          <p:cNvPicPr>
            <a:picLocks noChangeAspect="1"/>
          </p:cNvPicPr>
          <p:nvPr/>
        </p:nvPicPr>
        <p:blipFill rotWithShape="1">
          <a:blip r:embed="rId5" cstate="print">
            <a:extLst>
              <a:ext uri="{28A0092B-C50C-407E-A947-70E740481C1C}">
                <a14:useLocalDpi xmlns:a14="http://schemas.microsoft.com/office/drawing/2010/main" val="0"/>
              </a:ext>
            </a:extLst>
          </a:blip>
          <a:srcRect l="10755" r="-10755"/>
          <a:stretch/>
        </p:blipFill>
        <p:spPr bwMode="auto">
          <a:xfrm>
            <a:off x="5976156" y="3861048"/>
            <a:ext cx="3276364" cy="2187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Obraz 2"/>
          <p:cNvPicPr>
            <a:picLocks noChangeAspect="1"/>
          </p:cNvPicPr>
          <p:nvPr/>
        </p:nvPicPr>
        <p:blipFill>
          <a:blip r:embed="rId3"/>
          <a:srcRect/>
          <a:stretch>
            <a:fillRect/>
          </a:stretch>
        </p:blipFill>
        <p:spPr bwMode="auto">
          <a:xfrm>
            <a:off x="251520" y="152636"/>
            <a:ext cx="2700338" cy="1098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
          <p:cNvSpPr>
            <a:spLocks noChangeArrowheads="1"/>
          </p:cNvSpPr>
          <p:nvPr/>
        </p:nvSpPr>
        <p:spPr bwMode="auto">
          <a:xfrm>
            <a:off x="417513" y="657225"/>
            <a:ext cx="717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r>
              <a:rPr lang="pl-PL" altLang="pl-PL" sz="3200" b="1" dirty="0">
                <a:cs typeface="Arial" charset="0"/>
              </a:rPr>
              <a:t>In the </a:t>
            </a:r>
            <a:r>
              <a:rPr lang="pl-PL" altLang="pl-PL" sz="3200" b="1" dirty="0" err="1">
                <a:cs typeface="Arial" charset="0"/>
              </a:rPr>
              <a:t>heart</a:t>
            </a:r>
            <a:r>
              <a:rPr lang="pl-PL" altLang="pl-PL" sz="3200" b="1" dirty="0">
                <a:cs typeface="Arial" charset="0"/>
              </a:rPr>
              <a:t> of Europe</a:t>
            </a:r>
            <a:endParaRPr lang="en-US" altLang="pl-PL" sz="3200" b="1" dirty="0">
              <a:cs typeface="Arial" charset="0"/>
            </a:endParaRPr>
          </a:p>
        </p:txBody>
      </p:sp>
      <p:sp>
        <p:nvSpPr>
          <p:cNvPr id="11267" name="AutoShape 2" descr="data:image/jpeg;base64,/9j/4AAQSkZJRgABAQAAAQABAAD/2wCEAAkGBxQTEhQUExQWFRUVFhgXGBcYGBcYHBwXGBgdGBgXGBccHyggGBolHRgaITEhJSkrLi4uGB8zODMsNygtLiwBCgoKDg0OGxAQGywkHyQsLC80LCw0LCwsLCwsLCwsLCwsLCwsLCwsLCwsLCwsLCwsLCwsLCwsLCwsLCwsLCwsLP/AABEIAKcBLQMBIgACEQEDEQH/xAAbAAABBQEBAAAAAAAAAAAAAAAFAAIDBAYBB//EAEIQAAIBAgQDBgMFBAkDBQAAAAECEQADBBIhMQVBUQYiYXGBkRMyoVKxwdHwFCNC4RUzQ2JygpKi8QcWsiRTY4PC/8QAGgEAAwEBAQEAAAAAAAAAAAAAAAECAwQFBv/EACsRAAICAQMDAQgDAQAAAAAAAAABAhEDEiExBBNBURQiYZGhseHwMoHRwf/aAAwDAQACEQMRAD8A8tpU6xZ/dBxtmI/L9eFRs+sV1qSaJodXIpxFcpgcilXaVAHKVdpRQBylXaVAWNrtdpUDs5FdilXYoCxtdinBacFpAMilFSBaWSkBHFdin5a7loQEcV2KflpBaoY2K6BTstKKAORXQK6BTqQHAKeBXBT1FAxKKlUVxRUiigBAVKq1xFqZVpFISrUqpSRKnVaQ0cRKlVKcq1Mi1NlIatupRbp6LUoWk5FGEx6BbZyiAWkgfrb8zVS7YgIZ+YA/r3olaflVPHW8hQj5B9PCpTMGjjGuVa4lhRavXbYnutAnpAIn0NV4reDtEsbSrtKqENrtdpRQBylFdinRQA2KUU/LTstAEcVZs4C6y5ltuy/aCMRpvqBFT4NlQfFZQxBhFIkFtyzLzUCNOZIqx/3Rigwb9ouTyEkKPJJygeAFTJ6TRRSVsGqtPW1WgTitrEkDEqFc6fHtjXzdB8331YxPZl0UOGR7TfLcUgqY5Hmp8DSuxShStGZW1TjZo7/Reo1p7cNHXnFRqM9SM78Ku/Bo8vCx9tN/tD8ac3DR1HTcU9SFqRnvhU26QvzT6a+sVoLnDgqFpBI5eNZrEqZJOpPufLoKs0S2sbcvZSVI1HSkL69adiLOZ0271tD4aDKf/GoXsQSOhIqpR3CaUZtFhWB2NOiqhwx6dNfPakFYbE+9TTJTLqipVFUUvOPH0qVMaea+xpblWi4oqVVqoMcvRvYfnSbigGyn1IFLcq0EVFSqtBv6Wbkg9SacOKXfsr7H86KYakHkWpkWs/b464iUXXzH1q/huPIfmUjyg0qZSkgwq1Ki1WwuNtv8rrPTY+xogiVDLTOItShKei1KEpFHmaKcxP6iTH3VYS4GBU6jYinKupUyDEab/wAUkVHiLQR2UNmAJAb7QEwfUa1FmBDxO67XXuNHfIaR6LA8aRFcvZmT208QQfwrlmcqFiCXBI9GKwfGRW2JpbEs7FKKdFKK3JGxSinRXQKAGxTwtdC08LQA0LT1tyYp8QKu8PwpKlj4H3prkTI8Xhu5b20Vm92IPI/ZFR4fhDtLZQeZABkAb7dOvWvRE7P2blq2SnfJIEMRCqxJO8bmPNhV9Oz1sLChpHMbTsPDea58s/eZ0tLZv0X2MFg+FKR3UJYamT01JPh+daLDcKup/Cp0gRr1n6Vafgd+2TADqARlmNCDqQDymd+lHeDtmgEBYGoOaQfIkGsJTZk3ZmbAaW0AKyIhvPrv+VT3sLMAAHQn5ZPTr41oLnDVuC5OhLxIIneDBn8wdIobxLhb2yCTIMwZXw3106/qKE0yKBeF7NM4JVWJk6QBz8d/5Vafs3eXe24BH2CPCrWCxACkEyNdRoRvsY28P5EXGxLCO/1AOus8hz/5p6hUCGsn5Ai6DvaREGPvBrM8TRGY6W52jKZJmN4g+UxvWv4ximtW3EhmJ5iSWKiN522HSKodn+BqjB75XORoCZyeJHM6+lVFmsH4MLxrDOjrnEMLY9viNH0ocD3ies/WfzrddueHlsXaGn7ywDIOmjMSJjfSs3jeDspkLppsZ3mBqB0NdOr/AJ9gyq5f0vsgW8mPID2H8qdBJYgCBJ99NvWiFzh4VE+bOdSuXQCNO8CdT4xTMLgXYEjQSBJkDcaTt70tRnpK123B25L/AOIrrWRAMa6z7/r2qxasEsANTyAjqalv4ZlLBgQdZB5GjWGkqNhhmgeH1E1Hcw/dnnDE+n/FWsQsPqDsPup9pDlOkgiPu/OnqRNMGLZnznf8KdkG46A+8fiauJaInTofvqpk0HpS1IqmctIpUg75Z+4VLhEVhy0Uz5gafUfWmPZaJgwARIBiJG59R9K7g1OaACZMR5mKNQqZdtYBW0HMac9Zgj8amNm7Z+V2HQTI/wBJ0qXBCI0/iB9gdPrRG38uuunPXUyOdJyRSTKdjj11fnRX8pU/iKKWO0lkjvB0PQrPsRTbY07yqZB5eB/EfWqOLwYmVHX6f81LUWWpSRmv2pgpOUZhJnqGJBP3+9NtXFbqD06Hwp1vVWB+zB92qPDnIFESG3/A/WuYZMhaTAmJJ32HPwqDFAsAROgiPDNmMfWinDr+Q3NM4a3cTf5SwGvpQ8ggT5+3IU0wZ0ClFT2bDMjOASqGGPTpPP1pgWu2MrRiyOK6BUgSnZKoVjAtSotJUqe2lAHFtyQvWa0GEsQiliAgtsdt4ZwNPE0JwlhWeGMCI+h/XpRpcOxYIomRB9CZ/P2rOUqKirNZwq41tLJYDLkB22lc+3LefaoLnapgAWA5CAZOnhOu5o9xDCLkyZVIy5dZ2VVUfRRQG32TtXO8CVk6AagVxTe7bOjKjjdqyZOQ6xsCOUc96d/3MGGY2ydPCd/el/2Vb1/eHQxt5ePjUqdhFOgukbcvPx8KWpGNFf8ApMi2GAABYTJO8gzttTL3HmugplUyrDUtyIjl7UZTsLNpV+LzHLqQOtQ4nsAtoqWuE5iBsNydOdXcRGRGJZdGYRrzJ/CrbcVVYZTMbDMJkeEfj1rVn/pwgDMWYxm6cifDwp57C2FIkMfM+HhUuaHRhcVxosWIQFsx1fXTKPE61xeLPpAg+HpoP+K3F3s3YQNFsadZP8I61QxAFsSqBQOgA+6mp+iGtmCe1yxawGIAjVrRHMZxCyOXymhFvGtJAiO7qRzBO3j41oO0OEa7g3X+IZmXzts1zT/KGFYhsVnIOg7i6Dprt4V0L+KNMsaphDhd8ZtVBUhgR1BRQZ60W4e4Fr4cQGuDKd/7QaMftaeo8RQPht8ALMc+XgKtftPdYT3ZGn+YH76Te5nQSXD27bXcwBLL5jnO+1N4lgLTOSALYyiABlJMmGEbbeZgUKtYtmY5yTHyzGsCRMc/+fIxeu52djuFG3+ak2CRFxnhSu4M98FVMsxkGdRJJj9cq7e4KuV1VoKuANF2yr4eNRYzFub2fdVAnblJ0pYvFhrhPIlTpoTsN+VNbgypew/wrgRDmZoDMVQhT3tACu/h71UXg6m1bctOYKTBggk7ZRv6a7ac6MX8WucQsZQkbaat+dRYOz+5tvPJGjyIO/pTbokdh8MNJZghtOFOZiskpECYI386i4Jg1DO7nUOmoYgKucSARBiNJ8Kbj8TJBUBNGJ3gmV3HUzuNTpvVfheKltRoWXTxzDfrH68BsEg7h+HKbwddFLsoG5INpmM5pg6aT118HJwc/DBESWESOWV26jeIqThN3NdVf/kYz/8AU1FLeJysgjSARrzymR4DWffwrJyNUgBiOGMMoAnN46DSY28SN+VPuYHIWUmIYjUTtH2SQD4UdtgFV6nN/utipblwSwMEhjrG+xn13o1BR44l1WByztqDA68+n5Ux1gLpSVYVh1Tl4z+f1rjd0IEJiNcwGugnTXnMeFQIvvbtlLeQjOQ3xOoIfu/Sqd26DmJhNToAcvXToNtKdZud46bEDfeTH0mq8Sum31Gg0NC2Bhfs7aUlla6bUlobcaLK5hI0nn407EnMUGRFKpBKGQ8sxzHx1j0Fd4FYZrN5xkItFcwYiYbSROnnrU4s5rlyENsHULroCxiPDl6V1w4OZ/yZTWxrtRPE9m8TbCl7LAMYGxkwTEAk7A+1c/YnGuvmP1NFjj8U2WbzSveU91SDr0AM6mh5a8FqN8AROD3jMWbh8kY8yOnVWHmp6VLb4Zd/9t50/gbntyoylzFNGpIGgBRAsQREFYKwTptqamv4/Gr8zFhruqsCGgmYGxjn40u/ENEjOYiy1tu8rLKzqCCQTlkTy1NavsbbD4lFJ/jU/wCVfmHuDQTEs91puQSLaoIgDKG00Hr7VpuyKQznLGTIJ20d0Q6jX+I61nkkma4k7OcaRAwuHFXBL6gBoGxggHQGYqHFWrzXn/Z75CoFlSp5jQxBjU1oP+pCJatj4aW0JYz3EOmQHmOvPxrA8P4rczj94O8e9qBNLFgllVojNmSdMK3cfjLTZWe2x05MDrtBiOlE7PaK7bym6oAbKJkyJJHy7xPWKyeKxrls8Z2GgbN/KocVx26q6qxDaEfE3jrKmat9JNGccsWelf8AcqBQDmBVlBlV3jMIObaBvUXEOO57iIlsDLlYkkBiZ2jkK86/7lusVHw3YrBHfHLb+D0pHj14tm+FcJH/AMnT/wCuk+mnXBvjhKe8Ueq2e2gPxF+DszKIY/NBYg8hoQfeq9/t6jsFW1B3lmgag668q8zTit4zFltSxPfJ1IgmMnTT0pxxdx9SnuXNOPSTY5wlD+So12M7ck5stoaiR3p1IAywKg4lxFiuUlQJMyCNBrAMnyrHYi84nuj/AH/nVVbznku4Hynb3rX2OSXgyU0tzacO4wWZAzLGZjkGuhVpkwOtYrF2PhXLlr/23IU/3T3lPsavcLfLfYfZZh6Qa52nX94lwfxrkb/Eu30MelYx8o7prXhUl4KOGve4+sjlVq0Sd+unhr99UbSbVatL4CZ6eNJnIWUT5h+thU5JUkHeND1/nUNi1vp+oFWMRZBPhpz31O3hSsqhuIckkA/NpVi4BB+1Ij6RUGIsgNp4Rqamu2tee68/KhMJcFZbhDEPoYWOfXao7V8i0gk/Kuknb8BXcXbDMYJIga6767fnVO3bKqBqQYO5nl71RBO1ydeYB9Ntqi4Y/e/z6f6678MfTqfDxpnDbOo/x9T9qhjRqOFtF0a/xE/7DRVhOXrIH+xqEcNw5NxTruY1P2Z/CjS2vl1O4/8AFq55M3SJbVzujw/BKgx7nNIJE6ex/n9aS2jO+kR6gT9PxrmKQzvzPLxpDo8la6pcrBHOIHMaj2pM4IOvy6fnUj2v/Ux+vkNXuIYRRZQgatbZjVNpNGKKVgyM0gzrO2xn8Kkw+UW7ilZZsuVtDEHva7iRppVSykrYHVn++prlruXzzBMf6BQAW4PbQK2beZ+aOQ11qzhLijnrsYqTguFAs3brZiouFZUKenU+M9KNWuyN0i3ckRdJywV0jTvSdKp5EkRp3K1q+ANWaPJqtJxEOQBDAKwkjrtI5noeVWcPhDhVXd/jKTABMQSsGOe9DOFWWdn0IKuAJkaHMT56qPasnNNPcpJ3VHoHBeAs6zG1WzwMjkOXSh9ni2JQMlu5aCgxLGCOesCs/iu2WIKrcLDKGZYX5tlaSOkUY9EvIZNS4LfHsAM4jKvdXUH+83jvtRXs5gcqYpwSc12zb9AAWEjbcVg/6Se6Q7EgF4ldRsdJ67aV6hwNMvDGuakszOJ0JMhBPqBWrSS2KxXyzz21ba8LrNeuXCARDl22B1BbeqHDLUXADyYCi/B8Pesi58cqAbTZVzA89PpFZ63jf3x6Zp9v+K6umk1Fo5urjc9i1j7Q73gfyP40PxtolVg7Dz607EY2c3iZHloPwNcOJEDyj7/zr0cMNUkZYMLb3Cjqvw7REDurI8dJot2b7PtfJ+zmkjwkag1R4Twwsqu6kgi2VII5uB1G+1abhdsI0qjZCJiR1j7XWBXR1OVdvTDk9jpnLCtpkfFeFWsOjEOGP7wACTzI1O21Rdl+CW7zhWcCp+M2yyEgHT43Tk7ePLY0Ewt3IwiSZ9zXHijOUHb39Tzuq6ueSa1b0We1PAEtOwW6hHmfrpArP4fhpyzMd4fhyrRYnDFyWf25bD9TThhgFFb2lBJ7nlZeqjFujOtwpVe9eza/FIjwIP5VSxqfEVk5nVf8S6j3Ej1pcX/rGYN5iepfX9daHreMgztXjXU7PoOkye5pZFabb8xRHDqCIkb9R1qjxDDwwuL8r/R+Y/H/AIq1w+2QHM6QY88wg+X30SVMznFwlRteyfZY4kP3lAAnffoY6VV43w023YEpp0dOp5TQbhuNu2y4VyDrME7xUGLvMSczakA89RJFQouydW2xNiIBOojTmKddYOTyEgRp4b1Txryxy693Qa6kjQ/WutMDXn49apIlysnu2gpOvIfjVTDoCAf8P3iu3rh1mdQqg6wTrPlvU9u8PhWwPmyg/wC7rVk2Mu2wNZAkH8PCr/Z/Aq7DMQBmHvm8vGql23LGW69eop9i53ZUx+8eCJ3BUD0mlIcZHpGN7PW7Btt8ZNZMGfsEaQDQnEuoyw6nnpP2SOnj9KyX9JsHTOxIU6jU72ydPemLxEnn8x+5WIH661ioP0NdfxNat5RAkfpAagxl0ZiBGnj15frqKzbcUhySZ1Yj/QIruJ4vB9frAB/XhR22HdRmzwt/iZ2dVb35Rt61fwPZi7dJCrcYHnGVY825eVbJLVixny28zIFaTAHeIo1bxbubiA5VDZRl0PetZt95n7qweT0LUUY3C9gCSAQqhTP9YRE9TGnpVu32UsK4UOrEye4uaYMHvMSPWtlcsWzh2dgC6G0wmJC/FtyR7nXxrKYjjQ+M9xFhRb7gADFSY3I2EkmaznkdFKK5CdjA2TYX4xRCHICMzNmUONhEGQNtvOrN7jWHyZcPazXdCJEhcx1kSIbTaIrL21e6FzFUGZpDNzZydB6nejHDuFAN8w00PdJBjeSSBpqYiufuPhESuT2J+H4a6twX2l9VBAGgUuNADssMTRawVFwMLRBKyx05yCYjTn71XxPElV7SK7Fe+Gk/MSBl9oPvUt3ia5igDGFAEHm2YzHMDLtXRji1EUZaXRHiCqo2ac5Kr8RVBHxQ/wAN+WmqbH1rKXMMslbYuZAVHfIHyjUgwM0grz5c50P8evW8jFkjvJmzz9pZ0PPpVq6QgtCwyghIKjXMqFZ1IhTEDrVJbbG8pKQA7PYByrkqzGyxZvsEAn0B308DR/GdrUWy9pcvdAGTTLMglkgxAbWivZTHWw92wwlbonWSY+UhvCNPbrWU7c8FFq8AzaO0poAT00iJ0g+QNbrgWyVJFHiHGhftJ3lDPbBKhtiVEr7kj0rI4rArbcypkaf1g2Mn8auvg11BMnLpqTqYn10NVMSqhz3YGYQNB3RuTrpVRk4rY45yuRAxt6aP6OTzJOy671YsC22yXWjxb6ylF+JfBFrulw5PVzyU8zH2v1FVrSvoLLPnIZyJPzjbfQ6Ee9ax6qdbMIyFh0UjSy5giTpvP+HeiOEvgNH7PcOkERP/AOaF2LuMVBIuIMwGjW4mZ00medHuH4fG/GUXsQbamZKlJ26FOsVb6jI+WVrfFkiWDkb9zeHdfdR1Om29VUw7W3B/Zb7GedufuFWeEYrEzf8AiX8yhnVPlBEKxBMKBJ73v7XRi7hCE4ttRJ7ydPBaa6nJ6mMoRaBmI4oRm/8ATOPO2RyHhUTcdGRYtGdeQoph+Iwbi3MQYO3VuW4Guwpl3DYe6yDvMNZ1C6jLBEkdfrS9qmcsuhwN219X/pisTbfVyhAJIBIjqaqAnoa12JSwpt5JXMbhktm2g6HpBA9ap4fFhLYzOrNmPdzGTpPzRAjSudzPSgq4KnC7oIZLilrbfN4dGB5EVcbBNZDEzctlSUuDY94HK32XHQ1JexdzKAbQ1RBOcGdWk78/wp3AeH3GNzKSJOSBEb7nX0261pB2rfB1ZYxlEBi7DPvBk7nmAfx+lQX8SWOqmNB/FMAk9fE1ub3Zq7bu5XCsNNcg589ANKqYjhLmVQKCAWPcAIjlqNTvtSeWC8/vzOXRD1+hjr2JYuCFbKNN21HvUj3idgYnmW8PGjK8LxJLQxjNlUBVliJkLEdDrsInai+H4XZS2n7VcKXC8trcHchthtuvLeKzfUQ8X+/2NKDfL+X5MsL8iCh9zr9arqz6QkKI0BPWeu9eg/0DZtkRfeGVWBaTmBJiCRpoPrVPj3C2RFNq8pkxqy65gxU79fupe1QbopYVV7/L8mUvXzEBX1BBkt1G+tPsXCLIzK39Y0Rm5ZPHnqZ86IYXhmI+IQbiECIJCkE7gaeFSpwxnFpbl8W89y5smaBkQgARyI5dat9RD1Dsr4/L8mdF1yZKMYJI1bQ5Y6+XtXFR8oEGZ8doIovxXCHC4j4VxviOFkx3BBErJXb+dTcTwYVVK52YmIzPpDlddeoNUs+PzYni921+/UGfAckEIdPDqINWFwd6SVtHUz8h9tqscJwlx7sW1YCNQ45hc3PlpRXF8GxIcgKD/hQe0xr/ADpPPj82YKD9AnxHKDc2GbCq3rMfhTb/ABgWbjlgIz2ToyazYgRJAnmfOnX8Mo+UEFuHZjFsCWzNOya6c/rUeNsLcLjM/wDYkNJEFLAVtTGzGIG0GuNxpHRuZ7jXFvjKBalAqgEZySxkHQKTCggn2qPhGJC28mTc/MS3XaI5VcwPDSxU3luEkE7llhROrMRpodI51xkt5gLdqXM92VO+wgEhdBufWsdLltQaXdsPDCMPlS4xQkE5TAgnk2g8qZj+OuLBSCrbT3RuY56bVS4bd/dunwlzlu8uQFl8wy6T12O4JGtWreDaNBl81VR9FrWGHSEppcA25xgXL1m4qQLRYEEpuDExm1krr50ew/acwXW0p2EgNBzSZlQQdqjPD4XvOgnpckknQQoYEknlHOrnCOFG6iSpXMoJHwyYK92NJHrAAroMuTP8f4490suVRqh1D8iPAH6VLZv3GcRbJ/duBAMT3YWCRvBorxTgGW4RoAFDHN8RYHUrbWANOfjU3C+BHMtxcoA1zEXAsdAxIJ9BRRpF0Zzs5fe/kcZluIQQVA1APzREfSvULmGOLsqt0qzDWMyTI2KyhKtEbgfjQKxwG1YCshZoUBVC3LkQNxrCnx0oVw7HO2Hu3WhSjXl1K6FdVAUggnUbjlT02xtuixZ7BPZUZnUxrJ7pjWQZA++qr9i1mTcUkt+BMaNtr9K2fBsTbNm0XvqGZF7qrbzExroFljPQUP7SX7du7gQBdQXcSLcsSobNbcQyghgJjlvFYuM7pMz0x5YCwXZRWQBmzOHByrmMKTEwCSASvPoavXOzwW4CtttiD+7J/wDz4DeiWIxos4i+HPdS0CCGJLMih8hWS0AXJnbfxonw8C7bS7kTK6KygjWGAOunjQptcoJY0ec9oMA7BVW2wCXlLyFURlnSQJ0I96K3sUttg2QwqsdHnpyDVp8Latm5dCqpDZZICwCBBEz5VW7UsiYe4SVBZSiz1bwG/X0qu4ie2ZnhWLT97+7k5mO7NurDoav3mW5+zqAEOUkCGkgJBI7o2ke4qzhOHoMRb7uUtYYwQIGoDAnlrBGsGh2KxIXiOHsFlnIwXQnuwSWieYAHmDTWRAsdFbH4O4Gdw9wBDnJVsvJl172uhPsRRLhuHuZbRDEnK25kCQmkkmBp4UQ4xg/3Vz4UPcZTCtopOsSeWpqDs5xSzbt27LqUvIgDLcyqSY1ZY0cEjcVHdvhD7e4Jfs58R1TMgyZpTQfNB2y9I+lVj2GyakptvljYz0n76JYftJdTEX2U23t3TKK2ZcvwoRgDsNSDqNfTWh2k7ZlrNwd8OBogVQCZ074zCOe86UtM5OzSOwP4xw0o1wMxj4YyiCOR218+XM0/s7g3W4bktlJIgjkI158pqja4ncxC2rhuliy94S1sBlIDDnImYkDarov2rYd7iMgVGLMIbQDlGZZ9BWsn7qiXCbiaridtWDuhB0MLKqWYfwjMFGp0kE0F4jxpMNcw6XLgtLdt3czltEYJAMT3jmy7gT61luK4lhlyXZMZjM7kHQQYj06VmcZmJDOqtOgnvePyn8qzh06fkMmS9j0zgva/Aqcr4pHOQKlzvWwqgCUyk9wGJmdTvssy3u0mBYH4ptkhiEyjMxHKNyxkk+1eX/sXxIPwST/cQxvGsDTXTWj/AAvshjxPwcHeSQCZy2dBME5yu2tN9PDmyYTcXZpuJdo8O4WLNxgoAgWyDA2kET6UH4vxq0YQ4ZhndSCWtjVVIAkkAGDsTNT8O7EY28LbE21W6YUs7MQcpbvKBpoD6xT+Pdg7lrCXrzXrb/DMFFQ695RmDk6bztypdqCN/aHVIpYi53FyCchDZBeMyDMQFynaIn1qxhsNbxFtSXOXUiFcEMYDAksNoitl2Z7DYe9atvce+cyAkZ8iywnu5QDA151W7GcBwuTEC+lt2t3mhnOYhQwnw56+dS4pcB3rM8/A7JcsMdcUtBb4jWrhPIakZug51sLGRLVtT8S5ETdNvUid2YrlA18pjrWks3cJatm6gtpbW4O8iqADlA0yj7qqY3jlu/Yui2cxCnXvAaugHIdRUShYu5fCG8NsAzltyyEq3e01G8AaSrTHjV02RzCA+JX8WrIf0jihMoizzciT0PeJNTpisUf7UDwGePppXFNtFKLZ3jPCxbgvmAFlbUBmJImSN9iTEbVl8cqmSbLBRO0DwknL49aqdqO1V12YLdyjT5WPh0rP4Vblws/xC0ZtCSJ8ATvrXr6DmUtgoceVY/CCiFKkEAmGGs9DFH8Ngle0L7Jc+IB3XtkIV8jI05QZEAaV59wDGM14qSveBJkT3hG8EawK0eK4xlGU39hoihR9ADAqtCXAtTYhdZ87kG6UYp8VW/eArurp3g46gb/Zq9gOKSf7FeQuIkhm5rrqjz/C3pNZXAcRzLca2rPDS5zZdSCcxCmTop8oql+0G60gIs89JI8ZkkR19KpRM2b7shxU/s3fukAOxCxMCZ0WY+aT8u9WeKdpTbtObRcnMtv+BIzzJAQA8p5a151bVQINwR4Bj+QolNs4e4AXYl1OwGuVwOZneiktxm34bx0fCNpla/kygksCNFETmbX0FPbjB3Fm0PEkT9F/Gsnwa03wT3mTUSNCdhzI022pzlQO87nzaPuinCirNWvaC4AdVmPHL+dBsPxFlwxtZArsbjMQdy7EiBMAAED0oIcbbGiak9CTPrU1+9mtJ3wtxmZYMAAQMpBP8UnbwqtKFYc7N8dGFtw0KZJ0AJMnTYamiPE+KvjPh58loWmDoWVLj5gQcwkRbOmhGtYNsO1v5s2mmYgmfWnpmiQTHttvvRoT3DUb7iWMsC1dVNGZHli2rEqVl2O+9B8H2iuOlrD2mKWbSBGfctlGVQJ6x+tqylzDXLuhY5eg5+tHsHwtwoCiBG1ZSUY8lK2anD8ZIGUQANvz86A8e7QPcxFuzmkL3m2Pj9wHvSt8Ju9T5fraq+O4WEliveO55+9ZXGytwseJjOzz38mUkaHKDIHlJPvQPiv711uqSbtv5GJ1HqPGD6eNR8OsqX75IXmQJMc4HM+FOv2C9u7ctZjZttlzju89Jnb61tCCJky/f47dCrnYSfsnSfAmNKBcV4wtwZbkeEkSD1HSqVvgV3EHNnBXaCdR5gE/XejeB7D25/eOT5afr3rZQijNsD2XubfEJB2kH7+frUWNwt0qQC4MjVZB38PCtKuHw9pjahxbUlfiFtA+XNGXmNhPU1ncTfuFjDGJMRpp6Um4oqEWw7wPggaDlIkCdxsIrZYXgFsLtmkRoCT9K81w7XN9T7mi9nj2KQAKWj2rlyRTfJabQR7Qdnr9q5/UFkuSUI0PyRBnSecaHlQCzgn+LbU2yO6yPmUgqX7pYejAjxBrX8K/6k4i1AvoroNN4aPM70ztB22wuJaTZTaO/aDN/qjUeta49NVZEtQuw6fCs48MRGVTP+G4dT6k1suJ9rcEouA4kNnzAG1mffLpmUEDY15Pje06pmWyECOgVu7GgbNlXYCYHI6UHbjM/Kg9v0KiSV8lL4nr9ziowmGs4lUNxHurkUtlMfDuAmTpyHLnWf4v2tFzCYpZCPcVQlsSSIYFu8BAleZiYrztcTdbUaRIEnYEzA3geFTWMBevNlBLNvA3gak6zoKy0GidmmtdscRbtJb/AGogIoAyhQR/mAJ96H8P7YNat3bcK4usxJM5oJ8/AcqGXuGW7JU3Ve7OuhITyJgyfDSpreKwvKyV15EHT0gzVrHYm2iQdqr+Q2kJFsmckCJiJ2B2HWKiTid+QZCxsdNKKJwhGky9tRv8sD/NofqfWrOG4ZhtcjqxBiSZg+J/Ok4q6C5UU7HGL0fMf8iqs+oH40jeuNqVY/47hn6zV/EYEr/KoVsE0dtCtmc4lhghMkkwpgx1jkfCvQMOnwi1sIMlqz8QwNWbXfw0/UV5tfxOLuSVQpO0Kq/Vt62uGxDG7duXWXv2fhBBdBAIJ7xMQd9vCurQ2Z2T2bl8ojfCYswYkopUAEhhGbfQRpvQvH8TcNlW1cYhmSQQAzEXGVG6qqOCP8NFBjzlsKuT92Vnv6kBSsbaSTVXKSmXNbB+HlnNr8TJkz7fY0ijtsVgcY28Y/c3Rma4wIIBCNngT/CVF1d42HhXOINeW0f3bj4iLDBgcmcovw1jUA5Dp/f860JsBmzFtCZZAbWViQBBm3JU67k8qWDtWlbNkA+HbCRJIbK+a3lHg3M8qfbYgBwvsnc+GSyd6GjNMSoOkA+FXLHZvEozIHsqAdygJ88pUx71qMBdBGZtGW2UmdG0IECN9ddausquxYHU949BMaTSnEpAngfB0t3CcViBczoVVDIUbEkCYnTkBTuLcK4fbBKtbJiTlOdteXM8udFMJiURpUlyNYQF/fLMetc4ng/2nDuJLMZe2x1Yncb7SO6RsCCOVYODTByR59isagt5kXKrTAPzRMSY2neB71nsZcLtmOg6CruIw5GhBB8dND0qpcskmdz6muqLpGbIP2l4jO8LoBmOg/Kn4XiVxNFYleatDA+YNP8AgsOg84H86datWyrhlLuSMrCSANNvrTsDfdi8NYOGzPcUXC/ywdABvPjP0ra4VsOAO8PTWvIsG7qMttH84AozgcXirY0VR4sCxHtFcuSGpnVqTWx6d+02v4ULfdVHi9xmQ5LdtDGhMaVmEd2XNcxuUHkgVT+LU39msPsmIxJ699h6kkAVnUUZ7mU7QmWIvYhWPRQpjyImh+HfE5Wt2visjbgggE8jJ3NehWuF3P7LC2rI6uwn2QffUOJwwT+vxiJ/dthVPpMt9KrvJcBpMbw69etP3UCNkCEEHrMkcz4+Jq3fxV997pHl3fu1ou+IweoRb+IaInvn74j2oRe4deJJW2yryDFZ/D7qWtv4D0orpg9e85PPcmr+HsIOU+elB3LjRiVjcRH31Vu49Bucx8y30oab8jTo2FrGWV5oPLvH2FQ43i9rYZj/ALR7VkDxJ20VT9FH511rF3+IrbHjv/u/Kl2Q1hLEYuflCr9TQfEvr3rnpIH0GtP/AGMHd2b1Mfh91PS2F2QD9elaKFEuVleyRyUk+UffrVtUf7IXz1PtpTvjny8tPurtvMdhRQEi4afmuHyGn3RViy4tAtZlLg2edfHUQdRIpi4NzTLmAc9amjSMkjT8C7XWsgTFWkY7Zyon1ZYPuCa72lxeAdQ2HTIw+aDIPoRmB86ya8LPOntgdOdVW/I9dILr2uvZAiqiKFGsSSD1J0oRjeK3m3ObYRtA6DpURsxsKaVNUoRuzFyYUwXGWVcvLoeWs6e9Wk4mx2n0oFbsEmrqYZuQJolQrJbeJEVIuKFKlXY2QiZMUN6fb4ramJJPQA/jFcpVk5ss0fC7QfVUJ8yF/OjmF7M3ma2WREtswE5pPM9fDpSpVLmyL3LuH7D3bgk4jICToqCYBjcRVfC8FyWsTbLF4a4gZtSRIAmlSpY3b3G3sb/D4BE+VQAQNAABoI29BVI8FUZgNFJLAdC2pA8J19TSpVmpNCcbPPuM9hytx4ZQuYkCJIB1A+tB8b2TVPmcn6fcKVKujI/c1EY0CUwWGRu8JjfQmiNm9ZaFs2QWJ0zQKVKsZTaibJ0GMPwa4BLFE8EGvvQriOPsW2ytLN6/yFKlXNCTkU2yivE2DB0QCNpg/TWiVnj+Jvkqr27cDkpJjwmRXaVVJJ7iTG38DmBN/EXnHMA5V/0iaDXOM4CxolnOfFSf/P8AKu0qcIpjbojHbG7dOSxZVekn/gCnjAYy9894J4J/KPvpUqcoqPAk2yC52ew6y153uHxk/l+NB8ULS6Wl06nf6R91KlVQVibKyY1UXMSdZhV0nzI2FUBjwWJK7+JpUq2RATs4q2J7rcjo2w9tabcxSvOTMpB30I2mCp0O46UqVJjsn4bctu627oyu05GWSrRvodQfDbxr0bs72WtMkzLc/LlSpVz5TSIaudnkA0FUbnZ0eFKlXO20UUMXwYLQbFYKKVKtItiBd7DV0cIO5gUqVbxZLLmH4eoohatCK5SqZCP/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endParaRPr lang="pl-PL" altLang="pl-PL" sz="1800">
              <a:solidFill>
                <a:schemeClr val="tx1"/>
              </a:solidFill>
              <a:latin typeface="Calibri" pitchFamily="34" charset="0"/>
              <a:cs typeface="Arial" charset="0"/>
            </a:endParaRPr>
          </a:p>
        </p:txBody>
      </p:sp>
      <p:sp>
        <p:nvSpPr>
          <p:cNvPr id="11268" name="AutoShape 4" descr="data:image/jpeg;base64,/9j/4AAQSkZJRgABAQAAAQABAAD/2wCEAAkGBxQSEhUUEhQVFRUWFxQXFxUXFxgVFxYUFRUXFhUVFxcYHCggHBomHBQVITEhJSkrLi4uFx8zODMsNygtLysBCgoKDg0OGxAQGywkHyQsLCwsLCwsLywsLCwsLCwsLCwsLDQsNywsLCwsLCwsLCwsLCwsLCwsLCwsLCwsLCwsLP/AABEIALgBEgMBIgACEQEDEQH/xAAcAAABBQEBAQAAAAAAAAAAAAAAAQMEBQYCBwj/xABEEAABAwIDBQUFBgQEBAcAAAABAAIRAyEEEjEFBkFRYRMicYGRBzKhscEUI0JS0fAVM3LhJGKy8RZDU5I0c4KDk6TS/8QAGgEAAwEBAQEAAAAAAAAAAAAAAAECAwQFBv/EAC4RAAICAQMDAwIEBwAAAAAAAAABAhEDBBIhMUFRE2HwIrFxgaHBFDJCUpHR4f/aAAwDAQACEQMRAD8AyyRKhemcwiRKhACJEqRAxUJEqQCIQhACIQhAAhCEgBCEiABCEIAEIQgYiEIQAIQhIYIQkQAqEIQAIQhAAlSJUxghCEgBCJQgB5IUIKZAiEJEACEIQAiVCEACRKkSAEIQgASFKhAxEiVCAEQlQkAiEITGIhCEACRKkQMEIQgAQhCABKhCQAhCEDBCEIAVCRCAHkISJkAkSpEACEISAEIQiwBCEIsYiEqRKwBCVCLA5QlKRFgCEJUDESJSkQAiEIQMEiEIsAQhCLAEISoAEIQiwBCEIsdAhCVFhQIRCEgHUhSZkmZOyDpC5zIzIsBUJJSZkAdISByJSGKlXGZKHIA6KRBcucyQztBC5zIc8AXQAFMvxDRx+qgYrGF1hYfPxUbMpcgovGOB0MrpUtCqQVb0qkiU1Kwo6KQolJKoBC4cwgOB0IKiV8IzWDqOJ4uErunQY0yBc6STy4SptjJKFzmRmVAdISZkjj0SsAadV0maepsE9KEx0KkRKJRYUCVJKWUrHQsISSllFjoIQiUqLCjjMucy5zLlr5nonZnQ5mQHKLWrwm+1efdHwlS5JBRPzLh7wNSAq9zX8SfX6JPs/Mgev6KXkRWxk04to/EPn8lycc3qfJJh9iVqjS6nSqPaJlzabiLa3ATlLYVYuDDTe1xMAPinfX8cclk9TjX9SLWKfgYdtAflK4/iB/KPVTNo7CfRMVQ1pib1abuXBrjGqmbM3VNdrnNq0YaATeqbExwpnl8Qs5a3FGO5y4Kjp8jdJFOce7k34po41/T0U5+EpseWue0wYlrXHzGbL4eSt8Tu9TZRFU1XAO90Gi0ZrAyPvevwKmetxxq2+enDKWmmzMfbH/m+AXL67nWLiVNwzWF4acxExYAH6rQ7wbCpYXukVTU1IztsDdsgU9cpB14pT1kIyUXdsqOlnJWjGEHqgNPVXmxKDatVrXseQXAWdGp49wq53o2bQwz3U2Uy5zTBOd5AsDwgHVRPWxjNQp2OOlk1dmMaw8iuyx3Iq52HkfVa2oxpBcBdzmgTAuQQrPeVuHo1H06dKm7KQM4fVcCcozZT2kETN0S1qWTZtf6V9xrStx3WZHs3cik7F3IpauKMmLdL/VctxZ5rp9R+DHZ7imieRR2LuRVvu+9lSrTZU7MNLmy5+YNAvd0EW/RN7WrDtXhgaGgkDLmggE3uSVl/E/Xto0/h/puysFJ3Ipcj/wDMtjuhhaVYVDVbSGVhc0OL+8RFm94STf4Kk2i8B5LabQ3hGeIjhLpWcdanNwroW9K1HdZVQ/8AzfFdDPzd8Vp6dGiMIKpZTNRzy3LmqZgMpObKHgRoASNVR0aoLgHANkxMkQCdTM6KoatSuovgmWmca5IzS4cT6LsYl44+oVxXq4c1coaAwEgubUPeAm4LptxV5tHYOCZRpVYru7UOLQKzAQGyCT90dTFtefGJlr4xpOL5KWkk+jRjW413EA+oT1PGA6gj4hTW4SiWhxdUYJy3aHgECYmRe44fQG0ZutTNNlQ4pje0JDAab9AYJdE5fD+8XLX44fzX/glaab6FQChXL9y8UJ7I06sahjridJa4CCeWqp8Thq1J2WrTLT105WOh0KrHrsGTiMkJ4JrqgSyuuzI1B+Y0lI9hC6FNPoT6bXY5lC5lCqyaK2lWM6rTbE3bqYloNKm8km7nQ2nHQ6nylZuuQXugACTAGgE2AW93a3yxFJjj2XasphuYtEZZmC6AYFj0+S83WZc8YXi6+/z9zbFji27LRu4gDWtr1qTCSGgUaYJJOgL3EGOsFQKuw8AxlRwbVeWOa0Z6kZnalpDGiBbUHiOYmPS2tUxpLRV7KuSXU2mOzqZgBDXnR0AC+sc1K2IKNYHB4xnYV2mG1DIM/ldPwXnejqZ8znX4HQp4o9rF2hRw7MKxzaGH7WpPdAL3UwLAnOXa28PlDxW8IbhmMDgK4LgSxrWAMtDRkA18ojiig/EbIxWWoCWE68HN6FaDejdqljaH2rCETEkDnx8PBarRx43u+b+f6E9TX8qK3dp1dtGs4CpVz6EuBFPUuOUukkz/ALrF4kZKkuD5BEXEiLjhwhaPcreI4ep2dXT3TPpCvd+93mvYK9AS03tw8lrDTwhNvyQ9RJooMPsartJ5qOewPMcIFuAAIXeNwNfBUn0gG5HEFxDbmNJNzHGPDkoW523Ps9YB0xK9W2/gmYnDZ2CZaqlijW1rhdiVmkuUeJYDDdrUE28AAt7jt3HvoA5nOythuYnutEnKAIAFyvP6tQ0a5ERB0817PudixiKEW00urnBWuBLLLyeL4ig6lUNyDPBajYOCFdw7UF883G9o58o9FG3+wxp1TI42Vj7O8SHuDTqiSTV0JZJLi2SN6t3qdFuamzJbhY36rBMc4vgknxOuvqvbt+8IPs8xwXiT7VPApxSsW911PQ90tkkiYj9JnTzUffbZzW3ytmOI9FstwsPmpA9FlfaXXAqEAlL3C+aMDhcJmdAa3whbfYO7stLnUgYHLgFnd0MKatYC/wA17RVwTaGGM2t9FUmxcI8W3tpBr2w0NGbQDk136KHsnZpqus2ekLveXFdpWEaZj/pcvR/Z/u+MgqPFombaJ26QMrf4QzD0M7mNkjiBbosFjBneYaNfGFs/aLtsF3Z0zYWjwUPcTYBrvDnTHE205qU65Gd7ubsS0vqtbljjx5ql3nxdPMWU2tgcmgT6BbHfveFlBvYUToIMLzvCYc1nS715Ij5Y2yJhMEXnl8FIxWJyw1rjabyf3yUvG4sMb2dO8/HxUJtHKQ6pxBMei069SU2ugyKM950j6/u6m7Pr1njs6d2NJd3rhsi5nhYD0CdwmzzVb2tZ3Z0G2zH8UfhYOLtFOezM2A3sqDYdkJhzgbB9Z8HKDFgBJ0aCpltfDRUZSTtMlbL3gqUqpc37yXtc91xmfDmwNSScxtxgWgEF7a223YrMHPpUQJGVznEzYEGGkdJm0ElUOKxcWpCAZGaIMHUNEnK3zJPE8BV1qhlc60mLfvrk6fUnXJt91nU6Ze17sI8vgB76hGSO8YkaXjreE3vvUDqxIFEEhpii7MwDKIIItN9Fh2Vi3RO1MY50Fxki2gE3Jkkam+pvoOAXQsdT3i33HaSc55ITH2gdUq6PUZlsIoxL+fqSfmpOFqVHZsrmtgQZMSHWhRiyDcJ6lUaNLac+CJNtGMUky12dWAIZWa1zSbkOIINu9MS1/JwB5Oa8RGtxeKw9ZrKeKrZhdtDGgDtabm60cVTBJIFu8JHEEiYwVRzfzeS7G0LBuZoAdmH9dpdr7xgX6LHY+o20egbM2/RrB2A2i9rw21LFMOcCPdcHDUfsqrwG3nbJxjqbara1A5SXMcHNc1wBkcJGnksZVxMvzkgumZnjMz6pcbXNVxc4tlxJJECSbkwLDyCrYQb/AH/2dhH0TjcJWpnNlLqUw6XEXy68Tw4Lr2c7303j7NinQDAaXaTyn9VgDXJpinbKCXCwkEwD3omLC0xxiSVHo4eCCDeeaWzimBrfaNsynhKv3VRrxUdmAaQ6GADUjmSf+1az2W71sqt+z1aga78IdAnpJsfmvOcdhqmIdncBLtS1uUHKAJhoibSfGVxg9iVGvBaYcLjUQQdVL21THTND7UsBTw9clj2uc+8AglogSXRpJMDwKf8AZRvE2nWFKo8MDrAuIAnoT8lSY/d2tWc6oSwEkuIAIb3j+EAQBfRV1Ld2qL5m6xqRxjkhbWqDk9K9sWFYwMqFzbgw2RmceEDWOZWB3O2s2niWFzgy/vH3fB3LxTe0MDXruBcWlwDWzcDutDQTbUgCTxMlQ6e71XNHdkeP6IpVQrPoXecsdgnPL2BuWQ4uGXTnoV8718QO0OW7Z10nr0VjiqVbsm0XEZWFzhcz3gJBOkDLa1pPNQGbDqnlcWueY6eKEl1Ge6ezDK7CS1wdHqLcRqDrqvN/aPtFrsQ4NcHQSLGQPE8+ih7C2Vi6eZlK5q0y0gF0wSDLYi9om47xVbid2q+cjiOEmbc7LPdBOrNFCXU2fsiwYq1y+R3RdvyMcrLU+1jbgpUhSDwC7UAy6PD6leUbJwNeg8PaYc0ggZnAGLw6CDB0MEJjaWBrVHOe50kkkkk68eCpU+LJafUk7t4E4vE06TdSXEeTSTrxXsW9u0WbPwgphwDiIaJuevNeGYHBVWvbldDu8Q4EgjKBMGNe8FL20ytXqF73CTwzOIA4AZpMW4knqVbiTZL2Hg3Y7EFgPedcSQJuJHxnyK9L3nx1PZeGFJrx2jhAA97xIB/ReQ4LDVaTg8HQg2cRpwkQfRcbZNSvUdUcQMxsJMNHBomTA635yk4Jsdlzu5smptGq4l4a1pl7nuAhsGTfw+Kk7xYulRPYYUh5sC9t5Olj9VnNmudTDwWtdmaWiXOAY6QQ+BYkQbGRdRBh3yDN5Jmb9E9nIWbHE7Ip4FmfFOa/EOALaIIJZPF8aJGbGLatJ2LaX1KrXupYRh+8Jmnk7Qf8thBcZPBhWW2i4vqFzWBgkEMaXEAxc5nEknjJJQ/F/eB5ptNhmYS8tfAAcXnNmOaJN+NoFk9jA220KMAVap7V0fdspDNSpj8tKxBj/qEZfyipeKEtr13gZHQTZtwJNpl2rjxcST5AQzT3orZWtLWHKAAYyyBpIbaeFhwXZ20XDvNFxGp/Rc7WRdjtxLF55/A2uwNyO2oGpmADZImDBLSCDB0nKR5rFba2f2bi1osOJIJPWxV3s3earSYGNJAdbu2AEHKB5mepVLjsXncS6x42geNlzYVlWR7un/fnk6pVtfjsUT6cLplNTewzaSl+xv8Awg2XfvOX0+42MN0KFIgixD/ihRbNNqK2oEyGJ11K6cq1TIaHEsGYgG0F4AdYE65W+i6LPPaIrm+CSnUc2cpIzDKYMS0wS09LC3RaIbDY7Cur9swPDw0UfxkGJd4XWdNrdfl181OPJGd12dBPG41Yy5LTpSuH6wu2OIWpmOUsMTNxbjwT+FwL3nugRzOkphmZ0NHlJAv4lXO7u0wxwFUxTIcLtzXsRZozarObaXBUUmesezjZDKOGeazKbyTLSGioWtLbiCJE8uMq/Gx8Kaub7PSieNBo+MLz2l7Qq+RtPswXSGS7ugho95jCQRN5kkaQRoLnEe0A02Sabe0ayXNDpbmAuA4SCJkSF8tr8OtnlTilttP3/P2OmKVcM1219m4Zzf5NO3KleOVl5qzY9GniK5qvFMCo51NhlzTTGa0A928a6clbY32kM7uVgIIv34g2tYdVSbU2nh8SS8OyktcHC5u430Itp6dbb6V6iOaU8tpOqroq9uSZ4m40jQs2NgwQfsdR3ca4uzV2DN2L3uZlDonNTaI51RyhaobDwTqQ/wAO3LAi75hzi2cwM6Q7wKwe1N6WMFPsHBpzCWnI4APOUEHKDYmTzAItMqRS36DaNIOzOc0NzkOYM0NItNM5bwePEcV6cJ5K63fz+1GThXD4F3J3Vb29U4prXMEZMzyZguBMA2/DqtPidycJ2gc0Brfygvj/AFxGixOB3wnMHOykyZEaFxME2v1AHkmsRvsabgWy/wD9QboOeUrbfS2yXJ588eV5G4xbV9brt+J7DgNi0KMGmwNPMF3XmepXke9206uFxlQ0CG52Q6Xa5ic0B7rWA0Wo3Z33GJEPinE6uzSR4NasBvttKgcS4Ob2xAaM4e+nAuckXBiZm+scEp7ZtLaduGU754KPEYota12Z2Z2aQHvgEEDg5MNqOc2XPcDJsHnQc5POfRRqxm7BDbhskzEnjaT1jgmXO5m/NbxjRcuTY+zvZLcViuzqklopVHD7xw73aUWi7CD+PSRMr0jaHs7wryMktI4drWvBDS6c/VeNbvYksrMqNfkNPvh1jdhpkATabDmvTMNvRUfWFFtVxnLVnO2C/OAGBvZT+AWmDmmJWqzxh1+xzZNPvff8m19mauhuFgW08hpEkiC7taskzrOe1wvOGbltDKxrNcIr1BTmo5oNEBppkQbzJubrc7br43KDRc4XlwyZ7h2YRLBYGfFU9Z4FIU8tSWtkkMILnwAbAWkjxuuLXZZSx1jlTv3/AGOjTx2yujDVdhU22F//AHXz6JvF7AHYvewHM0Mj7w6l7QbGBoSrHH4KYcW1cxElha6Q4RbNOl+XDqrTZgYKLhWo1QDGgdeMpsSLeC5YzyJq59/c7pSTi6j+iNfsncfAVMMx32cOL2yTnq6iRqXzzUNm5ODY8l+GaGijUd71S7g9gBMvJBF/VUOB9ob6LW0KdOWsDQHHvEuPvOgttckxfSOoibc39ea1Vhjsy17LZWyS5veMNJ/CLCSY4cPWWSFnnOE9pg61A0HuY+mC9pBILg4RE2LSQZ6FRHVpJOUCfgtftHFYarhX1XvY7EGSILhDiZa0CS2Q0gGDw4rGnES4G1o4ADzmyiKvmjbe0i92TRNSm55e9hpxlAaTmmATm0ET8VBxmLLIAh2skgT0vqmn0QHDOaQlzfdqUXiJvPZEgKPtMsDyGEFoMSNDHEKVD6jR53Q4zGuAtbrxXY2o+bknxJVZ20dVJZjCBFlrsXghZpeSd/FX8vmhQBWCEenHwV60/Jf4/ZlUOcfslZgEyRTqOaBEzJkADXVVuJhroLCwjLOaRqXSS0i029Oqr2YqJymDzFjy4KRT2zXa7MK1XMA2/aPm2aLk8MzvU81X1GFx4JtOrSggucOWWDeRqCR14qsrGxg9eXD9bKW7eXEOnNUDuedlKppMfzGFQ/4gXOzOZSPdLYFNtNuvvZaeUZuqFdVSE3buxK1JonK8Ovyc0xwJkR6E8OsOUqQMCdZtItEazb/ZIzG0+OHpQNYdXaTA61SNYOnBSMPUoEiadVog+7VbMyIIzUzbW3xCbl7CUfcbbgpcWg3B6XjW6er4Y0nDO1zCWyMzS3le+uvxUqh2JJ72IaQZbFOnUsGt177bzPDSEmKecQ8vr4j7wtBcarKkgg5YzNDiREXhQ5fPiL2kHE7Qzva4m4GpOgAiF3Xxj4BDncRxuDwPTSyQ4RzXBjK1J1+FQ02zEye1DQLgX5x0UmlsPFOBDMOX2cfuslUcj/LkWzDTSR0Ruiu4UyN9vqx79SeIlw4ACb+A9FHGJcWjvHnBM8oK62hTqNMOYaeYZgIIBzS4EZjaxFhwhMQMohrpHvTERlGlpF81jwA8qSXaib8k7F4ouEZ3ukXJcRoDE9OiiYvBua9wHA8SJ0B5qSyk4xaSQDBBBuJ04/7J2iHvJJEvdNza+gJAEKHKmWkmVhw79Iv4j9UDDP8AylaTDbPDnEljsoEWI1nqL8lJGy28niR/k163Ch5ki1iMoKT/AMp9Er2ugWPoVpsFs0OB77W9547wkd17gPdk8OSadgCKjhINhBEweotPqEerGw9KVGavyKep0ievmrx+EOZoynja/LwTb8JyEdM30VepEXpsr8RRkNDBoPjKvNxaRZtDDCoC376nrwIdInrbRV/2c5og6TbxSAFjzrIykEEg6mCORSk7VBGNH1HiMQ1gJc4CATcxYcfBVezcYH1nXOjrxAdDh7p/F7wuLXA4FeIf8WVDIqOqOIb+ImDGodDxIufVV/8AxVVbVBDiwBj2jK+oIzFpMgPi+UaW9Fi3klJPwV6UVHqfRr6gzwTwPHqPqPgnWYlpGt+UiZ5L5zfvliA5rm1nkiRGapduZpEOLuJaOHiq+tvhjMxeMTVEkFwD3ATa8Ho0DyCqKyc8Lkh44+SNvPjJxVao0kTUc6ZggkyT6qvqkuFok3+c69UzWquc45rkkmSBJMSZMJc9rjyiLCeXVbwjSSFKVs7ZhnET3f8AuHilfh3QLehB+RQyrYDKL9T+qXEVoNh5C6uiLGXUXxMOjnBhRnuUipiuhUV1e+lp+ioVisdJ0n+ykEW91wM8imadQzaBPTRTMO95No4cuOgjx+adCsiz0PohTjTfzHqEJUFjADTF4tx58NLqI915Gg/cfErljpEJtr+Zt/aEWIdDgugdPPzumWc0v78LpATaTCT7oAJdrAEWkS7xV3h8VSaxrS1ueXudULnulhyhtMMYW3BBdM3nVZqk/wDf78FJFUXkaR8lLjZakl2LV20gDaAR7sMDovIu8k8SPIaqLidoyQ5stMQ6zBMmbBrRAnx+Civdxyj43nzUeq+940i371S9NA5k6vtMlzSM41kOeXTMWtED+y5/ijs09NMz9Yg3zT8eCrGuXJddPYg3suzt+tAAe9sWjO9zbad1ziOXDglwm2yA0VKVCoGn8TMpcAMoDnUy0mAqTMgFGyIb2XmO2lReZp4fsoaAMtd77iQXHPNiIsI93W6Y+2RByNEci/QTa7zqqoOT7JiSeCWxBvZcUtqOgAMA1uHVAZ53fH0U9u3ngWHg7PWB05drHwUHd/Y1XFVG0qLcz3yQJAs0Ek30sCrHFbvVm0O2LCKeYszW94CSI1WbjDozRTkNt27UdS7Kxl+aXFziT2naTBcWzmvorIb1PbOcOc/QyWxIn8OXrzWbpYZ02jzAOvQqwwm6+Kq/y6FV/wDTTeR6gKZYcb6lxyzRYVN46bnNJptBGaTDXC4gd3L9VIpbcpa5mgjh2WUerCEzR9nG0H3GGeP6srP9ZC7f7PMQ3+bVw1H/AMzE0h/pJUvBAazS8CsqNfXJDqEFrZdUqdk0GeGZ8z6+ARV2LVqvd2TG1C0M/l1KdUGc125dZ5a28FEG7zA91OpjcMwMDTnb2tZr80mGFlOTEXmNbSnnbAwZb/48u/owlV2sfnLeXRG2ujFuvqiPjNiYhoJqYd7dCA6nUEA6AwJ4FUdZ8PLXNgxBHukaG4Pl6rTYGrh8OYGMxzOTqVJlAH/7KnVt56RbetjKxBkCs/CvBEzB7SnVgqlKXj7idGEc6LX9eHELprgTe1vXRXmN2jhaveOHfxy5auHpC4HvCjg25rjTrwuq84/DDJ/hZiQ6a9TvGAJsARe4voYMrVSfgzaruVzjlOpsbSOFxGt7hBqQCYMHQ8Pev8THknsTiGkNIo02y6ZzVdCDa7+fe8QOBITVbEh1MAMaywGVpeROpd33OM+cdFomyGR3YhcuxB1hMkIawlPkkfOIIg8x/ZD6lonmfUJkA2Nrc/HkV1Vdmg2HgGt5/lACdsOBXusD+7yusPXc3T9xp801KewwcCLCeEtB8NWlAD/aON73QnG1TH/L/wDjZ/8AhCKkG5FY0pSZP75JBolbScdGk8bAm3O3Cx9CpAM375pQ5WlLdvFFwb9nqZi0OALYJaSQDBvEtd6ck1S2S85gX0WZQ49+qxswAcrYJlxzCw68iluXke1jWEpyZltzFzyEk+F/VSaWGN4c23Mj9lSMDsim6c2KpNs4w1tStOV5Z+EaENzTyI5q5wWzsCwAuxFeoYl3Z0WMDbAgffOv6XhJ5Eh7GZypSIF49Z+SiOb0XoJZspgnJXq9KlenS8x2TCR/bqqbF7UwTXfdYOmBlcO/UrVTmAlriCQNfLoEvUvomGz3MhpKGsLpygmASYvAGpMaDqrv+OgVqdRlGgzK1s5aQguBDpLXlwnMNbWMRAADu0t68RVBBquAOfMGkNBzSfwgW7zraRbQQncvAUiDT3fxJa5ww9aGloJLC0Au0BLouZEeKcwG7lWqAQaLQS4HPXpNLcgJOdubMzQ6iTCh19q1KgOdznTlJzOc6S1oaCZOsABNYbEuY12UkW4WN7fKR5lH1BwXY3ZhrXVMRQAcQAGE1SJbm7waLXtc6q2wO69F9CpU7aq8tpl3cpBlNtjDnvquFpEaAk6cCcjRqknUk8L8XcL85+K9Or7LtVguIbhf8Iz/ADltNufIB/OOaoOJzdWtWWSTXc0gk+xotxNi0MLiabmF/aFjiO1qMBjQnI1uhggXIIMzpPoNbZ1BtKpTNNjmjPUDHDOJiZh0814pubtb/ENe09yXOJcA9zg4AXcbmwk9ZXs78TNdzQ4RVpyywiCyGmSbmSBC5m2nz8stq+hiMTv/AEcP3aVJjY/6dNjPp9FR4/2o1H6NfA0PauZ6imRKx+8tJ9OtUzgiHRBblMgnhwWffiOi6IY1JWyJSp8Gn2lvc+oTma0/1F7/APW4qlrbUqGLtbrENaNfAKJRe0n4AEdFExRcCQVqscV2Jc5MlVca7i4yRrMSBpp+7KN9pM3M/H5pcURlZHJRyRHVUkS2SHPJCbBK6pVLfRdlzRb4qiRloI1P+6HWM+cHjFz52Q4/5pBXIqWII4G/VAHVSqHAj0nxQXgu6W/uo44+CRpQBILh8VzpoUy7QJMyAHM2viuYPySB1o5pC5Ax4sIAPPS/LokfPpr9P0SdtrbVIXSgR0W9T6IXOYc/ghFgWFHabgwM/C0vgQzR5l0ktk8rm14iTMdu0KmYuzvBMgkOLTBzT7pFu8baXQhTtQ7YlXGvce8cxNpd3rTMDNw6dE0a7pNyJ1i0+PmhCdAcsNtU4yoUiEAPufzKarfH9QhCYiO7VKTKRCQHMpZQhMB3DPggrZ4HeT7l7HvB7TIHU3A5TlLe+0jR5EtmRaBeEIWU4p9S4to3GGpU6rw50U3NEmo5wpyGCJdUaGsqxYQW03Wu8wt9hsI6kMph7B3WtMMe1xu/s3SRB/KCbtSoXnPuzpfFGb3h2ZQxhisCHiwdLaVc/wBVOoQysBa7XBxjRebbd3JrU3EUYr6nI0OZXAHPDvAqebQ4dUIXTjyNIzlFMyNZkEhwLXC1wRfkRqCm+2EZT1SIXVF2jBobxFQHKNIAm8/saJrKOfwSoVIGcn9wpDHB1j0uhCdiOn0wZixHy4/VNZIOo5fDVCEWA2dItx/fyTbQhCAF1hAYTAjp9UISGHZG0iNPRcvpkGCCIKEJWOghAQhUSIkQhAj/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eaLnBrk="1" hangingPunct="1">
              <a:spcBef>
                <a:spcPct val="0"/>
              </a:spcBef>
              <a:buFontTx/>
              <a:buNone/>
            </a:pPr>
            <a:endParaRPr lang="pl-PL" altLang="pl-PL" sz="1800">
              <a:solidFill>
                <a:schemeClr val="tx1"/>
              </a:solidFill>
              <a:latin typeface="Calibri" pitchFamily="34" charset="0"/>
              <a:cs typeface="Arial" charset="0"/>
            </a:endParaRPr>
          </a:p>
        </p:txBody>
      </p:sp>
      <p:pic>
        <p:nvPicPr>
          <p:cNvPr id="1126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0750" y="2556980"/>
            <a:ext cx="2282825" cy="242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Z:\prezentacje\wersje angielskie\slajdy pojedyczne\mapa europy.png"/>
          <p:cNvPicPr>
            <a:picLocks noChangeAspect="1" noChangeArrowheads="1"/>
          </p:cNvPicPr>
          <p:nvPr/>
        </p:nvPicPr>
        <p:blipFill>
          <a:blip r:embed="rId4" cstate="print">
            <a:extLst>
              <a:ext uri="{28A0092B-C50C-407E-A947-70E740481C1C}">
                <a14:useLocalDpi xmlns:a14="http://schemas.microsoft.com/office/drawing/2010/main" val="0"/>
              </a:ext>
            </a:extLst>
          </a:blip>
          <a:srcRect r="25397" b="3094"/>
          <a:stretch>
            <a:fillRect/>
          </a:stretch>
        </p:blipFill>
        <p:spPr bwMode="auto">
          <a:xfrm>
            <a:off x="4427984" y="1655909"/>
            <a:ext cx="4716016" cy="467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a:srcRect/>
          <a:stretch>
            <a:fillRect/>
          </a:stretch>
        </p:blipFill>
        <p:spPr bwMode="auto">
          <a:xfrm>
            <a:off x="0" y="2187573"/>
            <a:ext cx="4141788" cy="3071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91" name="Rectangle 10"/>
          <p:cNvSpPr>
            <a:spLocks noChangeArrowheads="1"/>
          </p:cNvSpPr>
          <p:nvPr/>
        </p:nvSpPr>
        <p:spPr bwMode="auto">
          <a:xfrm>
            <a:off x="430213" y="647700"/>
            <a:ext cx="8642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Tx/>
              <a:buNone/>
            </a:pPr>
            <a:r>
              <a:rPr lang="en-US" altLang="pl-PL" sz="3200" b="1">
                <a:cs typeface="Arial" charset="0"/>
              </a:rPr>
              <a:t>Old traditions</a:t>
            </a:r>
          </a:p>
        </p:txBody>
      </p:sp>
      <p:sp>
        <p:nvSpPr>
          <p:cNvPr id="12292" name="Rectangle 4"/>
          <p:cNvSpPr>
            <a:spLocks noChangeArrowheads="1"/>
          </p:cNvSpPr>
          <p:nvPr/>
        </p:nvSpPr>
        <p:spPr bwMode="auto">
          <a:xfrm>
            <a:off x="395288" y="1446213"/>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4763">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461963"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919163"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1376363"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1833563"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lvl="4">
              <a:spcBef>
                <a:spcPct val="0"/>
              </a:spcBef>
              <a:buFontTx/>
              <a:buNone/>
            </a:pPr>
            <a:r>
              <a:rPr lang="pl-PL" altLang="pl-PL" sz="2000" dirty="0">
                <a:cs typeface="Arial" charset="0"/>
              </a:rPr>
              <a:t>T</a:t>
            </a:r>
            <a:r>
              <a:rPr lang="en-GB" altLang="pl-PL" sz="2000" dirty="0">
                <a:cs typeface="Arial" charset="0"/>
              </a:rPr>
              <a:t>he oldest </a:t>
            </a:r>
            <a:r>
              <a:rPr lang="pl-PL" altLang="pl-PL" sz="2000" dirty="0">
                <a:cs typeface="Arial" charset="0"/>
              </a:rPr>
              <a:t>and </a:t>
            </a:r>
            <a:r>
              <a:rPr lang="en-GB" altLang="pl-PL" sz="2000" dirty="0">
                <a:cs typeface="Arial" charset="0"/>
              </a:rPr>
              <a:t>largest business school in Silesia</a:t>
            </a:r>
            <a:r>
              <a:rPr lang="pl-PL" altLang="pl-PL" sz="2000" dirty="0">
                <a:cs typeface="Arial" charset="0"/>
              </a:rPr>
              <a:t> </a:t>
            </a:r>
            <a:r>
              <a:rPr lang="en-GB" altLang="pl-PL" sz="2000" dirty="0">
                <a:cs typeface="Arial" charset="0"/>
              </a:rPr>
              <a:t>(</a:t>
            </a:r>
            <a:r>
              <a:rPr lang="en-GB" altLang="pl-PL" sz="2000" dirty="0" err="1">
                <a:cs typeface="Arial" charset="0"/>
              </a:rPr>
              <a:t>estd</a:t>
            </a:r>
            <a:r>
              <a:rPr lang="pl-PL" altLang="pl-PL" sz="2000" dirty="0">
                <a:cs typeface="Arial" charset="0"/>
              </a:rPr>
              <a:t>.</a:t>
            </a:r>
            <a:r>
              <a:rPr lang="en-GB" altLang="pl-PL" sz="2000" dirty="0">
                <a:cs typeface="Arial" charset="0"/>
              </a:rPr>
              <a:t> 1937)</a:t>
            </a:r>
          </a:p>
        </p:txBody>
      </p:sp>
      <p:pic>
        <p:nvPicPr>
          <p:cNvPr id="13319" name="Picture 7" descr="C:\Users\07\Desktop\csm_Otwarcie_Rektoratu__1__fot._Joanna_Andrychiewicz_e2644e67e4.jpg"/>
          <p:cNvPicPr>
            <a:picLocks noChangeAspect="1" noChangeArrowheads="1"/>
          </p:cNvPicPr>
          <p:nvPr/>
        </p:nvPicPr>
        <p:blipFill>
          <a:blip r:embed="rId4"/>
          <a:srcRect/>
          <a:stretch>
            <a:fillRect/>
          </a:stretch>
        </p:blipFill>
        <p:spPr bwMode="auto">
          <a:xfrm>
            <a:off x="4521153" y="2187573"/>
            <a:ext cx="4622847" cy="3071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96957" y="1628800"/>
            <a:ext cx="8228013"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r>
              <a:rPr lang="en-US" sz="1700" dirty="0"/>
              <a:t>over</a:t>
            </a:r>
            <a:r>
              <a:rPr lang="en-US" sz="1700" b="1" dirty="0"/>
              <a:t> 80 </a:t>
            </a:r>
            <a:r>
              <a:rPr lang="en-US" sz="1700" dirty="0"/>
              <a:t>years academic tradition (established in 1937),</a:t>
            </a:r>
          </a:p>
          <a:p>
            <a:r>
              <a:rPr lang="en-US" sz="1700" dirty="0"/>
              <a:t>about </a:t>
            </a:r>
            <a:r>
              <a:rPr lang="en-US" sz="1700" b="1" dirty="0"/>
              <a:t>10 000 </a:t>
            </a:r>
            <a:r>
              <a:rPr lang="en-US" sz="1700" dirty="0"/>
              <a:t>students,</a:t>
            </a:r>
          </a:p>
          <a:p>
            <a:r>
              <a:rPr lang="en-US" sz="1700" dirty="0"/>
              <a:t>over </a:t>
            </a:r>
            <a:r>
              <a:rPr lang="en-US" sz="1700" b="1" dirty="0"/>
              <a:t>80 000</a:t>
            </a:r>
            <a:r>
              <a:rPr lang="en-US" sz="1700" dirty="0"/>
              <a:t> graduates,</a:t>
            </a:r>
          </a:p>
          <a:p>
            <a:r>
              <a:rPr lang="en-US" sz="1700" dirty="0"/>
              <a:t>about </a:t>
            </a:r>
            <a:r>
              <a:rPr lang="en-US" sz="1700" b="1" dirty="0"/>
              <a:t>500</a:t>
            </a:r>
            <a:r>
              <a:rPr lang="en-US" sz="1700" dirty="0"/>
              <a:t> academic teachers,</a:t>
            </a:r>
          </a:p>
          <a:p>
            <a:r>
              <a:rPr lang="en-US" sz="1700" b="1" dirty="0" smtClean="0"/>
              <a:t>19</a:t>
            </a:r>
            <a:r>
              <a:rPr lang="en-US" sz="1700" b="1" dirty="0"/>
              <a:t> </a:t>
            </a:r>
            <a:r>
              <a:rPr lang="en-US" sz="1700" dirty="0"/>
              <a:t>degree </a:t>
            </a:r>
            <a:r>
              <a:rPr lang="en-US" sz="1700" dirty="0" err="1"/>
              <a:t>programmes</a:t>
            </a:r>
            <a:r>
              <a:rPr lang="en-US" sz="1700" dirty="0"/>
              <a:t> (in Polish),</a:t>
            </a:r>
          </a:p>
          <a:p>
            <a:r>
              <a:rPr lang="en-US" sz="1700" b="1" dirty="0"/>
              <a:t>6 </a:t>
            </a:r>
            <a:r>
              <a:rPr lang="en-US" sz="1700" dirty="0"/>
              <a:t>degree </a:t>
            </a:r>
            <a:r>
              <a:rPr lang="en-US" sz="1700" dirty="0" err="1"/>
              <a:t>programmes</a:t>
            </a:r>
            <a:r>
              <a:rPr lang="en-US" sz="1700" dirty="0"/>
              <a:t> (in English),    </a:t>
            </a:r>
          </a:p>
          <a:p>
            <a:r>
              <a:rPr lang="en-US" sz="1700" dirty="0"/>
              <a:t>over</a:t>
            </a:r>
            <a:r>
              <a:rPr lang="en-US" sz="1700" b="1" dirty="0"/>
              <a:t> 70 </a:t>
            </a:r>
            <a:r>
              <a:rPr lang="en-US" sz="1700" dirty="0" err="1"/>
              <a:t>specialisations</a:t>
            </a:r>
            <a:r>
              <a:rPr lang="en-US" sz="1700" dirty="0"/>
              <a:t>,</a:t>
            </a:r>
          </a:p>
          <a:p>
            <a:r>
              <a:rPr lang="en-US" sz="1700" dirty="0"/>
              <a:t>selection of over </a:t>
            </a:r>
            <a:r>
              <a:rPr lang="en-US" sz="1700" b="1" dirty="0"/>
              <a:t>80</a:t>
            </a:r>
            <a:r>
              <a:rPr lang="en-US" sz="1700" dirty="0"/>
              <a:t> courses </a:t>
            </a:r>
            <a:r>
              <a:rPr lang="pl-PL" sz="1700" dirty="0" smtClean="0"/>
              <a:t/>
            </a:r>
            <a:br>
              <a:rPr lang="pl-PL" sz="1700" dirty="0" smtClean="0"/>
            </a:br>
            <a:r>
              <a:rPr lang="en-US" sz="1700" dirty="0" smtClean="0"/>
              <a:t>(</a:t>
            </a:r>
            <a:r>
              <a:rPr lang="en-US" sz="1700" dirty="0" err="1"/>
              <a:t>EuroClasses</a:t>
            </a:r>
            <a:r>
              <a:rPr lang="en-US" sz="1700" dirty="0"/>
              <a:t>),</a:t>
            </a:r>
          </a:p>
          <a:p>
            <a:r>
              <a:rPr lang="en-US" sz="1700" b="1" dirty="0"/>
              <a:t>10 </a:t>
            </a:r>
            <a:r>
              <a:rPr lang="en-US" sz="1700" dirty="0"/>
              <a:t>students organizations,</a:t>
            </a:r>
          </a:p>
          <a:p>
            <a:r>
              <a:rPr lang="en-US" sz="1700" b="1" dirty="0"/>
              <a:t>2 </a:t>
            </a:r>
            <a:r>
              <a:rPr lang="en-US" sz="1700" dirty="0"/>
              <a:t>gyms and </a:t>
            </a:r>
            <a:r>
              <a:rPr lang="en-US" sz="1700" b="1" dirty="0"/>
              <a:t>1</a:t>
            </a:r>
            <a:r>
              <a:rPr lang="en-US" sz="1700" dirty="0"/>
              <a:t> swimming pool,</a:t>
            </a:r>
          </a:p>
          <a:p>
            <a:r>
              <a:rPr lang="en-US" sz="1700" b="1" dirty="0"/>
              <a:t>32 </a:t>
            </a:r>
            <a:r>
              <a:rPr lang="en-US" sz="1700" dirty="0"/>
              <a:t>computer laboratories.</a:t>
            </a:r>
          </a:p>
        </p:txBody>
      </p:sp>
      <p:sp>
        <p:nvSpPr>
          <p:cNvPr id="13315" name="Rectangle 10"/>
          <p:cNvSpPr>
            <a:spLocks noChangeArrowheads="1"/>
          </p:cNvSpPr>
          <p:nvPr/>
        </p:nvSpPr>
        <p:spPr bwMode="auto">
          <a:xfrm>
            <a:off x="395288" y="647700"/>
            <a:ext cx="8642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Tx/>
              <a:buNone/>
            </a:pPr>
            <a:r>
              <a:rPr lang="en-US" altLang="pl-PL" sz="3200" b="1">
                <a:cs typeface="Arial" charset="0"/>
              </a:rPr>
              <a:t>Facts and figures</a:t>
            </a:r>
          </a:p>
        </p:txBody>
      </p:sp>
      <p:pic>
        <p:nvPicPr>
          <p:cNvPr id="1026" name="Picture 2" descr="C:\Users\07\Desktop\Joanna Andrychiewicz\Folder z Nowych Mediów\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132856"/>
            <a:ext cx="3168351"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Ania\Zdjęcia\Wizerunkowe\sesja_ue_10_12_2010_foto_radoslaw_kazmierczak_08.jpg"/>
          <p:cNvPicPr>
            <a:picLocks noChangeAspect="1" noChangeArrowheads="1"/>
          </p:cNvPicPr>
          <p:nvPr/>
        </p:nvPicPr>
        <p:blipFill>
          <a:blip r:embed="rId2">
            <a:extLst>
              <a:ext uri="{28A0092B-C50C-407E-A947-70E740481C1C}">
                <a14:useLocalDpi xmlns:a14="http://schemas.microsoft.com/office/drawing/2010/main" val="0"/>
              </a:ext>
            </a:extLst>
          </a:blip>
          <a:srcRect l="1653" r="2480"/>
          <a:stretch>
            <a:fillRect/>
          </a:stretch>
        </p:blipFill>
        <p:spPr bwMode="auto">
          <a:xfrm>
            <a:off x="-3175" y="0"/>
            <a:ext cx="91567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I:\Ania\Zdjęcia\Wizerunkowe\18.07.2016_kadra naukowa_fot. A. Nyk\_NYK2364_internet.jpg"/>
          <p:cNvPicPr>
            <a:picLocks noChangeAspect="1" noChangeArrowheads="1"/>
          </p:cNvPicPr>
          <p:nvPr/>
        </p:nvPicPr>
        <p:blipFill>
          <a:blip r:embed="rId3" cstate="print">
            <a:extLst>
              <a:ext uri="{28A0092B-C50C-407E-A947-70E740481C1C}">
                <a14:useLocalDpi xmlns:a14="http://schemas.microsoft.com/office/drawing/2010/main" val="0"/>
              </a:ext>
            </a:extLst>
          </a:blip>
          <a:srcRect l="1324" t="14848" r="34177" b="18013"/>
          <a:stretch>
            <a:fillRect/>
          </a:stretch>
        </p:blipFill>
        <p:spPr bwMode="auto">
          <a:xfrm>
            <a:off x="0" y="0"/>
            <a:ext cx="9144000" cy="63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p:cNvSpPr/>
          <p:nvPr/>
        </p:nvSpPr>
        <p:spPr>
          <a:xfrm>
            <a:off x="719138" y="5603875"/>
            <a:ext cx="4464050" cy="539750"/>
          </a:xfrm>
          <a:prstGeom prst="rect">
            <a:avLst/>
          </a:prstGeom>
          <a:solidFill>
            <a:srgbClr val="083061">
              <a:alpha val="84706"/>
            </a:srgb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pl-PL"/>
          </a:p>
        </p:txBody>
      </p:sp>
      <p:pic>
        <p:nvPicPr>
          <p:cNvPr id="9" name="Symbol zastępczy zawartości 1"/>
          <p:cNvPicPr>
            <a:picLocks noChangeAspect="1"/>
          </p:cNvPicPr>
          <p:nvPr/>
        </p:nvPicPr>
        <p:blipFill>
          <a:blip r:embed="rId4"/>
          <a:srcRect/>
          <a:stretch>
            <a:fillRect/>
          </a:stretch>
        </p:blipFill>
        <p:spPr bwMode="auto">
          <a:xfrm>
            <a:off x="291740" y="152636"/>
            <a:ext cx="2732088" cy="10953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Symbol zastępczy zawartości 2"/>
          <p:cNvSpPr txBox="1">
            <a:spLocks/>
          </p:cNvSpPr>
          <p:nvPr/>
        </p:nvSpPr>
        <p:spPr bwMode="auto">
          <a:xfrm>
            <a:off x="719138" y="5697538"/>
            <a:ext cx="44640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gn="ctr">
              <a:lnSpc>
                <a:spcPct val="150000"/>
              </a:lnSpc>
              <a:spcBef>
                <a:spcPct val="0"/>
              </a:spcBef>
              <a:buFont typeface="Wingdings" pitchFamily="2" charset="2"/>
              <a:buNone/>
            </a:pPr>
            <a:r>
              <a:rPr lang="pl-PL" altLang="pl-PL" sz="2400" b="1" baseline="30000">
                <a:solidFill>
                  <a:schemeClr val="bg1"/>
                </a:solidFill>
                <a:cs typeface="Arial" charset="0"/>
              </a:rPr>
              <a:t>Study and international internships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ytuł 1"/>
          <p:cNvSpPr>
            <a:spLocks noGrp="1"/>
          </p:cNvSpPr>
          <p:nvPr>
            <p:ph type="title"/>
          </p:nvPr>
        </p:nvSpPr>
        <p:spPr>
          <a:xfrm>
            <a:off x="468313" y="700088"/>
            <a:ext cx="8424862" cy="676275"/>
          </a:xfrm>
        </p:spPr>
        <p:txBody>
          <a:bodyPr lIns="0" tIns="0" rIns="0" bIns="0" anchor="t"/>
          <a:lstStyle/>
          <a:p>
            <a:pPr eaLnBrk="1" hangingPunct="1"/>
            <a:r>
              <a:rPr lang="en-US" altLang="pl-PL" sz="3200" b="1" dirty="0" smtClean="0"/>
              <a:t>Bachelor’s and Master’s Degree </a:t>
            </a:r>
            <a:r>
              <a:rPr lang="en-US" altLang="pl-PL" sz="3200" b="1" dirty="0" err="1" smtClean="0"/>
              <a:t>Programmes</a:t>
            </a:r>
            <a:r>
              <a:rPr lang="pl-PL" altLang="pl-PL" sz="3200" b="1" dirty="0" smtClean="0"/>
              <a:t> </a:t>
            </a:r>
            <a:r>
              <a:rPr lang="pl-PL" altLang="pl-PL" sz="3200" b="1" dirty="0" smtClean="0">
                <a:solidFill>
                  <a:srgbClr val="EC008C"/>
                </a:solidFill>
              </a:rPr>
              <a:t>in </a:t>
            </a:r>
            <a:r>
              <a:rPr lang="pl-PL" altLang="pl-PL" sz="3200" b="1" dirty="0" err="1" smtClean="0">
                <a:solidFill>
                  <a:srgbClr val="EC008C"/>
                </a:solidFill>
              </a:rPr>
              <a:t>Polish</a:t>
            </a:r>
            <a:endParaRPr lang="pl-PL" altLang="pl-PL" sz="3200" b="1" dirty="0" smtClean="0">
              <a:solidFill>
                <a:srgbClr val="EC008C"/>
              </a:solidFill>
            </a:endParaRPr>
          </a:p>
        </p:txBody>
      </p:sp>
      <p:sp>
        <p:nvSpPr>
          <p:cNvPr id="18435" name="Symbol zastępczy zawartości 2"/>
          <p:cNvSpPr>
            <a:spLocks noGrp="1"/>
          </p:cNvSpPr>
          <p:nvPr>
            <p:ph idx="1"/>
          </p:nvPr>
        </p:nvSpPr>
        <p:spPr>
          <a:xfrm>
            <a:off x="359532" y="2132856"/>
            <a:ext cx="9720696" cy="3168352"/>
          </a:xfrm>
          <a:extLst/>
        </p:spPr>
        <p:txBody>
          <a:bodyPr numCol="2"/>
          <a:lstStyle/>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Quantitative</a:t>
            </a:r>
            <a:r>
              <a:rPr lang="pl-PL" altLang="pl-PL" sz="1500" dirty="0" smtClean="0"/>
              <a:t> </a:t>
            </a:r>
            <a:r>
              <a:rPr lang="pl-PL" altLang="pl-PL" sz="1500" dirty="0" err="1" smtClean="0"/>
              <a:t>Methods</a:t>
            </a:r>
            <a:r>
              <a:rPr lang="pl-PL" altLang="pl-PL" sz="1500" dirty="0" smtClean="0"/>
              <a:t> for </a:t>
            </a:r>
            <a:br>
              <a:rPr lang="pl-PL" altLang="pl-PL" sz="1500" dirty="0" smtClean="0"/>
            </a:br>
            <a:r>
              <a:rPr lang="pl-PL" altLang="pl-PL" sz="1500" dirty="0" err="1" smtClean="0"/>
              <a:t>Economics</a:t>
            </a:r>
            <a:r>
              <a:rPr lang="pl-PL" altLang="pl-PL" sz="1500" dirty="0" smtClean="0"/>
              <a:t> and Business</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Journalism</a:t>
            </a:r>
            <a:r>
              <a:rPr lang="pl-PL" altLang="pl-PL" sz="1500" dirty="0" smtClean="0"/>
              <a:t> and </a:t>
            </a:r>
            <a:r>
              <a:rPr lang="pl-PL" altLang="pl-PL" sz="1500" dirty="0" err="1" smtClean="0"/>
              <a:t>Social</a:t>
            </a:r>
            <a:r>
              <a:rPr lang="pl-PL" altLang="pl-PL" sz="1500" dirty="0" smtClean="0"/>
              <a:t> </a:t>
            </a:r>
            <a:r>
              <a:rPr lang="pl-PL" altLang="pl-PL" sz="1500" dirty="0" err="1" smtClean="0"/>
              <a:t>Communication</a:t>
            </a:r>
            <a:endParaRPr lang="pl-PL" altLang="pl-PL" sz="1500" dirty="0" smtClean="0"/>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Economics</a:t>
            </a:r>
            <a:endParaRPr lang="pl-PL" altLang="pl-PL" sz="1500" dirty="0" smtClean="0"/>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Managerial</a:t>
            </a:r>
            <a:r>
              <a:rPr lang="pl-PL" altLang="pl-PL" sz="1500" dirty="0" smtClean="0"/>
              <a:t> Finance</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Finance and Accounting </a:t>
            </a:r>
            <a:r>
              <a:rPr lang="pl-PL" altLang="pl-PL" sz="1500" i="1" dirty="0" smtClean="0"/>
              <a:t>(Katowice)</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Finance and Accounting </a:t>
            </a:r>
            <a:r>
              <a:rPr lang="pl-PL" altLang="pl-PL" sz="1500" i="1" dirty="0" smtClean="0"/>
              <a:t>(Rybnik)</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Health</a:t>
            </a:r>
            <a:r>
              <a:rPr lang="pl-PL" altLang="pl-PL" sz="1500" dirty="0" smtClean="0"/>
              <a:t> </a:t>
            </a:r>
            <a:r>
              <a:rPr lang="pl-PL" altLang="pl-PL" sz="1500" dirty="0" err="1" smtClean="0"/>
              <a:t>Care</a:t>
            </a:r>
            <a:r>
              <a:rPr lang="pl-PL" altLang="pl-PL" sz="1500" dirty="0" smtClean="0"/>
              <a:t> Finance and Management</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Economy</a:t>
            </a:r>
            <a:r>
              <a:rPr lang="pl-PL" altLang="pl-PL" sz="1500" dirty="0" smtClean="0"/>
              <a:t> and Public Management</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Spatial</a:t>
            </a:r>
            <a:r>
              <a:rPr lang="pl-PL" altLang="pl-PL" sz="1500" dirty="0" smtClean="0"/>
              <a:t> </a:t>
            </a:r>
            <a:r>
              <a:rPr lang="pl-PL" altLang="pl-PL" sz="1500" dirty="0" err="1" smtClean="0"/>
              <a:t>Economics</a:t>
            </a:r>
            <a:r>
              <a:rPr lang="pl-PL" altLang="pl-PL" sz="1500" dirty="0" smtClean="0"/>
              <a:t> and Development</a:t>
            </a:r>
          </a:p>
          <a:p>
            <a:pPr marL="0" indent="0" eaLnBrk="1" hangingPunct="1">
              <a:lnSpc>
                <a:spcPct val="150000"/>
              </a:lnSpc>
              <a:spcBef>
                <a:spcPct val="0"/>
              </a:spcBef>
              <a:buFont typeface="Wingdings" pitchFamily="2" charset="2"/>
              <a:buNone/>
              <a:defRPr/>
            </a:pPr>
            <a:endParaRPr lang="pl-PL" altLang="pl-PL" sz="1500" dirty="0">
              <a:solidFill>
                <a:srgbClr val="EC008C"/>
              </a:solidFill>
            </a:endParaRP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Travel and </a:t>
            </a:r>
            <a:r>
              <a:rPr lang="pl-PL" altLang="pl-PL" sz="1500" dirty="0" err="1" smtClean="0"/>
              <a:t>Tourism</a:t>
            </a:r>
            <a:r>
              <a:rPr lang="pl-PL" altLang="pl-PL" sz="1500" dirty="0" smtClean="0"/>
              <a:t> Management</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Informatics</a:t>
            </a:r>
            <a:endParaRPr lang="pl-PL" altLang="pl-PL" sz="1500" dirty="0" smtClean="0"/>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Informatics</a:t>
            </a:r>
            <a:r>
              <a:rPr lang="pl-PL" altLang="pl-PL" sz="1500" dirty="0" smtClean="0"/>
              <a:t> and </a:t>
            </a:r>
            <a:r>
              <a:rPr lang="pl-PL" altLang="pl-PL" sz="1500" dirty="0" err="1" smtClean="0"/>
              <a:t>Econometrics</a:t>
            </a:r>
            <a:endParaRPr lang="pl-PL" altLang="pl-PL" sz="1500" dirty="0" smtClean="0"/>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Logistics</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Logistics (Engineering)</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International </a:t>
            </a:r>
            <a:r>
              <a:rPr lang="pl-PL" altLang="pl-PL" sz="1500" dirty="0" err="1" smtClean="0"/>
              <a:t>Economic</a:t>
            </a:r>
            <a:r>
              <a:rPr lang="pl-PL" altLang="pl-PL" sz="1500" dirty="0" smtClean="0"/>
              <a:t> Relations</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err="1" smtClean="0"/>
              <a:t>Enterpreunership</a:t>
            </a:r>
            <a:r>
              <a:rPr lang="pl-PL" altLang="pl-PL" sz="1500" dirty="0" smtClean="0"/>
              <a:t> and Finance</a:t>
            </a:r>
          </a:p>
          <a:p>
            <a:pPr marL="0" indent="0" eaLnBrk="1" hangingPunct="1">
              <a:lnSpc>
                <a:spcPct val="150000"/>
              </a:lnSpc>
              <a:spcBef>
                <a:spcPct val="0"/>
              </a:spcBef>
              <a:buFont typeface="Wingdings" pitchFamily="2" charset="2"/>
              <a:buNone/>
              <a:defRPr/>
            </a:pPr>
            <a:r>
              <a:rPr lang="pl-PL" altLang="pl-PL" sz="1500" dirty="0" smtClean="0">
                <a:solidFill>
                  <a:srgbClr val="EC008C"/>
                </a:solidFill>
              </a:rPr>
              <a:t>/ </a:t>
            </a:r>
            <a:r>
              <a:rPr lang="pl-PL" altLang="pl-PL" sz="1500" dirty="0" smtClean="0"/>
              <a:t>Management</a:t>
            </a:r>
          </a:p>
          <a:p>
            <a:pPr marL="0" indent="0" eaLnBrk="1" hangingPunct="1">
              <a:lnSpc>
                <a:spcPct val="150000"/>
              </a:lnSpc>
              <a:spcBef>
                <a:spcPct val="0"/>
              </a:spcBef>
              <a:buNone/>
              <a:defRPr/>
            </a:pPr>
            <a:r>
              <a:rPr lang="pl-PL" altLang="pl-PL" sz="1500" dirty="0">
                <a:solidFill>
                  <a:srgbClr val="EC008C"/>
                </a:solidFill>
              </a:rPr>
              <a:t>/</a:t>
            </a:r>
            <a:r>
              <a:rPr lang="pl-PL" altLang="pl-PL" sz="1500" dirty="0">
                <a:solidFill>
                  <a:schemeClr val="tx2"/>
                </a:solidFill>
              </a:rPr>
              <a:t> </a:t>
            </a:r>
            <a:r>
              <a:rPr lang="pl-PL" altLang="pl-PL" sz="1500" dirty="0"/>
              <a:t>Accounting and </a:t>
            </a:r>
            <a:r>
              <a:rPr lang="pl-PL" altLang="pl-PL" sz="1500" dirty="0" err="1"/>
              <a:t>T</a:t>
            </a:r>
            <a:r>
              <a:rPr lang="pl-PL" altLang="pl-PL" sz="1500" dirty="0" err="1" smtClean="0"/>
              <a:t>axes</a:t>
            </a:r>
            <a:r>
              <a:rPr lang="pl-PL" altLang="pl-PL" sz="1500" dirty="0" smtClean="0"/>
              <a:t> </a:t>
            </a:r>
            <a:r>
              <a:rPr lang="pl-PL" altLang="pl-PL" sz="1500" i="1" dirty="0" smtClean="0">
                <a:solidFill>
                  <a:srgbClr val="EC008C"/>
                </a:solidFill>
              </a:rPr>
              <a:t>NEW</a:t>
            </a:r>
          </a:p>
          <a:p>
            <a:pPr marL="0" indent="0" eaLnBrk="1" hangingPunct="1">
              <a:lnSpc>
                <a:spcPct val="150000"/>
              </a:lnSpc>
              <a:spcBef>
                <a:spcPct val="0"/>
              </a:spcBef>
              <a:buNone/>
              <a:defRPr/>
            </a:pPr>
            <a:r>
              <a:rPr lang="pl-PL" altLang="pl-PL" sz="1500" dirty="0" smtClean="0">
                <a:solidFill>
                  <a:srgbClr val="EC008C"/>
                </a:solidFill>
              </a:rPr>
              <a:t>/</a:t>
            </a:r>
            <a:r>
              <a:rPr lang="pl-PL" altLang="pl-PL" sz="1500" dirty="0" smtClean="0">
                <a:solidFill>
                  <a:schemeClr val="tx2"/>
                </a:solidFill>
              </a:rPr>
              <a:t> </a:t>
            </a:r>
            <a:r>
              <a:rPr lang="pl-PL" altLang="pl-PL" sz="1500" dirty="0" err="1" smtClean="0"/>
              <a:t>Internal</a:t>
            </a:r>
            <a:r>
              <a:rPr lang="pl-PL" altLang="pl-PL" sz="1500" dirty="0" smtClean="0"/>
              <a:t> </a:t>
            </a:r>
            <a:r>
              <a:rPr lang="pl-PL" altLang="pl-PL" sz="1500" dirty="0"/>
              <a:t>S</a:t>
            </a:r>
            <a:r>
              <a:rPr lang="pl-PL" altLang="pl-PL" sz="1500" dirty="0" smtClean="0"/>
              <a:t>ecurity </a:t>
            </a:r>
            <a:r>
              <a:rPr lang="pl-PL" altLang="pl-PL" sz="1500" i="1" dirty="0" smtClean="0">
                <a:solidFill>
                  <a:srgbClr val="EC008C"/>
                </a:solidFill>
              </a:rPr>
              <a:t>NEW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09588" y="1557338"/>
            <a:ext cx="8229600" cy="633412"/>
          </a:xfrm>
        </p:spPr>
        <p:txBody>
          <a:bodyPr/>
          <a:lstStyle/>
          <a:p>
            <a:pPr marL="0" indent="0">
              <a:lnSpc>
                <a:spcPct val="80000"/>
              </a:lnSpc>
              <a:buFont typeface="Wingdings" pitchFamily="2" charset="2"/>
              <a:buNone/>
              <a:defRPr/>
            </a:pPr>
            <a:r>
              <a:rPr lang="pl-PL" altLang="pl-PL" sz="2400" dirty="0" smtClean="0">
                <a:solidFill>
                  <a:srgbClr val="003E65"/>
                </a:solidFill>
              </a:rPr>
              <a:t> </a:t>
            </a:r>
          </a:p>
          <a:p>
            <a:pPr>
              <a:lnSpc>
                <a:spcPct val="80000"/>
              </a:lnSpc>
              <a:defRPr/>
            </a:pPr>
            <a:r>
              <a:rPr lang="en-US" altLang="pl-PL" sz="2000" dirty="0" smtClean="0"/>
              <a:t>International Business</a:t>
            </a:r>
            <a:r>
              <a:rPr lang="pl-PL" altLang="pl-PL" sz="2000" dirty="0" smtClean="0"/>
              <a:t> </a:t>
            </a:r>
          </a:p>
          <a:p>
            <a:pPr>
              <a:lnSpc>
                <a:spcPct val="80000"/>
              </a:lnSpc>
              <a:defRPr/>
            </a:pPr>
            <a:r>
              <a:rPr lang="pl-PL" altLang="pl-PL" sz="2000" dirty="0" smtClean="0"/>
              <a:t>Finance and Accounting for Business</a:t>
            </a:r>
            <a:r>
              <a:rPr lang="en-US" altLang="pl-PL" sz="2000" dirty="0" smtClean="0"/>
              <a:t> </a:t>
            </a:r>
          </a:p>
        </p:txBody>
      </p:sp>
      <p:sp>
        <p:nvSpPr>
          <p:cNvPr id="17412" name="pole tekstowe 2"/>
          <p:cNvSpPr txBox="1">
            <a:spLocks noChangeArrowheads="1"/>
          </p:cNvSpPr>
          <p:nvPr/>
        </p:nvSpPr>
        <p:spPr bwMode="auto">
          <a:xfrm>
            <a:off x="827088" y="3429000"/>
            <a:ext cx="4679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lnSpc>
                <a:spcPct val="80000"/>
              </a:lnSpc>
              <a:spcBef>
                <a:spcPct val="0"/>
              </a:spcBef>
              <a:buFontTx/>
              <a:buNone/>
            </a:pPr>
            <a:endParaRPr lang="en-US" altLang="pl-PL">
              <a:solidFill>
                <a:schemeClr val="bg1"/>
              </a:solidFill>
              <a:cs typeface="Arial" charset="0"/>
            </a:endParaRPr>
          </a:p>
          <a:p>
            <a:pPr>
              <a:spcBef>
                <a:spcPct val="0"/>
              </a:spcBef>
              <a:buFontTx/>
              <a:buNone/>
            </a:pPr>
            <a:endParaRPr lang="pl-PL" altLang="pl-PL" sz="1800">
              <a:solidFill>
                <a:schemeClr val="bg1"/>
              </a:solidFill>
              <a:cs typeface="Arial" charset="0"/>
            </a:endParaRPr>
          </a:p>
        </p:txBody>
      </p:sp>
      <p:sp>
        <p:nvSpPr>
          <p:cNvPr id="17413" name="Text Box 9"/>
          <p:cNvSpPr txBox="1">
            <a:spLocks noChangeArrowheads="1"/>
          </p:cNvSpPr>
          <p:nvPr/>
        </p:nvSpPr>
        <p:spPr bwMode="auto">
          <a:xfrm>
            <a:off x="395288" y="440668"/>
            <a:ext cx="87137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1pPr>
            <a:lvl2pPr marL="742950" indent="-285750">
              <a:spcBef>
                <a:spcPct val="20000"/>
              </a:spcBef>
              <a:buFont typeface="Wingdings" pitchFamily="2" charset="2"/>
              <a:buChar char="§"/>
              <a:defRPr sz="2800">
                <a:solidFill>
                  <a:srgbClr val="002060"/>
                </a:solidFill>
                <a:latin typeface="Verdana" pitchFamily="34" charset="0"/>
                <a:ea typeface="Verdana" pitchFamily="34" charset="0"/>
                <a:cs typeface="Verdana" pitchFamily="34" charset="0"/>
              </a:defRPr>
            </a:lvl2pPr>
            <a:lvl3pPr marL="1143000" indent="-228600">
              <a:spcBef>
                <a:spcPct val="20000"/>
              </a:spcBef>
              <a:buFont typeface="Wingdings" pitchFamily="2" charset="2"/>
              <a:buChar char="§"/>
              <a:defRPr sz="2600">
                <a:solidFill>
                  <a:srgbClr val="002060"/>
                </a:solidFill>
                <a:latin typeface="Verdana" pitchFamily="34" charset="0"/>
                <a:ea typeface="Verdana" pitchFamily="34" charset="0"/>
                <a:cs typeface="Verdana" pitchFamily="34" charset="0"/>
              </a:defRPr>
            </a:lvl3pPr>
            <a:lvl4pPr marL="1600200" indent="-228600">
              <a:spcBef>
                <a:spcPct val="20000"/>
              </a:spcBef>
              <a:buFont typeface="Wingdings" pitchFamily="2" charset="2"/>
              <a:buChar char="§"/>
              <a:defRPr sz="2400">
                <a:solidFill>
                  <a:srgbClr val="002060"/>
                </a:solidFill>
                <a:latin typeface="Verdana" pitchFamily="34" charset="0"/>
                <a:ea typeface="Verdana" pitchFamily="34" charset="0"/>
                <a:cs typeface="Verdana" pitchFamily="34" charset="0"/>
              </a:defRPr>
            </a:lvl4pPr>
            <a:lvl5pPr marL="2057400" indent="-228600">
              <a:spcBef>
                <a:spcPct val="20000"/>
              </a:spcBef>
              <a:buFont typeface="Wingdings" pitchFamily="2" charset="2"/>
              <a:buChar char="§"/>
              <a:defRPr sz="2200">
                <a:solidFill>
                  <a:srgbClr val="002060"/>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Wingdings" pitchFamily="2" charset="2"/>
              <a:buChar char="§"/>
              <a:defRPr sz="2200">
                <a:solidFill>
                  <a:srgbClr val="002060"/>
                </a:solidFill>
                <a:latin typeface="Verdana" pitchFamily="34" charset="0"/>
                <a:ea typeface="Verdana" pitchFamily="34" charset="0"/>
                <a:cs typeface="Verdana" pitchFamily="34" charset="0"/>
              </a:defRPr>
            </a:lvl9pPr>
          </a:lstStyle>
          <a:p>
            <a:pPr>
              <a:spcBef>
                <a:spcPct val="0"/>
              </a:spcBef>
              <a:buFontTx/>
              <a:buNone/>
            </a:pPr>
            <a:r>
              <a:rPr lang="en-US" altLang="pl-PL" sz="3200" b="1" dirty="0">
                <a:cs typeface="Arial" charset="0"/>
              </a:rPr>
              <a:t>Bachelor</a:t>
            </a:r>
            <a:r>
              <a:rPr lang="pl-PL" altLang="pl-PL" sz="3200" b="1" dirty="0">
                <a:cs typeface="Arial" charset="0"/>
              </a:rPr>
              <a:t> </a:t>
            </a:r>
            <a:r>
              <a:rPr lang="pl-PL" altLang="pl-PL" sz="3200" b="1" dirty="0" err="1">
                <a:cs typeface="Arial" charset="0"/>
              </a:rPr>
              <a:t>degrees</a:t>
            </a:r>
            <a:r>
              <a:rPr lang="en-US" altLang="pl-PL" sz="3200" b="1" dirty="0">
                <a:cs typeface="Arial" charset="0"/>
              </a:rPr>
              <a:t> </a:t>
            </a:r>
            <a:r>
              <a:rPr lang="pl-PL" altLang="pl-PL" sz="3200" b="1" dirty="0">
                <a:solidFill>
                  <a:srgbClr val="EC008C"/>
                </a:solidFill>
              </a:rPr>
              <a:t>in English</a:t>
            </a:r>
            <a:br>
              <a:rPr lang="pl-PL" altLang="pl-PL" sz="3200" b="1" dirty="0">
                <a:solidFill>
                  <a:srgbClr val="EC008C"/>
                </a:solidFill>
              </a:rPr>
            </a:br>
            <a:r>
              <a:rPr lang="pl-PL" altLang="pl-PL" sz="2000" b="1" dirty="0"/>
              <a:t>(6 </a:t>
            </a:r>
            <a:r>
              <a:rPr lang="pl-PL" altLang="pl-PL" sz="2000" b="1" dirty="0" err="1"/>
              <a:t>semesters</a:t>
            </a:r>
            <a:r>
              <a:rPr lang="pl-PL" altLang="pl-PL" sz="2000" b="1" dirty="0"/>
              <a:t> – ECTS: 180)</a:t>
            </a:r>
            <a:endParaRPr lang="en-US" altLang="pl-PL" sz="2000" b="1" dirty="0">
              <a:cs typeface="Arial" charset="0"/>
            </a:endParaRPr>
          </a:p>
        </p:txBody>
      </p:sp>
      <p:graphicFrame>
        <p:nvGraphicFramePr>
          <p:cNvPr id="12" name="Diagram 11"/>
          <p:cNvGraphicFramePr/>
          <p:nvPr>
            <p:extLst>
              <p:ext uri="{D42A27DB-BD31-4B8C-83A1-F6EECF244321}">
                <p14:modId xmlns:p14="http://schemas.microsoft.com/office/powerpoint/2010/main" val="2596155782"/>
              </p:ext>
            </p:extLst>
          </p:nvPr>
        </p:nvGraphicFramePr>
        <p:xfrm>
          <a:off x="683568" y="2708920"/>
          <a:ext cx="504056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Y:\Wizerunkowe\dzien_2_03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1448780"/>
            <a:ext cx="3095662" cy="4660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4181</TotalTime>
  <Words>970</Words>
  <Application>Microsoft Office PowerPoint</Application>
  <PresentationFormat>Pokaz na ekranie (4:3)</PresentationFormat>
  <Paragraphs>189</Paragraphs>
  <Slides>29</Slides>
  <Notes>4</Notes>
  <HiddenSlides>0</HiddenSlides>
  <MMClips>0</MMClips>
  <ScaleCrop>false</ScaleCrop>
  <HeadingPairs>
    <vt:vector size="4" baseType="variant">
      <vt:variant>
        <vt:lpstr>Motyw</vt:lpstr>
      </vt:variant>
      <vt:variant>
        <vt:i4>1</vt:i4>
      </vt:variant>
      <vt:variant>
        <vt:lpstr>Tytuły slajdów</vt:lpstr>
      </vt:variant>
      <vt:variant>
        <vt:i4>29</vt:i4>
      </vt:variant>
    </vt:vector>
  </HeadingPairs>
  <TitlesOfParts>
    <vt:vector size="30" baseType="lpstr">
      <vt:lpstr>Motyw pakietu Office</vt:lpstr>
      <vt:lpstr>University of Economics  in Katowice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Bachelor’s and Master’s Degree Programmes in Polish</vt:lpstr>
      <vt:lpstr>Prezentacja programu PowerPoint</vt:lpstr>
      <vt:lpstr>Bachelor’s Degree  in International Business</vt:lpstr>
      <vt:lpstr>Bachelor’s Degree in  Finance and Accounting  for Business </vt:lpstr>
      <vt:lpstr>Prezentacja programu PowerPoint</vt:lpstr>
      <vt:lpstr> Double Master’s Degree in Quantitative Asset and Risk Management</vt:lpstr>
      <vt:lpstr>Master’s Degree in  International Business</vt:lpstr>
      <vt:lpstr>Master’s degree in  Finance and Accounting  in International Business</vt:lpstr>
      <vt:lpstr>Master’s Degree in  E-commerce NEW</vt:lpstr>
      <vt:lpstr>Prezentacja programu PowerPoint</vt:lpstr>
      <vt:lpstr>Prezentacja programu PowerPoint</vt:lpstr>
      <vt:lpstr>Prezentacja programu PowerPoint</vt:lpstr>
      <vt:lpstr>Learning by doing</vt:lpstr>
      <vt:lpstr>Passion</vt:lpstr>
      <vt:lpstr>Passion</vt:lpstr>
      <vt:lpstr>Passion</vt:lpstr>
      <vt:lpstr>Career support programme</vt:lpstr>
      <vt:lpstr>Prezentacja programu PowerPoint</vt:lpstr>
      <vt:lpstr>Application process step by step</vt:lpstr>
      <vt:lpstr>Application process step by step</vt:lpstr>
      <vt:lpstr> If you have any questions,  contact us!</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Katarzyna</dc:creator>
  <cp:lastModifiedBy>07</cp:lastModifiedBy>
  <cp:revision>239</cp:revision>
  <dcterms:created xsi:type="dcterms:W3CDTF">2014-01-10T14:27:03Z</dcterms:created>
  <dcterms:modified xsi:type="dcterms:W3CDTF">2019-05-31T06:44:07Z</dcterms:modified>
</cp:coreProperties>
</file>