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80" r:id="rId4"/>
    <p:sldId id="281" r:id="rId5"/>
    <p:sldId id="282" r:id="rId6"/>
    <p:sldId id="286" r:id="rId7"/>
    <p:sldId id="270" r:id="rId8"/>
    <p:sldId id="284" r:id="rId9"/>
    <p:sldId id="287" r:id="rId10"/>
    <p:sldId id="289" r:id="rId11"/>
    <p:sldId id="276" r:id="rId12"/>
    <p:sldId id="277" r:id="rId13"/>
    <p:sldId id="288" r:id="rId14"/>
    <p:sldId id="290" r:id="rId15"/>
    <p:sldId id="283" r:id="rId16"/>
    <p:sldId id="291" r:id="rId17"/>
    <p:sldId id="293" r:id="rId18"/>
    <p:sldId id="278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292" r:id="rId27"/>
    <p:sldId id="258" r:id="rId28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002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8623DD-97C4-48F5-A44A-BCEA96B5ECD4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Edytuj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ABA6FDC-B99B-43A0-B00A-48203EA3ECE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872208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5085184"/>
            <a:ext cx="7776864" cy="576064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ńc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isk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ędzynarodow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B990-2C95-48CA-8F6F-3EC32B12A535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4B8C7-97F8-4C73-961E-1E4A3805E0A0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DDF73-4DD8-4E98-BF43-2F77F8C99F05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C19CE-3D91-474C-BD4B-0F7C23B32705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BB7B-B413-460A-BAAA-C5C0295EB90E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A0589-0276-4CBC-9182-562E2EEB83F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049F-8362-4AA1-B4A7-0DDBE44D3F19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277A1-5DF2-4E84-B77B-5FC3CB50AB2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57057-5E77-4785-B471-33264193937C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0CF8B-54D1-4D17-A135-FC240AB258E2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29309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86209"/>
            <a:ext cx="5486400" cy="410688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008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684A-7F70-4109-BC7A-F3191266C92D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A0880-B4D1-445D-A6E8-7A129FECE531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06993-C1B3-4F96-AE16-9F58813EEF82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DC95-954B-46B3-B9FF-F5934E319721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3062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306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49D84-3FA4-474E-90BD-DC2E38F9487B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27A89-1460-4819-92F4-51D252E4D66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Tytuł slajdu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940425" y="5949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4A37E007-4555-4DCB-B7D7-43D15226C2D0}" type="datetimeFigureOut">
              <a:rPr lang="pl-PL"/>
              <a:pPr>
                <a:defRPr/>
              </a:pPr>
              <a:t>27.02.2021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68313" y="5949950"/>
            <a:ext cx="5399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101013" y="5949950"/>
            <a:ext cx="6207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D5224018-AF7F-446D-8A28-5113E4D287E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5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6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2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dominik.surowiec@edu.uekat.p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ctrTitle"/>
          </p:nvPr>
        </p:nvSpPr>
        <p:spPr>
          <a:xfrm>
            <a:off x="685800" y="2852937"/>
            <a:ext cx="7772400" cy="1800200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3200" dirty="0" smtClean="0"/>
              <a:t>Festiwal specjalności – </a:t>
            </a:r>
            <a:r>
              <a:rPr lang="pl-PL" altLang="pl-PL" sz="2400" dirty="0" smtClean="0"/>
              <a:t>kierunek</a:t>
            </a:r>
            <a:r>
              <a:rPr lang="pl-PL" altLang="pl-PL" sz="3200" dirty="0" smtClean="0"/>
              <a:t> Międzynarodowe Stosunki Gospodarcze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4213" y="4653136"/>
            <a:ext cx="7775575" cy="1007889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 SPECJALNOŚCI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Biznes międzynarodowy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Zarządzanie międzynarodowe</a:t>
            </a:r>
            <a:endParaRPr lang="pl-PL" dirty="0"/>
          </a:p>
        </p:txBody>
      </p:sp>
      <p:sp>
        <p:nvSpPr>
          <p:cNvPr id="5124" name="pole tekstowe 3"/>
          <p:cNvSpPr txBox="1">
            <a:spLocks noChangeArrowheads="1"/>
          </p:cNvSpPr>
          <p:nvPr/>
        </p:nvSpPr>
        <p:spPr bwMode="auto">
          <a:xfrm>
            <a:off x="684213" y="5876925"/>
            <a:ext cx="7775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pl-PL" altLang="pl-PL" dirty="0" smtClean="0">
                <a:solidFill>
                  <a:srgbClr val="A6A6A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l-PL" altLang="pl-PL" dirty="0"/>
          </a:p>
          <a:p>
            <a:pPr algn="r" eaLnBrk="1" hangingPunct="1"/>
            <a:endParaRPr lang="pl-PL" altLang="pl-PL" dirty="0">
              <a:solidFill>
                <a:srgbClr val="A6A6A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Przykładowe tematy prac dyplomowych</a:t>
            </a:r>
            <a:br>
              <a:rPr lang="pl-PL" sz="2800" dirty="0" smtClean="0"/>
            </a:br>
            <a:r>
              <a:rPr lang="pl-PL" sz="2800" b="1" dirty="0" smtClean="0">
                <a:solidFill>
                  <a:srgbClr val="EF258F"/>
                </a:solidFill>
              </a:rPr>
              <a:t> 	BIZNES MIĘDZYNARODOWY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33948"/>
            <a:ext cx="8712968" cy="4947380"/>
          </a:xfrm>
        </p:spPr>
        <p:txBody>
          <a:bodyPr/>
          <a:lstStyle/>
          <a:p>
            <a:r>
              <a:rPr lang="pl-PL" sz="2000" dirty="0" smtClean="0">
                <a:cs typeface="Times New Roman" panose="02020603050405020304" pitchFamily="18" charset="0"/>
              </a:rPr>
              <a:t>Internacjonalizacja </a:t>
            </a:r>
            <a:r>
              <a:rPr lang="pl-PL" sz="2000" dirty="0">
                <a:cs typeface="Times New Roman" panose="02020603050405020304" pitchFamily="18" charset="0"/>
              </a:rPr>
              <a:t>działalności wybranych przedsiębiorstw </a:t>
            </a:r>
            <a:r>
              <a:rPr lang="pl-PL" sz="2000" dirty="0" smtClean="0">
                <a:cs typeface="Times New Roman" panose="02020603050405020304" pitchFamily="18" charset="0"/>
              </a:rPr>
              <a:t>	sektora </a:t>
            </a:r>
            <a:r>
              <a:rPr lang="pl-PL" sz="2000" dirty="0">
                <a:cs typeface="Times New Roman" panose="02020603050405020304" pitchFamily="18" charset="0"/>
              </a:rPr>
              <a:t>e-commerce</a:t>
            </a:r>
            <a:endParaRPr lang="pl-PL" sz="2000" dirty="0" smtClean="0">
              <a:cs typeface="Times New Roman" panose="02020603050405020304" pitchFamily="18" charset="0"/>
            </a:endParaRPr>
          </a:p>
          <a:p>
            <a:r>
              <a:rPr lang="pl-PL" sz="2000" dirty="0">
                <a:cs typeface="Times New Roman" panose="02020603050405020304" pitchFamily="18" charset="0"/>
              </a:rPr>
              <a:t>Handel zagraniczny Polski z USA w warunkach integracji z UE </a:t>
            </a:r>
          </a:p>
          <a:p>
            <a:r>
              <a:rPr lang="pl-PL" sz="2000" dirty="0">
                <a:cs typeface="Times New Roman" panose="02020603050405020304" pitchFamily="18" charset="0"/>
              </a:rPr>
              <a:t>Korporacje międzynarodowe we współczesnej gospodarce </a:t>
            </a:r>
            <a:r>
              <a:rPr lang="pl-PL" sz="2000" dirty="0" smtClean="0">
                <a:cs typeface="Times New Roman" panose="02020603050405020304" pitchFamily="18" charset="0"/>
              </a:rPr>
              <a:t>	światowej</a:t>
            </a:r>
            <a:endParaRPr lang="pl-PL" sz="2000" dirty="0">
              <a:cs typeface="Times New Roman" panose="02020603050405020304" pitchFamily="18" charset="0"/>
            </a:endParaRPr>
          </a:p>
          <a:p>
            <a:r>
              <a:rPr lang="pl-PL" sz="2000" dirty="0" smtClean="0">
                <a:cs typeface="Times New Roman" panose="02020603050405020304" pitchFamily="18" charset="0"/>
              </a:rPr>
              <a:t>Ekspansja </a:t>
            </a:r>
            <a:r>
              <a:rPr lang="pl-PL" sz="2000" dirty="0">
                <a:cs typeface="Times New Roman" panose="02020603050405020304" pitchFamily="18" charset="0"/>
              </a:rPr>
              <a:t>zagraniczna w kanale </a:t>
            </a:r>
            <a:r>
              <a:rPr lang="pl-PL" sz="2000" dirty="0" smtClean="0">
                <a:cs typeface="Times New Roman" panose="02020603050405020304" pitchFamily="18" charset="0"/>
              </a:rPr>
              <a:t>e-commerce</a:t>
            </a:r>
          </a:p>
          <a:p>
            <a:r>
              <a:rPr lang="pl-PL" sz="2000" dirty="0" smtClean="0">
                <a:cs typeface="Times New Roman" panose="02020603050405020304" pitchFamily="18" charset="0"/>
              </a:rPr>
              <a:t>Międzynarodowy </a:t>
            </a:r>
            <a:r>
              <a:rPr lang="pl-PL" sz="2000" dirty="0">
                <a:cs typeface="Times New Roman" panose="02020603050405020304" pitchFamily="18" charset="0"/>
              </a:rPr>
              <a:t>obrót towarami </a:t>
            </a:r>
            <a:r>
              <a:rPr lang="pl-PL" sz="2000" dirty="0" smtClean="0">
                <a:cs typeface="Times New Roman" panose="02020603050405020304" pitchFamily="18" charset="0"/>
              </a:rPr>
              <a:t>niebezpiecznymi</a:t>
            </a:r>
          </a:p>
          <a:p>
            <a:r>
              <a:rPr lang="pl-PL" sz="2000" dirty="0" smtClean="0">
                <a:cs typeface="Times New Roman" panose="02020603050405020304" pitchFamily="18" charset="0"/>
              </a:rPr>
              <a:t>Migracje </a:t>
            </a:r>
            <a:r>
              <a:rPr lang="pl-PL" sz="2000" dirty="0">
                <a:cs typeface="Times New Roman" panose="02020603050405020304" pitchFamily="18" charset="0"/>
              </a:rPr>
              <a:t>i wielokulturowość jako zjawisko XXI </a:t>
            </a:r>
            <a:r>
              <a:rPr lang="pl-PL" sz="2000" dirty="0" smtClean="0">
                <a:cs typeface="Times New Roman" panose="02020603050405020304" pitchFamily="18" charset="0"/>
              </a:rPr>
              <a:t>wieku</a:t>
            </a:r>
          </a:p>
          <a:p>
            <a:r>
              <a:rPr lang="pl-PL" sz="2000" dirty="0" smtClean="0">
                <a:cs typeface="Times New Roman" panose="02020603050405020304" pitchFamily="18" charset="0"/>
              </a:rPr>
              <a:t>Wpływ </a:t>
            </a:r>
            <a:r>
              <a:rPr lang="pl-PL" sz="2000" dirty="0">
                <a:cs typeface="Times New Roman" panose="02020603050405020304" pitchFamily="18" charset="0"/>
              </a:rPr>
              <a:t>funduszy Unii Europejskiej na rozwój jednostek </a:t>
            </a:r>
            <a:r>
              <a:rPr lang="pl-PL" sz="2000" dirty="0" smtClean="0">
                <a:cs typeface="Times New Roman" panose="02020603050405020304" pitchFamily="18" charset="0"/>
              </a:rPr>
              <a:t>	samorządu </a:t>
            </a:r>
            <a:r>
              <a:rPr lang="pl-PL" sz="2000" dirty="0">
                <a:cs typeface="Times New Roman" panose="02020603050405020304" pitchFamily="18" charset="0"/>
              </a:rPr>
              <a:t>terytorialnego na przykładzie miasta </a:t>
            </a:r>
            <a:r>
              <a:rPr lang="pl-PL" sz="2000" dirty="0" smtClean="0">
                <a:cs typeface="Times New Roman" panose="02020603050405020304" pitchFamily="18" charset="0"/>
              </a:rPr>
              <a:t>Gliwice</a:t>
            </a:r>
          </a:p>
          <a:p>
            <a:r>
              <a:rPr lang="pl-PL" sz="2000" dirty="0" smtClean="0">
                <a:cs typeface="Times New Roman" panose="02020603050405020304" pitchFamily="18" charset="0"/>
              </a:rPr>
              <a:t>Sposoby </a:t>
            </a:r>
            <a:r>
              <a:rPr lang="pl-PL" sz="2000" dirty="0">
                <a:cs typeface="Times New Roman" panose="02020603050405020304" pitchFamily="18" charset="0"/>
              </a:rPr>
              <a:t>rozwiązywania globalnego problemu zanieczyszczania </a:t>
            </a:r>
            <a:r>
              <a:rPr lang="pl-PL" sz="2000" dirty="0" smtClean="0">
                <a:cs typeface="Times New Roman" panose="02020603050405020304" pitchFamily="18" charset="0"/>
              </a:rPr>
              <a:t>	środowiska</a:t>
            </a:r>
          </a:p>
          <a:p>
            <a:r>
              <a:rPr lang="pl-PL" sz="2000" dirty="0">
                <a:cs typeface="Times New Roman" panose="02020603050405020304" pitchFamily="18" charset="0"/>
              </a:rPr>
              <a:t>Postawy konsumentów wobec reklam produktów krajowych  i </a:t>
            </a:r>
            <a:r>
              <a:rPr lang="pl-PL" sz="2000" dirty="0" smtClean="0">
                <a:cs typeface="Times New Roman" panose="02020603050405020304" pitchFamily="18" charset="0"/>
              </a:rPr>
              <a:t>	zagranicznych </a:t>
            </a:r>
            <a:r>
              <a:rPr lang="pl-PL" sz="2000" dirty="0">
                <a:cs typeface="Times New Roman" panose="02020603050405020304" pitchFamily="18" charset="0"/>
              </a:rPr>
              <a:t>publikowanych na blogach </a:t>
            </a:r>
            <a:r>
              <a:rPr lang="pl-PL" sz="2000" dirty="0" smtClean="0">
                <a:cs typeface="Times New Roman" panose="02020603050405020304" pitchFamily="18" charset="0"/>
              </a:rPr>
              <a:t>internetowych  ….</a:t>
            </a:r>
          </a:p>
          <a:p>
            <a:endParaRPr lang="pl-PL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Gdy wybierzesz specjalność</a:t>
            </a:r>
            <a:br>
              <a:rPr lang="pl-PL" sz="3200" dirty="0"/>
            </a:br>
            <a:r>
              <a:rPr lang="pl-PL" sz="3200" b="1" dirty="0">
                <a:solidFill>
                  <a:srgbClr val="EF258F"/>
                </a:solidFill>
              </a:rPr>
              <a:t>ZARZĄDZANIE MIĘDZYNARODOWE</a:t>
            </a:r>
            <a:endParaRPr lang="pl-PL" sz="2400" dirty="0">
              <a:solidFill>
                <a:srgbClr val="EF258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022758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pl-PL" sz="2000" dirty="0"/>
              <a:t>Specjalizujesz się w zakresie </a:t>
            </a:r>
            <a:r>
              <a:rPr lang="pl-PL" sz="2000" b="1" dirty="0"/>
              <a:t>profesjonalnego zarządzania przedsiębiorstwem międzynarodowym</a:t>
            </a:r>
            <a:r>
              <a:rPr lang="pl-PL" sz="2000" dirty="0"/>
              <a:t>,</a:t>
            </a:r>
          </a:p>
          <a:p>
            <a:pPr algn="just">
              <a:spcAft>
                <a:spcPts val="600"/>
              </a:spcAft>
            </a:pPr>
            <a:r>
              <a:rPr lang="pl-PL" sz="2000" b="1" dirty="0"/>
              <a:t>Wiesz jak tworzyć </a:t>
            </a:r>
            <a:r>
              <a:rPr lang="pl-PL" sz="2000" dirty="0"/>
              <a:t>i wykorzystywać</a:t>
            </a:r>
            <a:r>
              <a:rPr lang="pl-PL" sz="2000" b="1" dirty="0"/>
              <a:t> system instrumentów zarządzania przedsiębiorstwem</a:t>
            </a:r>
            <a:r>
              <a:rPr lang="pl-PL" sz="2000" dirty="0"/>
              <a:t> </a:t>
            </a:r>
            <a:br>
              <a:rPr lang="pl-PL" sz="2000" dirty="0"/>
            </a:br>
            <a:r>
              <a:rPr lang="pl-PL" sz="2000" dirty="0"/>
              <a:t>w warunkach globalnych, międzynarodowych </a:t>
            </a:r>
            <a:br>
              <a:rPr lang="pl-PL" sz="2000" dirty="0"/>
            </a:br>
            <a:r>
              <a:rPr lang="pl-PL" sz="2000" dirty="0"/>
              <a:t>i transgranicznych, </a:t>
            </a:r>
            <a:r>
              <a:rPr lang="pl-PL" sz="2000" b="1" dirty="0"/>
              <a:t>z uwzględnieniem narzędzi prawnych</a:t>
            </a:r>
            <a:r>
              <a:rPr lang="pl-PL" sz="2000" dirty="0"/>
              <a:t> zarządzania firmą. </a:t>
            </a:r>
          </a:p>
          <a:p>
            <a:endParaRPr lang="pl-PL" sz="2000" dirty="0"/>
          </a:p>
          <a:p>
            <a:pPr>
              <a:buNone/>
            </a:pPr>
            <a:endParaRPr lang="pl-PL" sz="20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99DC-09BA-A943-A84E-AD5C50AB0A07}" type="slidenum">
              <a:rPr lang="pl-PL" altLang="pl-PL" smtClean="0"/>
              <a:pPr/>
              <a:t>11</a:t>
            </a:fld>
            <a:endParaRPr lang="pl-PL" alt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Gdy wybierzesz specjalność</a:t>
            </a:r>
            <a:br>
              <a:rPr lang="pl-PL" sz="3200" dirty="0"/>
            </a:br>
            <a:r>
              <a:rPr lang="pl-PL" sz="3200" b="1" dirty="0">
                <a:solidFill>
                  <a:srgbClr val="EF258F"/>
                </a:solidFill>
              </a:rPr>
              <a:t>ZARZĄDZANIE MIĘDZYNARODOWE</a:t>
            </a:r>
            <a:endParaRPr lang="pl-PL" sz="2400" dirty="0">
              <a:solidFill>
                <a:srgbClr val="EF258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68667"/>
            <a:ext cx="8229600" cy="4237072"/>
          </a:xfrm>
        </p:spPr>
        <p:txBody>
          <a:bodyPr/>
          <a:lstStyle/>
          <a:p>
            <a:pPr>
              <a:buNone/>
            </a:pPr>
            <a:r>
              <a:rPr lang="pl-PL" sz="2000" dirty="0">
                <a:solidFill>
                  <a:srgbClr val="EF258F"/>
                </a:solidFill>
              </a:rPr>
              <a:t>Będziesz realizował </a:t>
            </a:r>
            <a:r>
              <a:rPr lang="pl-PL" sz="2000" dirty="0" smtClean="0">
                <a:solidFill>
                  <a:srgbClr val="EF258F"/>
                </a:solidFill>
              </a:rPr>
              <a:t>między innymi przedmioty takie jak</a:t>
            </a:r>
            <a:r>
              <a:rPr lang="pl-PL" sz="2000" dirty="0">
                <a:solidFill>
                  <a:srgbClr val="EF258F"/>
                </a:solidFill>
              </a:rPr>
              <a:t>:</a:t>
            </a:r>
          </a:p>
          <a:p>
            <a:pPr>
              <a:buNone/>
            </a:pPr>
            <a:endParaRPr lang="pl-PL" sz="2000" dirty="0">
              <a:solidFill>
                <a:srgbClr val="EF258F"/>
              </a:solidFill>
            </a:endParaRPr>
          </a:p>
          <a:p>
            <a:pPr>
              <a:spcAft>
                <a:spcPts val="600"/>
              </a:spcAft>
            </a:pPr>
            <a:r>
              <a:rPr lang="pl-PL" sz="2000" b="1" dirty="0"/>
              <a:t>Zarządzanie</a:t>
            </a:r>
            <a:r>
              <a:rPr lang="pl-PL" sz="2000" dirty="0"/>
              <a:t> międzykulturowe</a:t>
            </a:r>
          </a:p>
          <a:p>
            <a:pPr>
              <a:spcAft>
                <a:spcPts val="600"/>
              </a:spcAft>
            </a:pPr>
            <a:r>
              <a:rPr lang="pl-PL" sz="2000" b="1" dirty="0"/>
              <a:t>Negocjacje</a:t>
            </a:r>
            <a:r>
              <a:rPr lang="pl-PL" sz="2000" dirty="0"/>
              <a:t> w Biznesie Międzynarodowym</a:t>
            </a:r>
          </a:p>
          <a:p>
            <a:pPr>
              <a:spcAft>
                <a:spcPts val="600"/>
              </a:spcAft>
            </a:pPr>
            <a:r>
              <a:rPr lang="pl-PL" sz="2000" dirty="0"/>
              <a:t>Badania Rynków Międzynarodowych</a:t>
            </a:r>
          </a:p>
          <a:p>
            <a:pPr>
              <a:spcAft>
                <a:spcPts val="600"/>
              </a:spcAft>
            </a:pPr>
            <a:r>
              <a:rPr lang="pl-PL" sz="2000" b="1" dirty="0"/>
              <a:t>Przedsiębiorczość </a:t>
            </a:r>
            <a:r>
              <a:rPr lang="pl-PL" sz="2000" dirty="0"/>
              <a:t>Międzynarodowa</a:t>
            </a:r>
          </a:p>
          <a:p>
            <a:pPr>
              <a:spcAft>
                <a:spcPts val="600"/>
              </a:spcAft>
            </a:pPr>
            <a:r>
              <a:rPr lang="pl-PL" sz="2000" dirty="0"/>
              <a:t>ZZL w Firmach Międzynarodowych – Rekrutacja i Motywacja</a:t>
            </a:r>
          </a:p>
          <a:p>
            <a:pPr>
              <a:spcAft>
                <a:spcPts val="600"/>
              </a:spcAft>
            </a:pPr>
            <a:r>
              <a:rPr lang="pl-PL" sz="2000" b="1" dirty="0"/>
              <a:t>Strategie</a:t>
            </a:r>
            <a:r>
              <a:rPr lang="pl-PL" sz="2000" dirty="0"/>
              <a:t> Zrównoważonego Rozwoju Przedsiębiorstw Międzynarodowych</a:t>
            </a:r>
          </a:p>
          <a:p>
            <a:pPr>
              <a:spcAft>
                <a:spcPts val="600"/>
              </a:spcAft>
            </a:pPr>
            <a:r>
              <a:rPr lang="pl-PL" sz="2000" b="1" dirty="0"/>
              <a:t>Międzynarodowe</a:t>
            </a:r>
            <a:r>
              <a:rPr lang="pl-PL" sz="2000" dirty="0"/>
              <a:t> </a:t>
            </a:r>
            <a:r>
              <a:rPr lang="pl-PL" sz="2000" b="1" dirty="0"/>
              <a:t>Standardy Jakości</a:t>
            </a:r>
          </a:p>
          <a:p>
            <a:endParaRPr lang="pl-PL" sz="2000" dirty="0"/>
          </a:p>
          <a:p>
            <a:pPr>
              <a:buNone/>
            </a:pPr>
            <a:endParaRPr lang="pl-PL" sz="20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99DC-09BA-A943-A84E-AD5C50AB0A07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smtClean="0"/>
              <a:t>Specjalność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400" b="1" dirty="0" smtClean="0">
                <a:solidFill>
                  <a:srgbClr val="EF258F"/>
                </a:solidFill>
              </a:rPr>
              <a:t>ZARZĄDZANIE MIĘDZYNARODOWE </a:t>
            </a:r>
            <a:br>
              <a:rPr lang="pl-PL" sz="2400" b="1" dirty="0" smtClean="0">
                <a:solidFill>
                  <a:srgbClr val="EF258F"/>
                </a:solidFill>
              </a:rPr>
            </a:br>
            <a:r>
              <a:rPr lang="pl-PL" sz="2400" b="1" dirty="0" smtClean="0"/>
              <a:t>przygotowuje do pracy jako: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pl-PL" sz="2000" dirty="0" smtClean="0"/>
              <a:t>Menedżer w instytucjach komercyjnych i non-profit działających na skalę międzynarodowej</a:t>
            </a:r>
          </a:p>
          <a:p>
            <a:pPr lvl="0" algn="just"/>
            <a:r>
              <a:rPr lang="pl-PL" sz="2000" dirty="0" smtClean="0"/>
              <a:t>Menedżer/specjalista w korporacji międzynarodowej</a:t>
            </a:r>
          </a:p>
          <a:p>
            <a:pPr lvl="0" algn="just"/>
            <a:r>
              <a:rPr lang="pl-PL" sz="2000" dirty="0" smtClean="0"/>
              <a:t>Specjalista ds. kontaktów międzynarodowych w instytucjach rządowych i placówkach dyplomatycznych</a:t>
            </a:r>
          </a:p>
          <a:p>
            <a:pPr lvl="0" algn="just"/>
            <a:r>
              <a:rPr lang="pl-PL" sz="2000" dirty="0" smtClean="0"/>
              <a:t>Menedżer zarządzający w środowisku wielokulturowym</a:t>
            </a:r>
          </a:p>
          <a:p>
            <a:pPr lvl="0" algn="just"/>
            <a:r>
              <a:rPr lang="pl-PL" sz="2000" dirty="0" smtClean="0"/>
              <a:t>Menedżer na szczeblu kierowniczym ds. globalnych produktów, międzynarodowej dystrybucji i promocji</a:t>
            </a:r>
          </a:p>
          <a:p>
            <a:pPr lvl="0" algn="just"/>
            <a:r>
              <a:rPr lang="pl-PL" sz="2000" dirty="0" smtClean="0"/>
              <a:t>Menedżer na szczeblu kierowniczym, międzynarodowych i interdyscyplinarnych zespołów zadaniowych</a:t>
            </a:r>
          </a:p>
          <a:p>
            <a:pPr lvl="0" algn="just"/>
            <a:r>
              <a:rPr lang="pl-PL" sz="2000" dirty="0" smtClean="0"/>
              <a:t>Przedsiębiorca prowadzący własną działalność w kraju i za granicą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2800" dirty="0"/>
              <a:t>Przykładowe tematy prac dyplomowych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>
                <a:solidFill>
                  <a:srgbClr val="EF258F"/>
                </a:solidFill>
              </a:rPr>
              <a:t>ZARZĄDZANIE MIĘDZYNARODOWE </a:t>
            </a:r>
            <a:r>
              <a:rPr lang="pl-PL" b="1" dirty="0" smtClean="0">
                <a:solidFill>
                  <a:srgbClr val="EF258F"/>
                </a:solidFill>
              </a:rPr>
              <a:t/>
            </a:r>
            <a:br>
              <a:rPr lang="pl-PL" b="1" dirty="0" smtClean="0">
                <a:solidFill>
                  <a:srgbClr val="EF258F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000" dirty="0" smtClean="0"/>
              <a:t>Dywersyfikacja działalności przedsiębiorstwa Agata S.A. na 	przykładzie rynku japońskiego</a:t>
            </a:r>
          </a:p>
          <a:p>
            <a:pPr algn="just"/>
            <a:r>
              <a:rPr lang="pl-PL" sz="2000" dirty="0" smtClean="0"/>
              <a:t>Dystans kulturowy na rynku fińskim</a:t>
            </a:r>
          </a:p>
          <a:p>
            <a:pPr algn="just"/>
            <a:r>
              <a:rPr lang="pl-PL" sz="2000" dirty="0" smtClean="0"/>
              <a:t>Internacjonalizacja współczesnego </a:t>
            </a:r>
            <a:r>
              <a:rPr lang="pl-PL" sz="2000" dirty="0" err="1" smtClean="0"/>
              <a:t>przedsiębiorstwa</a:t>
            </a:r>
            <a:r>
              <a:rPr lang="pl-PL" sz="2000" dirty="0" smtClean="0"/>
              <a:t> na przykładzie Grupy Kapitałowej…</a:t>
            </a:r>
          </a:p>
          <a:p>
            <a:pPr algn="just"/>
            <a:r>
              <a:rPr lang="pl-PL" sz="2000" dirty="0" smtClean="0"/>
              <a:t>Ekspansja międzynarodowa </a:t>
            </a:r>
            <a:r>
              <a:rPr lang="pl-PL" sz="2000" dirty="0" err="1" smtClean="0"/>
              <a:t>przedsiębiorstwa</a:t>
            </a:r>
            <a:r>
              <a:rPr lang="pl-PL" sz="2000" dirty="0" smtClean="0"/>
              <a:t> na przykładzie firmy X </a:t>
            </a:r>
          </a:p>
          <a:p>
            <a:pPr algn="just"/>
            <a:r>
              <a:rPr lang="pl-PL" sz="2000" dirty="0" smtClean="0"/>
              <a:t>Rola mediów </a:t>
            </a:r>
            <a:r>
              <a:rPr lang="pl-PL" sz="2000" dirty="0" err="1" smtClean="0"/>
              <a:t>społecznościowych</a:t>
            </a:r>
            <a:r>
              <a:rPr lang="pl-PL" sz="2000" dirty="0" smtClean="0"/>
              <a:t> w międzynarodowej ekspansji </a:t>
            </a:r>
            <a:r>
              <a:rPr lang="pl-PL" sz="2000" dirty="0" err="1" smtClean="0"/>
              <a:t>przedsiębiorstwa</a:t>
            </a:r>
            <a:endParaRPr lang="pl-PL" sz="2000" dirty="0" smtClean="0"/>
          </a:p>
          <a:p>
            <a:pPr algn="just"/>
            <a:r>
              <a:rPr lang="pl-PL" sz="2000" dirty="0" smtClean="0"/>
              <a:t>Przedsiębiorstwo globalne</a:t>
            </a:r>
          </a:p>
          <a:p>
            <a:pPr algn="just"/>
            <a:r>
              <a:rPr lang="pl-PL" sz="2000" dirty="0" smtClean="0"/>
              <a:t>Ekspansja produktowa na rynki zagraniczne na </a:t>
            </a:r>
            <a:r>
              <a:rPr lang="pl-PL" sz="2000" smtClean="0"/>
              <a:t>przykładzie spółki X</a:t>
            </a:r>
            <a:endParaRPr lang="pl-PL" sz="20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smtClean="0"/>
              <a:t>MIĘDZYNARODOWE STOSUNKI GOSPODARCZE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b="1" dirty="0" smtClean="0">
                <a:solidFill>
                  <a:srgbClr val="EF258F"/>
                </a:solidFill>
              </a:rPr>
              <a:t>BIZNES MIĘDZYNARODOWY</a:t>
            </a:r>
            <a:endParaRPr lang="pl-PL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b="1" dirty="0" smtClean="0">
                <a:solidFill>
                  <a:srgbClr val="EF258F"/>
                </a:solidFill>
              </a:rPr>
              <a:t>ZARZĄDZANIE MIĘDZYNARODOWE </a:t>
            </a:r>
          </a:p>
          <a:p>
            <a:pPr algn="just"/>
            <a:endParaRPr lang="pl-PL" sz="2400" dirty="0" smtClean="0"/>
          </a:p>
          <a:p>
            <a:pPr marL="0" indent="0" algn="just">
              <a:buNone/>
            </a:pPr>
            <a:r>
              <a:rPr lang="pl-PL" sz="2400" dirty="0" smtClean="0"/>
              <a:t>W ramach obu specjalności naszego kierunku zajęcia wzbogacone zostaną o wykłady praktyków reprezentujących firmy działające na rynku międzynarodowym.</a:t>
            </a:r>
            <a:endParaRPr lang="pl-PL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pl-PL" sz="2000" b="1" dirty="0" smtClean="0">
                <a:solidFill>
                  <a:srgbClr val="EF258F"/>
                </a:solidFill>
              </a:rPr>
              <a:t>Wykłady praktyków dla naszych Studentów…</a:t>
            </a:r>
            <a:endParaRPr lang="pl-PL" altLang="pl-PL" sz="2000" b="1" dirty="0" smtClean="0"/>
          </a:p>
        </p:txBody>
      </p:sp>
      <p:pic>
        <p:nvPicPr>
          <p:cNvPr id="1638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82688"/>
            <a:ext cx="4629150" cy="3486150"/>
          </a:xfrm>
        </p:spPr>
      </p:pic>
      <p:pic>
        <p:nvPicPr>
          <p:cNvPr id="16388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501008"/>
            <a:ext cx="5903912" cy="287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D54D39-0AF6-9341-8C05-05DDB1D1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Ogólnopolski konkurs na najlepszą pracę </a:t>
            </a:r>
            <a:r>
              <a:rPr lang="pl-PL" sz="2800" b="1" dirty="0"/>
              <a:t>licencjacką</a:t>
            </a:r>
            <a:r>
              <a:rPr lang="pl-PL" sz="2800" dirty="0"/>
              <a:t> i magisterską z zakresu MSG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4EA60E-21F6-2C45-BF6C-3FD901148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7638"/>
            <a:ext cx="8363272" cy="4603650"/>
          </a:xfrm>
        </p:spPr>
        <p:txBody>
          <a:bodyPr/>
          <a:lstStyle/>
          <a:p>
            <a:r>
              <a:rPr lang="pl-PL" sz="2400" dirty="0"/>
              <a:t>Organizowany od 7 lat</a:t>
            </a:r>
          </a:p>
          <a:p>
            <a:r>
              <a:rPr lang="pl-PL" sz="2400" dirty="0"/>
              <a:t>Najlepsze w danej edycji konkursu prace zostają wyróżnione a ich Laureaci otrzymują dyplomy potwierdzające to wyróżnienie </a:t>
            </a:r>
          </a:p>
          <a:p>
            <a:r>
              <a:rPr lang="pl-PL" sz="2400" dirty="0"/>
              <a:t>Nasi laureaci Konkursu</a:t>
            </a:r>
          </a:p>
          <a:p>
            <a:pPr marL="457200" lvl="1" indent="0">
              <a:buNone/>
            </a:pPr>
            <a:endParaRPr lang="pl-PL" sz="2000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5D088B-5BEE-B443-BEC6-36334ABF0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93" y="3443131"/>
            <a:ext cx="3919133" cy="267373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4BA8806-3591-9C46-995C-F455C1123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59" y="3933056"/>
            <a:ext cx="510612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4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888656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pl-PL" dirty="0"/>
              <a:t>	</a:t>
            </a:r>
            <a:r>
              <a:rPr lang="pl-PL" sz="2400" dirty="0">
                <a:latin typeface="Verdana" charset="0"/>
                <a:ea typeface="Verdana" charset="0"/>
                <a:cs typeface="Verdana" charset="0"/>
              </a:rPr>
              <a:t>Swoją wiedzę i umiejętności </a:t>
            </a:r>
            <a:r>
              <a:rPr lang="pl-PL" sz="2400" dirty="0" smtClean="0">
                <a:latin typeface="Verdana" charset="0"/>
                <a:ea typeface="Verdana" charset="0"/>
                <a:cs typeface="Verdana" charset="0"/>
              </a:rPr>
              <a:t>studenci obu specjalności </a:t>
            </a:r>
            <a:r>
              <a:rPr lang="pl-PL" sz="2400" dirty="0">
                <a:latin typeface="Verdana" charset="0"/>
                <a:ea typeface="Verdana" charset="0"/>
                <a:cs typeface="Verdana" charset="0"/>
              </a:rPr>
              <a:t>kierunku </a:t>
            </a:r>
            <a:r>
              <a:rPr lang="pl-PL" sz="2400" dirty="0">
                <a:solidFill>
                  <a:srgbClr val="007F5D"/>
                </a:solidFill>
                <a:latin typeface="Verdana" charset="0"/>
                <a:ea typeface="Verdana" charset="0"/>
                <a:cs typeface="Verdana" charset="0"/>
              </a:rPr>
              <a:t>Międzynarodowe Stosunki Gospodarcze</a:t>
            </a:r>
            <a:r>
              <a:rPr lang="pl-PL" sz="2400" b="1" dirty="0">
                <a:solidFill>
                  <a:srgbClr val="007F5D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pl-PL" sz="2400" dirty="0">
                <a:latin typeface="Verdana" charset="0"/>
                <a:ea typeface="Verdana" charset="0"/>
                <a:cs typeface="Verdana" charset="0"/>
              </a:rPr>
              <a:t>mogą rozwijać oraz sprawdzić w praktyce </a:t>
            </a:r>
            <a:r>
              <a:rPr lang="pl-PL" sz="2400" dirty="0" smtClean="0">
                <a:latin typeface="Verdana" charset="0"/>
                <a:ea typeface="Verdana" charset="0"/>
                <a:cs typeface="Verdana" charset="0"/>
              </a:rPr>
              <a:t>działając </a:t>
            </a:r>
            <a:endParaRPr lang="pl-PL" sz="2400" dirty="0">
              <a:latin typeface="Verdana" charset="0"/>
              <a:ea typeface="Verdana" charset="0"/>
              <a:cs typeface="Verdana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pl-PL" sz="2400" dirty="0">
                <a:latin typeface="Verdana" charset="0"/>
                <a:ea typeface="Verdana" charset="0"/>
                <a:cs typeface="Verdana" charset="0"/>
              </a:rPr>
              <a:t>w Kole Naukowym </a:t>
            </a:r>
            <a:r>
              <a:rPr lang="pl-PL" sz="2400" i="1" dirty="0" smtClean="0">
                <a:latin typeface="Verdana" charset="0"/>
                <a:ea typeface="Verdana" charset="0"/>
                <a:cs typeface="Verdana" charset="0"/>
              </a:rPr>
              <a:t>”</a:t>
            </a:r>
            <a:r>
              <a:rPr lang="pl-PL" sz="2400" i="1" dirty="0" smtClean="0">
                <a:solidFill>
                  <a:srgbClr val="EF258F"/>
                </a:solidFill>
                <a:ea typeface="+mn-ea"/>
                <a:cs typeface="Arial" pitchFamily="34" charset="0"/>
              </a:rPr>
              <a:t>International Challenge</a:t>
            </a:r>
            <a:r>
              <a:rPr lang="pl-PL" sz="2400" i="1" dirty="0" smtClean="0">
                <a:latin typeface="Verdana" charset="0"/>
                <a:ea typeface="Verdana" charset="0"/>
                <a:cs typeface="Verdana" charset="0"/>
              </a:rPr>
              <a:t>”</a:t>
            </a:r>
            <a:r>
              <a:rPr lang="pl-PL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endParaRPr lang="pl-PL" sz="2400" dirty="0">
              <a:latin typeface="Verdana" charset="0"/>
              <a:ea typeface="Verdana" charset="0"/>
              <a:cs typeface="Verdana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pl-PL" sz="2400" dirty="0">
                <a:latin typeface="Verdana" charset="0"/>
                <a:ea typeface="Verdana" charset="0"/>
                <a:cs typeface="Verdana" charset="0"/>
              </a:rPr>
              <a:t>	przy Katedrze Międzynarodowych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l-PL" sz="2400" dirty="0">
                <a:latin typeface="Verdana" charset="0"/>
                <a:ea typeface="Verdana" charset="0"/>
                <a:cs typeface="Verdana" charset="0"/>
              </a:rPr>
              <a:t>Stosunków Ekonomicznych</a:t>
            </a:r>
          </a:p>
          <a:p>
            <a:pPr eaLnBrk="1" hangingPunct="1">
              <a:buFont typeface="Wingdings" pitchFamily="2" charset="2"/>
              <a:buNone/>
            </a:pPr>
            <a:endParaRPr lang="pl-PL" dirty="0"/>
          </a:p>
        </p:txBody>
      </p:sp>
      <p:sp>
        <p:nvSpPr>
          <p:cNvPr id="20482" name="Tytuł 1"/>
          <p:cNvSpPr txBox="1">
            <a:spLocks/>
          </p:cNvSpPr>
          <p:nvPr/>
        </p:nvSpPr>
        <p:spPr bwMode="auto">
          <a:xfrm>
            <a:off x="250825" y="26035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pl-PL" sz="4000" b="1" dirty="0">
              <a:solidFill>
                <a:srgbClr val="007F5D"/>
              </a:solidFill>
              <a:latin typeface="Verdana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Verdana" pitchFamily="34" charset="0"/>
              </a:rPr>
              <a:t>MIĘDZYNARODOWE STOSUNKI GOSPODARCZE</a:t>
            </a:r>
            <a:endParaRPr lang="pl-PL" sz="32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pl-PL" sz="2800" b="1" dirty="0">
                <a:solidFill>
                  <a:srgbClr val="EF258F"/>
                </a:solidFill>
                <a:latin typeface="Verdana" pitchFamily="34" charset="0"/>
              </a:rPr>
              <a:t>Dodatkowa aktywność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A4A38-B822-1249-B8DE-927721A9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/>
              <a:t>Studenckie Koło Naukowe International Challenge</a:t>
            </a:r>
            <a:br>
              <a:rPr lang="pl-PL" sz="3200" dirty="0"/>
            </a:br>
            <a:r>
              <a:rPr lang="pl-PL" sz="1800" dirty="0"/>
              <a:t>przy Katedrze MSE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679AF3-E01E-2247-8219-BC7799D8D1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dirty="0"/>
              <a:t>Studencka inicjatywa zajmująca się różnorodnymi zagadnieniami ważnymi z punktu widzenia współczesnej gospodarki światowej takimi jak: </a:t>
            </a:r>
          </a:p>
          <a:p>
            <a:r>
              <a:rPr lang="pl-PL" sz="1600" dirty="0"/>
              <a:t>negocjacje, </a:t>
            </a:r>
          </a:p>
          <a:p>
            <a:r>
              <a:rPr lang="pl-PL" sz="1600" dirty="0"/>
              <a:t>różnice kulturowe w biznesie,</a:t>
            </a:r>
          </a:p>
          <a:p>
            <a:r>
              <a:rPr lang="pl-PL" sz="1600" dirty="0"/>
              <a:t>internacjonalizacja w działalności gospodarczej, </a:t>
            </a:r>
          </a:p>
          <a:p>
            <a:r>
              <a:rPr lang="pl-PL" sz="1600" dirty="0"/>
              <a:t>kwestie związane  z Unią Europejską.</a:t>
            </a:r>
          </a:p>
          <a:p>
            <a:r>
              <a:rPr lang="pl-PL" sz="1600"/>
              <a:t>źródła </a:t>
            </a:r>
            <a:r>
              <a:rPr lang="pl-PL" sz="1600" dirty="0"/>
              <a:t>sukcesu w biznesie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E9163F8-DA5D-3146-99AE-A0602CD5A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09437"/>
            <a:ext cx="4038600" cy="41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8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CD9056-81CB-8645-93F2-1B551B32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Dni Europejskie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19555A-4BFB-7144-8DB7-74BB703A3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Organizowane corocznie seminarium w formie wykładów z udziałem zaproszonych gości z kraju i zagranicy, warsztatów, debat oraz </a:t>
            </a:r>
          </a:p>
          <a:p>
            <a:pPr marL="0" indent="0">
              <a:buNone/>
            </a:pPr>
            <a:r>
              <a:rPr lang="pl-PL" dirty="0"/>
              <a:t>   gier terenowych</a:t>
            </a:r>
          </a:p>
          <a:p>
            <a:r>
              <a:rPr lang="pl-PL" dirty="0"/>
              <a:t>Dni Europejskie 2019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7CA461-C9C8-D24F-B43F-BBE7DF99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996952"/>
            <a:ext cx="4172784" cy="327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8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839FE-90F1-C54E-9BF6-75F5D35C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pl-PL" sz="2400" dirty="0"/>
              <a:t>Dni Europejskie on </a:t>
            </a:r>
            <a:r>
              <a:rPr lang="pl-PL" sz="2400" dirty="0" err="1"/>
              <a:t>line</a:t>
            </a:r>
            <a:r>
              <a:rPr lang="pl-PL" sz="2400" dirty="0"/>
              <a:t> 2020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3136E82-750C-2B43-894D-6F487653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8720"/>
            <a:ext cx="8106211" cy="52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6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30D146A-13B2-154D-B8EF-2BD4898F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Wybrane inicjatywy Koła ICH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C28BCCE-4927-1045-8137-C4544FF0EA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617ECDC-045E-E240-AC0C-3BE6B5275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299" y="1584243"/>
            <a:ext cx="3972665" cy="4693544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7579E58-AC6D-2B49-8284-9699CE54F1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4103" y="3863181"/>
            <a:ext cx="4038600" cy="21755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58BADBB-449F-A049-8D7A-23FA7173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" y="1124744"/>
            <a:ext cx="3164543" cy="25781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19F23CB-49E1-8C4D-BB18-0F7865ED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299" y="1041340"/>
            <a:ext cx="4384870" cy="266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30C1AA-D3B7-2C4E-B3C9-8E82359F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pl-PL" dirty="0"/>
              <a:t>ICH w mediach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3E1D66-5CE5-3F4E-B959-CE53A5F1D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6900366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12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EE16FC-6973-0744-B76E-5113B43A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Aktualności Koła ICH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E9D94F-1088-B54E-A281-E8483A5C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97660"/>
            <a:ext cx="7219776" cy="43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3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1ACCC5B-6B2B-5145-B686-855B8C08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Zapraszamy do współpracy w Kole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2B4B1C-D05D-054B-B988-C42EDB025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600" dirty="0"/>
              <a:t>Prosimy o kontakt:</a:t>
            </a:r>
          </a:p>
          <a:p>
            <a:r>
              <a:rPr lang="pl-PL" sz="2600" dirty="0"/>
              <a:t>Przewodniczący Koła - Dominik Surowiec  </a:t>
            </a:r>
            <a:r>
              <a:rPr lang="pl-PL" sz="2600" dirty="0">
                <a:hlinkClick r:id="rId2"/>
              </a:rPr>
              <a:t>dominik.surowiec@edu.uekat.pl</a:t>
            </a:r>
            <a:endParaRPr lang="pl-PL" sz="2600" dirty="0"/>
          </a:p>
          <a:p>
            <a:pPr marL="0" indent="0">
              <a:buNone/>
            </a:pPr>
            <a:endParaRPr lang="pl-PL" sz="2600" dirty="0"/>
          </a:p>
          <a:p>
            <a:r>
              <a:rPr lang="pl-PL" sz="2600" dirty="0"/>
              <a:t>Opiekun koła – dr Katarzyna Czech Katedra </a:t>
            </a:r>
            <a:r>
              <a:rPr lang="pl-PL" sz="2600" dirty="0" smtClean="0"/>
              <a:t>Międzynarodowych Stosunków Ekonomicznych </a:t>
            </a:r>
            <a:endParaRPr lang="pl-PL" sz="2600" dirty="0"/>
          </a:p>
          <a:p>
            <a:pPr marL="0" indent="0">
              <a:buNone/>
            </a:pPr>
            <a:r>
              <a:rPr lang="pl-PL" sz="2600" dirty="0"/>
              <a:t>	</a:t>
            </a:r>
            <a:r>
              <a:rPr lang="pl-PL" sz="2600" dirty="0" err="1"/>
              <a:t>katarzyna.czech@uekat.pl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576170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600" b="1" dirty="0" smtClean="0"/>
              <a:t>Termin </a:t>
            </a:r>
            <a:r>
              <a:rPr lang="pl-PL" sz="2600" b="1" dirty="0"/>
              <a:t>wyboru specjalności </a:t>
            </a:r>
            <a:r>
              <a:rPr lang="pl-PL" sz="2600" dirty="0"/>
              <a:t>na kierunku Międzynarodowe Stosunki Gospodarcze zaplanowano na:</a:t>
            </a:r>
            <a:br>
              <a:rPr lang="pl-PL" sz="2600" dirty="0"/>
            </a:br>
            <a:r>
              <a:rPr lang="pl-PL" sz="2600" dirty="0"/>
              <a:t/>
            </a:r>
            <a:br>
              <a:rPr lang="pl-PL" sz="2600" dirty="0"/>
            </a:br>
            <a:r>
              <a:rPr lang="pl-PL" sz="2300" dirty="0"/>
              <a:t>I stopień </a:t>
            </a:r>
            <a:r>
              <a:rPr lang="pl-PL" sz="2300" dirty="0" smtClean="0"/>
              <a:t>studia stacjonarne</a:t>
            </a:r>
          </a:p>
          <a:p>
            <a:pPr marL="0" indent="0">
              <a:buNone/>
            </a:pPr>
            <a:r>
              <a:rPr lang="pl-PL" sz="2300" b="1" dirty="0" smtClean="0"/>
              <a:t>15.03</a:t>
            </a:r>
            <a:r>
              <a:rPr lang="pl-PL" sz="2300" b="1" dirty="0"/>
              <a:t> (od godz.7.30) do 16.03 do </a:t>
            </a:r>
            <a:r>
              <a:rPr lang="pl-PL" sz="2300" b="1" dirty="0" smtClean="0"/>
              <a:t>godz. 23.59</a:t>
            </a:r>
            <a:r>
              <a:rPr lang="pl-PL" sz="2300" dirty="0"/>
              <a:t/>
            </a:r>
            <a:br>
              <a:rPr lang="pl-PL" sz="2300" dirty="0"/>
            </a:br>
            <a:endParaRPr lang="pl-PL" sz="2300" dirty="0" smtClean="0"/>
          </a:p>
          <a:p>
            <a:pPr marL="0" indent="0">
              <a:buNone/>
            </a:pPr>
            <a:r>
              <a:rPr lang="pl-PL" sz="2300" dirty="0"/>
              <a:t>I stopień studia </a:t>
            </a:r>
            <a:r>
              <a:rPr lang="pl-PL" sz="2300" dirty="0" smtClean="0"/>
              <a:t>niestacjonarne</a:t>
            </a:r>
          </a:p>
          <a:p>
            <a:pPr marL="0" indent="0">
              <a:buNone/>
            </a:pPr>
            <a:r>
              <a:rPr lang="pl-PL" sz="2300" b="1" dirty="0" smtClean="0"/>
              <a:t>20.03 (od</a:t>
            </a:r>
            <a:r>
              <a:rPr lang="pl-PL" sz="2300" b="1" dirty="0"/>
              <a:t> godz.17.30) do 21.03 do godz. 23.59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48636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584176"/>
          </a:xfrm>
        </p:spPr>
        <p:txBody>
          <a:bodyPr/>
          <a:lstStyle/>
          <a:p>
            <a:pPr algn="ctr"/>
            <a:r>
              <a:rPr lang="pl-PL" sz="2400" b="1" dirty="0"/>
              <a:t>MIĘDZYNARODOWE STOSUNKI GOSPODARCZE</a:t>
            </a: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>
                <a:solidFill>
                  <a:srgbClr val="EF258F"/>
                </a:solidFill>
              </a:rPr>
              <a:t>Przygotuj się na </a:t>
            </a:r>
            <a:r>
              <a:rPr lang="pl-PL" sz="2400" b="1" dirty="0" smtClean="0">
                <a:solidFill>
                  <a:srgbClr val="EF258F"/>
                </a:solidFill>
              </a:rPr>
              <a:t>międzynarodową skalę</a:t>
            </a:r>
            <a:endParaRPr lang="pl-PL" sz="2400" dirty="0">
              <a:solidFill>
                <a:srgbClr val="EF258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72632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pl-PL" dirty="0"/>
              <a:t>Poznaj globalne środowisko biznesu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pl-PL" dirty="0"/>
              <a:t>Naucz się przełamywać bariery rynku krajowego i wyszukiwać nowych szans w biznesie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pl-PL" dirty="0"/>
              <a:t>Zrozum funkcjonowanie rynku europejskiego, którego jesteśmy częścią  </a:t>
            </a:r>
          </a:p>
          <a:p>
            <a:pPr lvl="0"/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032448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pl-PL" sz="2600" dirty="0"/>
              <a:t>Zdobądź umiejętności prowadzenia międzynarodowych i krajowych transakcji handlowych</a:t>
            </a:r>
          </a:p>
          <a:p>
            <a:pPr lvl="0">
              <a:spcAft>
                <a:spcPts val="1200"/>
              </a:spcAft>
            </a:pPr>
            <a:r>
              <a:rPr lang="pl-PL" sz="2600" dirty="0"/>
              <a:t>Zbuduj pewność w negocjacjach także </a:t>
            </a:r>
            <a:br>
              <a:rPr lang="pl-PL" sz="2600" dirty="0"/>
            </a:br>
            <a:r>
              <a:rPr lang="pl-PL" sz="2600" dirty="0"/>
              <a:t>z partnerem zagranicznym</a:t>
            </a:r>
          </a:p>
          <a:p>
            <a:pPr lvl="0">
              <a:spcAft>
                <a:spcPts val="1200"/>
              </a:spcAft>
            </a:pPr>
            <a:r>
              <a:rPr lang="pl-PL" sz="2600" dirty="0"/>
              <a:t>Rozszerz perspektywę swojego myślenia i działania o wymiar międzynarodowy – nie ograniczaj się do rynku krajowego 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188640"/>
            <a:ext cx="88924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MIĘDZYNARODOWE STOSUNKI GOSPODARCZE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7F5D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7F5D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EF258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Przygotuj się na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F258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międzynarodową</a:t>
            </a:r>
            <a:r>
              <a:rPr kumimoji="0" lang="pl-PL" sz="2800" b="1" i="0" u="none" strike="noStrike" kern="1200" cap="none" spc="0" normalizeH="0" noProof="0" dirty="0" smtClean="0">
                <a:ln>
                  <a:noFill/>
                </a:ln>
                <a:solidFill>
                  <a:srgbClr val="EF258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skalę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EF258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smtClean="0"/>
              <a:t>MIĘDZYNARODOWE STOSUNKI GOSPODARCZE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EF258F"/>
                </a:solidFill>
              </a:rPr>
              <a:t>Dwie specjalności do wyboru:</a:t>
            </a:r>
          </a:p>
          <a:p>
            <a:endParaRPr lang="pl-PL" b="1" dirty="0" smtClean="0">
              <a:solidFill>
                <a:srgbClr val="EF258F"/>
              </a:solidFill>
            </a:endParaRPr>
          </a:p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BIZNES MIĘDZYNARODOWY</a:t>
            </a:r>
          </a:p>
          <a:p>
            <a:pPr>
              <a:buNone/>
            </a:pPr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ZARZĄDZANIE MIĘDZYNARODOWE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Gdy wybierzesz specjalność </a:t>
            </a:r>
            <a:br>
              <a:rPr lang="pl-PL" sz="3200" dirty="0"/>
            </a:br>
            <a:r>
              <a:rPr lang="pl-PL" sz="3200" dirty="0" smtClean="0"/>
              <a:t>	</a:t>
            </a:r>
            <a:r>
              <a:rPr lang="pl-PL" sz="3200" b="1" dirty="0" smtClean="0">
                <a:solidFill>
                  <a:srgbClr val="EF258F"/>
                </a:solidFill>
              </a:rPr>
              <a:t>BIZNES </a:t>
            </a:r>
            <a:r>
              <a:rPr lang="pl-PL" sz="3200" b="1" dirty="0">
                <a:solidFill>
                  <a:srgbClr val="EF258F"/>
                </a:solidFill>
              </a:rPr>
              <a:t>MIĘDZYNARODOWY</a:t>
            </a:r>
            <a:endParaRPr lang="pl-PL" sz="2400" dirty="0">
              <a:solidFill>
                <a:srgbClr val="EF258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2370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dirty="0" smtClean="0"/>
              <a:t>Zdobędziesz wiedzę, umiejętności i kompetencje niezbędne do </a:t>
            </a:r>
            <a:r>
              <a:rPr lang="pl-PL" sz="2000" b="1" dirty="0" smtClean="0"/>
              <a:t>profesjonalnego i </a:t>
            </a:r>
            <a:r>
              <a:rPr lang="pl-PL" sz="2000" b="1" dirty="0"/>
              <a:t>innowacyjnego </a:t>
            </a:r>
            <a:r>
              <a:rPr lang="pl-PL" sz="2000" b="1" dirty="0" smtClean="0"/>
              <a:t>prowadzenia biznesu </a:t>
            </a:r>
            <a:r>
              <a:rPr lang="pl-PL" sz="2000" dirty="0" smtClean="0"/>
              <a:t>w </a:t>
            </a:r>
            <a:r>
              <a:rPr lang="pl-PL" sz="2000" dirty="0"/>
              <a:t>warunkach </a:t>
            </a:r>
            <a:r>
              <a:rPr lang="pl-PL" sz="2000" b="1" dirty="0"/>
              <a:t>umiędzynarodowienia przedsiębiorstw </a:t>
            </a:r>
            <a:r>
              <a:rPr lang="pl-PL" sz="2000" dirty="0" smtClean="0"/>
              <a:t>i </a:t>
            </a:r>
            <a:r>
              <a:rPr lang="pl-PL" sz="2000" b="1" dirty="0" smtClean="0"/>
              <a:t>całych gospodarek</a:t>
            </a:r>
            <a:r>
              <a:rPr lang="pl-PL" sz="20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Poznasz </a:t>
            </a:r>
            <a:r>
              <a:rPr lang="pl-PL" sz="2000" b="1" dirty="0" smtClean="0"/>
              <a:t>uwarunkowania </a:t>
            </a:r>
            <a:r>
              <a:rPr lang="pl-PL" sz="2000" b="1" dirty="0"/>
              <a:t>rynkowe, </a:t>
            </a:r>
            <a:r>
              <a:rPr lang="pl-PL" sz="2000" b="1" dirty="0" smtClean="0"/>
              <a:t>kulturowe i polityczne</a:t>
            </a:r>
            <a:r>
              <a:rPr lang="pl-PL" sz="2000" dirty="0" smtClean="0"/>
              <a:t>, które w </a:t>
            </a:r>
            <a:r>
              <a:rPr lang="pl-PL" sz="2000" dirty="0"/>
              <a:t>coraz większym stopniu wpływają na działalność </a:t>
            </a:r>
            <a:r>
              <a:rPr lang="pl-PL" sz="2000" b="1" dirty="0"/>
              <a:t>wszystkich podmiotów </a:t>
            </a:r>
            <a:r>
              <a:rPr lang="pl-PL" sz="2000" b="1" dirty="0" smtClean="0"/>
              <a:t>gospodarczych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Zostaniesz </a:t>
            </a:r>
            <a:r>
              <a:rPr lang="pl-PL" sz="2000" b="1" dirty="0" smtClean="0"/>
              <a:t>specjalistą </a:t>
            </a:r>
            <a:r>
              <a:rPr lang="pl-PL" sz="2000" dirty="0" smtClean="0"/>
              <a:t>w zakresie </a:t>
            </a:r>
            <a:r>
              <a:rPr lang="pl-PL" sz="2000" b="1" dirty="0" smtClean="0"/>
              <a:t>ekspansji zagranicznej przedsiębiorstw </a:t>
            </a:r>
            <a:r>
              <a:rPr lang="pl-PL" sz="2000" dirty="0" smtClean="0"/>
              <a:t>oraz </a:t>
            </a:r>
            <a:r>
              <a:rPr lang="pl-PL" sz="2000" b="1" dirty="0" smtClean="0"/>
              <a:t>kształtowania relacji gospodarczych </a:t>
            </a:r>
            <a:r>
              <a:rPr lang="pl-PL" sz="2000" dirty="0" smtClean="0"/>
              <a:t>z innymi krajami, organizacjami i ugrupowaniami, w szczególności Unią Europejską  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pl-PL" sz="2000" dirty="0" smtClean="0"/>
              <a:t> </a:t>
            </a:r>
          </a:p>
          <a:p>
            <a:endParaRPr lang="pl-PL" sz="20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99DC-09BA-A943-A84E-AD5C50AB0A07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Gdy wybierzesz </a:t>
            </a:r>
            <a:r>
              <a:rPr lang="pl-PL" sz="3200" dirty="0" smtClean="0"/>
              <a:t>specjalność</a:t>
            </a:r>
            <a:br>
              <a:rPr lang="pl-PL" sz="3200" dirty="0" smtClean="0"/>
            </a:br>
            <a:r>
              <a:rPr lang="pl-PL" sz="3200" dirty="0" smtClean="0"/>
              <a:t>	</a:t>
            </a:r>
            <a:r>
              <a:rPr lang="pl-PL" sz="3200" b="1" dirty="0" smtClean="0">
                <a:solidFill>
                  <a:srgbClr val="EF258F"/>
                </a:solidFill>
              </a:rPr>
              <a:t>BIZNES </a:t>
            </a:r>
            <a:r>
              <a:rPr lang="pl-PL" sz="3200" b="1" dirty="0">
                <a:solidFill>
                  <a:srgbClr val="EF258F"/>
                </a:solidFill>
              </a:rPr>
              <a:t>MIĘDZYNARODOWY</a:t>
            </a:r>
            <a:endParaRPr lang="pl-PL" sz="2400" dirty="0">
              <a:solidFill>
                <a:srgbClr val="EF258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41440"/>
            <a:ext cx="8229600" cy="4308510"/>
          </a:xfrm>
        </p:spPr>
        <p:txBody>
          <a:bodyPr/>
          <a:lstStyle/>
          <a:p>
            <a:pPr>
              <a:buNone/>
            </a:pPr>
            <a:r>
              <a:rPr lang="pl-PL" sz="2000" dirty="0">
                <a:solidFill>
                  <a:srgbClr val="EF258F"/>
                </a:solidFill>
              </a:rPr>
              <a:t>Będziesz realizował między innymi przedmioty </a:t>
            </a:r>
            <a:r>
              <a:rPr lang="pl-PL" sz="2000" dirty="0" smtClean="0">
                <a:solidFill>
                  <a:srgbClr val="EF258F"/>
                </a:solidFill>
              </a:rPr>
              <a:t>takie jak</a:t>
            </a:r>
            <a:r>
              <a:rPr lang="pl-PL" sz="2000" dirty="0">
                <a:solidFill>
                  <a:srgbClr val="EF258F"/>
                </a:solidFill>
              </a:rPr>
              <a:t>:</a:t>
            </a:r>
          </a:p>
          <a:p>
            <a:pPr>
              <a:buNone/>
            </a:pPr>
            <a:endParaRPr lang="pl-PL" sz="2400" dirty="0"/>
          </a:p>
          <a:p>
            <a:pPr>
              <a:spcAft>
                <a:spcPts val="600"/>
              </a:spcAft>
            </a:pPr>
            <a:r>
              <a:rPr lang="pl-PL" sz="2000" b="1" dirty="0"/>
              <a:t>Transport i spedycja </a:t>
            </a:r>
            <a:r>
              <a:rPr lang="pl-PL" sz="2000" dirty="0"/>
              <a:t>międzynarodowa </a:t>
            </a:r>
          </a:p>
          <a:p>
            <a:pPr lvl="0">
              <a:spcAft>
                <a:spcPts val="600"/>
              </a:spcAft>
            </a:pPr>
            <a:r>
              <a:rPr lang="pl-PL" sz="2000" b="1" dirty="0" smtClean="0"/>
              <a:t>Badanie rynków </a:t>
            </a:r>
            <a:r>
              <a:rPr lang="pl-PL" sz="2000" dirty="0" smtClean="0"/>
              <a:t>międzynarodowych </a:t>
            </a:r>
            <a:endParaRPr lang="pl-PL" sz="2000" dirty="0"/>
          </a:p>
          <a:p>
            <a:pPr lvl="0">
              <a:spcAft>
                <a:spcPts val="600"/>
              </a:spcAft>
            </a:pPr>
            <a:r>
              <a:rPr lang="pl-PL" sz="2000" b="1" dirty="0" smtClean="0"/>
              <a:t>Środowisko </a:t>
            </a:r>
            <a:r>
              <a:rPr lang="pl-PL" sz="2000" b="1" dirty="0"/>
              <a:t>i struktura globalnego biznesu</a:t>
            </a:r>
          </a:p>
          <a:p>
            <a:pPr>
              <a:spcAft>
                <a:spcPts val="600"/>
              </a:spcAft>
            </a:pPr>
            <a:r>
              <a:rPr lang="pl-PL" sz="2000" b="1" dirty="0"/>
              <a:t>Biznes plan</a:t>
            </a:r>
          </a:p>
          <a:p>
            <a:pPr lvl="0">
              <a:spcAft>
                <a:spcPts val="600"/>
              </a:spcAft>
            </a:pPr>
            <a:r>
              <a:rPr lang="pl-PL" sz="2000" b="1" dirty="0" smtClean="0"/>
              <a:t>Dyplomacja </a:t>
            </a:r>
            <a:r>
              <a:rPr lang="pl-PL" sz="2000" b="1" dirty="0"/>
              <a:t>i negocjacje </a:t>
            </a:r>
            <a:r>
              <a:rPr lang="pl-PL" sz="2000" dirty="0"/>
              <a:t>w </a:t>
            </a:r>
            <a:r>
              <a:rPr lang="pl-PL" sz="2000"/>
              <a:t>biznesie </a:t>
            </a:r>
            <a:r>
              <a:rPr lang="pl-PL" sz="2000" smtClean="0"/>
              <a:t>międzynarodowym</a:t>
            </a:r>
            <a:endParaRPr lang="pl-PL" sz="2000" dirty="0" smtClean="0"/>
          </a:p>
          <a:p>
            <a:pPr>
              <a:spcAft>
                <a:spcPts val="600"/>
              </a:spcAft>
            </a:pPr>
            <a:r>
              <a:rPr lang="pl-PL" sz="2000" b="1" dirty="0"/>
              <a:t>Pozyskiwanie środków z funduszy strukturalnych </a:t>
            </a:r>
            <a:r>
              <a:rPr lang="pl-PL" sz="2000" dirty="0"/>
              <a:t>przez przedsiębiorstwa</a:t>
            </a:r>
          </a:p>
          <a:p>
            <a:pPr lvl="0">
              <a:spcAft>
                <a:spcPts val="600"/>
              </a:spcAft>
            </a:pPr>
            <a:r>
              <a:rPr lang="pl-PL" sz="2000" b="1" dirty="0" smtClean="0"/>
              <a:t>Ryzyko </a:t>
            </a:r>
            <a:r>
              <a:rPr lang="pl-PL" sz="2000" b="1" dirty="0"/>
              <a:t>i ubezpieczenia </a:t>
            </a:r>
            <a:r>
              <a:rPr lang="pl-PL" sz="2000" dirty="0"/>
              <a:t>w międzynarodowym obrocie towarowym</a:t>
            </a:r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A99DC-09BA-A943-A84E-AD5C50AB0A07}" type="slidenum">
              <a:rPr lang="pl-PL" altLang="pl-PL" smtClean="0"/>
              <a:pPr/>
              <a:t>8</a:t>
            </a:fld>
            <a:endParaRPr lang="pl-PL" alt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1" dirty="0" smtClean="0"/>
              <a:t>Specjalność 	</a:t>
            </a:r>
            <a:r>
              <a:rPr lang="pl-PL" sz="2400" b="1" dirty="0" smtClean="0">
                <a:solidFill>
                  <a:srgbClr val="EF258F"/>
                </a:solidFill>
              </a:rPr>
              <a:t>BIZNES MIĘDZYNARODOWY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400" b="1" dirty="0" smtClean="0"/>
              <a:t>przygotowuje do pracy: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968552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na stanowiskach: specjalistów, analityków, konsultantów i menedżerów w: </a:t>
            </a:r>
          </a:p>
          <a:p>
            <a:pPr lvl="0">
              <a:spcAft>
                <a:spcPts val="250"/>
              </a:spcAft>
            </a:pPr>
            <a:r>
              <a:rPr lang="pl-PL" sz="1800" dirty="0" smtClean="0">
                <a:solidFill>
                  <a:srgbClr val="003296"/>
                </a:solidFill>
              </a:rPr>
              <a:t>Korporacjach międzynarodowych </a:t>
            </a:r>
            <a:r>
              <a:rPr lang="pl-PL" sz="1800" dirty="0" smtClean="0"/>
              <a:t>(ich centralach, filiach i oddziałach) </a:t>
            </a:r>
          </a:p>
          <a:p>
            <a:pPr lvl="0">
              <a:spcAft>
                <a:spcPts val="250"/>
              </a:spcAft>
            </a:pPr>
            <a:r>
              <a:rPr lang="pl-PL" sz="1800" dirty="0" smtClean="0">
                <a:solidFill>
                  <a:srgbClr val="003296"/>
                </a:solidFill>
              </a:rPr>
              <a:t>Dużych polskich firmach </a:t>
            </a:r>
            <a:r>
              <a:rPr lang="pl-PL" sz="1800" dirty="0" smtClean="0"/>
              <a:t>działających już na rynku globalnym </a:t>
            </a:r>
          </a:p>
          <a:p>
            <a:pPr lvl="0">
              <a:spcAft>
                <a:spcPts val="250"/>
              </a:spcAft>
            </a:pPr>
            <a:r>
              <a:rPr lang="pl-PL" sz="1800" dirty="0" smtClean="0">
                <a:solidFill>
                  <a:srgbClr val="003296"/>
                </a:solidFill>
              </a:rPr>
              <a:t>Małych i średnich firmach</a:t>
            </a:r>
            <a:r>
              <a:rPr lang="pl-PL" sz="1800" dirty="0" smtClean="0"/>
              <a:t>, które mają lub chcą dopiero nawiązać kontakty z partnerami na rynkach zagranicznych </a:t>
            </a:r>
          </a:p>
          <a:p>
            <a:pPr lvl="0">
              <a:spcAft>
                <a:spcPts val="250"/>
              </a:spcAft>
            </a:pPr>
            <a:r>
              <a:rPr lang="pl-PL" sz="1800" dirty="0" smtClean="0">
                <a:solidFill>
                  <a:srgbClr val="003296"/>
                </a:solidFill>
              </a:rPr>
              <a:t>Instytucjach otoczenia biznesu </a:t>
            </a:r>
            <a:r>
              <a:rPr lang="pl-PL" sz="1800" dirty="0" smtClean="0"/>
              <a:t>związanych z obsługą inwestorów zagranicznych i </a:t>
            </a:r>
            <a:r>
              <a:rPr lang="pl-PL" sz="1800" dirty="0"/>
              <a:t>budowaniem</a:t>
            </a:r>
            <a:r>
              <a:rPr lang="pl-PL" sz="1800" dirty="0" smtClean="0"/>
              <a:t> międzynarodowych relacji biznesowych</a:t>
            </a:r>
          </a:p>
          <a:p>
            <a:pPr lvl="0">
              <a:spcAft>
                <a:spcPts val="250"/>
              </a:spcAft>
            </a:pPr>
            <a:r>
              <a:rPr lang="pl-PL" sz="1800" dirty="0" smtClean="0"/>
              <a:t>Firmach świadczących </a:t>
            </a:r>
            <a:r>
              <a:rPr lang="pl-PL" sz="1800" dirty="0" smtClean="0">
                <a:solidFill>
                  <a:srgbClr val="003296"/>
                </a:solidFill>
              </a:rPr>
              <a:t>usługi dla biznesu </a:t>
            </a:r>
            <a:r>
              <a:rPr lang="pl-PL" sz="1800" dirty="0" smtClean="0"/>
              <a:t>w zakresie doradztwa, badań rynków zagranicznych itp.</a:t>
            </a:r>
          </a:p>
          <a:p>
            <a:pPr lvl="0">
              <a:spcAft>
                <a:spcPts val="250"/>
              </a:spcAft>
            </a:pPr>
            <a:r>
              <a:rPr lang="pl-PL" sz="1800" dirty="0">
                <a:solidFill>
                  <a:srgbClr val="003296"/>
                </a:solidFill>
              </a:rPr>
              <a:t>I</a:t>
            </a:r>
            <a:r>
              <a:rPr lang="pl-PL" sz="1800" dirty="0" smtClean="0">
                <a:solidFill>
                  <a:srgbClr val="003296"/>
                </a:solidFill>
              </a:rPr>
              <a:t>nstytucjach i jednostkach administracyjnych </a:t>
            </a:r>
            <a:r>
              <a:rPr lang="pl-PL" sz="1800" dirty="0" smtClean="0"/>
              <a:t>szczebla centralnego, regionalnego i lokalnego, realizujących projekty i zadania wynikające </a:t>
            </a:r>
            <a:br>
              <a:rPr lang="pl-PL" sz="1800" dirty="0" smtClean="0"/>
            </a:br>
            <a:r>
              <a:rPr lang="pl-PL" sz="1800" dirty="0" smtClean="0"/>
              <a:t>z członkostwa Polski w UE (np. wykorzystanie funduszy UE)</a:t>
            </a:r>
          </a:p>
          <a:p>
            <a:pPr lvl="0">
              <a:spcAft>
                <a:spcPts val="250"/>
              </a:spcAft>
            </a:pPr>
            <a:r>
              <a:rPr lang="pl-PL" sz="1800" dirty="0"/>
              <a:t>a</a:t>
            </a:r>
            <a:r>
              <a:rPr lang="pl-PL" sz="1800" dirty="0" smtClean="0"/>
              <a:t> także </a:t>
            </a:r>
            <a:r>
              <a:rPr lang="pl-PL" sz="1800" dirty="0" smtClean="0">
                <a:solidFill>
                  <a:srgbClr val="003296"/>
                </a:solidFill>
              </a:rPr>
              <a:t>prowadzenia własnej działalności gospodarczej </a:t>
            </a:r>
            <a:r>
              <a:rPr lang="pl-PL" sz="1800" dirty="0" smtClean="0"/>
              <a:t>z wykorzystaniem potencjału rynków zagranicznych </a:t>
            </a: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928</Words>
  <Application>Microsoft Office PowerPoint</Application>
  <PresentationFormat>Pokaz na ekranie (4:3)</PresentationFormat>
  <Paragraphs>130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Wingdings</vt:lpstr>
      <vt:lpstr>Motyw pakietu Office</vt:lpstr>
      <vt:lpstr>Festiwal specjalności – kierunek Międzynarodowe Stosunki Gospodarcze</vt:lpstr>
      <vt:lpstr>Prezentacja programu PowerPoint</vt:lpstr>
      <vt:lpstr>MIĘDZYNARODOWE STOSUNKI GOSPODARCZE   Przygotuj się na międzynarodową skalę</vt:lpstr>
      <vt:lpstr>Prezentacja programu PowerPoint</vt:lpstr>
      <vt:lpstr>MIĘDZYNARODOWE STOSUNKI GOSPODARCZE</vt:lpstr>
      <vt:lpstr>Prezentacja programu PowerPoint</vt:lpstr>
      <vt:lpstr>Gdy wybierzesz specjalność   BIZNES MIĘDZYNARODOWY</vt:lpstr>
      <vt:lpstr>Gdy wybierzesz specjalność  BIZNES MIĘDZYNARODOWY</vt:lpstr>
      <vt:lpstr>Specjalność  BIZNES MIĘDZYNARODOWY przygotowuje do pracy:</vt:lpstr>
      <vt:lpstr>Przykładowe tematy prac dyplomowych   BIZNES MIĘDZYNARODOWY</vt:lpstr>
      <vt:lpstr>Gdy wybierzesz specjalność ZARZĄDZANIE MIĘDZYNARODOWE</vt:lpstr>
      <vt:lpstr>Gdy wybierzesz specjalność ZARZĄDZANIE MIĘDZYNARODOWE</vt:lpstr>
      <vt:lpstr>Specjalność  ZARZĄDZANIE MIĘDZYNARODOWE  przygotowuje do pracy jako:</vt:lpstr>
      <vt:lpstr>  Przykładowe tematy prac dyplomowych ZARZĄDZANIE MIĘDZYNARODOWE   </vt:lpstr>
      <vt:lpstr>MIĘDZYNARODOWE STOSUNKI GOSPODARCZE</vt:lpstr>
      <vt:lpstr>Wykłady praktyków dla naszych Studentów…</vt:lpstr>
      <vt:lpstr>Ogólnopolski konkurs na najlepszą pracę licencjacką i magisterską z zakresu MSG</vt:lpstr>
      <vt:lpstr>Prezentacja programu PowerPoint</vt:lpstr>
      <vt:lpstr>Studenckie Koło Naukowe International Challenge przy Katedrze MSE</vt:lpstr>
      <vt:lpstr>Dni Europejskie  </vt:lpstr>
      <vt:lpstr>Dni Europejskie on line 2020</vt:lpstr>
      <vt:lpstr>Wybrane inicjatywy Koła ICH</vt:lpstr>
      <vt:lpstr>ICH w mediach </vt:lpstr>
      <vt:lpstr>Aktualności Koła ICH </vt:lpstr>
      <vt:lpstr>Zapraszamy do współpracy w Kole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Autor</cp:lastModifiedBy>
  <cp:revision>57</cp:revision>
  <cp:lastPrinted>2021-02-25T07:15:12Z</cp:lastPrinted>
  <dcterms:created xsi:type="dcterms:W3CDTF">2014-01-10T14:27:03Z</dcterms:created>
  <dcterms:modified xsi:type="dcterms:W3CDTF">2021-02-27T20:10:32Z</dcterms:modified>
</cp:coreProperties>
</file>