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2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</p:sldMasterIdLst>
  <p:notesMasterIdLst>
    <p:notesMasterId r:id="rId37"/>
  </p:notesMasterIdLst>
  <p:handoutMasterIdLst>
    <p:handoutMasterId r:id="rId38"/>
  </p:handoutMasterIdLst>
  <p:sldIdLst>
    <p:sldId id="331" r:id="rId2"/>
    <p:sldId id="334" r:id="rId3"/>
    <p:sldId id="332" r:id="rId4"/>
    <p:sldId id="299" r:id="rId5"/>
    <p:sldId id="333" r:id="rId6"/>
    <p:sldId id="338" r:id="rId7"/>
    <p:sldId id="262" r:id="rId8"/>
    <p:sldId id="341" r:id="rId9"/>
    <p:sldId id="339" r:id="rId10"/>
    <p:sldId id="340" r:id="rId11"/>
    <p:sldId id="284" r:id="rId12"/>
    <p:sldId id="289" r:id="rId13"/>
    <p:sldId id="268" r:id="rId14"/>
    <p:sldId id="272" r:id="rId15"/>
    <p:sldId id="294" r:id="rId16"/>
    <p:sldId id="269" r:id="rId17"/>
    <p:sldId id="325" r:id="rId18"/>
    <p:sldId id="270" r:id="rId19"/>
    <p:sldId id="342" r:id="rId20"/>
    <p:sldId id="343" r:id="rId21"/>
    <p:sldId id="344" r:id="rId22"/>
    <p:sldId id="345" r:id="rId23"/>
    <p:sldId id="346" r:id="rId24"/>
    <p:sldId id="347" r:id="rId25"/>
    <p:sldId id="317" r:id="rId26"/>
    <p:sldId id="348" r:id="rId27"/>
    <p:sldId id="271" r:id="rId28"/>
    <p:sldId id="349" r:id="rId29"/>
    <p:sldId id="358" r:id="rId30"/>
    <p:sldId id="360" r:id="rId31"/>
    <p:sldId id="364" r:id="rId32"/>
    <p:sldId id="361" r:id="rId33"/>
    <p:sldId id="365" r:id="rId34"/>
    <p:sldId id="357" r:id="rId35"/>
    <p:sldId id="258" r:id="rId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/>
    <p:restoredTop sz="92114"/>
  </p:normalViewPr>
  <p:slideViewPr>
    <p:cSldViewPr>
      <p:cViewPr>
        <p:scale>
          <a:sx n="110" d="100"/>
          <a:sy n="110" d="100"/>
        </p:scale>
        <p:origin x="14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4909703-D11D-A046-A71B-7270ACEFC7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44124A9-CFF6-BF4F-AD8D-B171EF4396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872DFD-0606-0447-B729-66FEEF32E997}" type="datetimeFigureOut">
              <a:rPr lang="pl-PL" altLang="pl-PL"/>
              <a:pPr>
                <a:defRPr/>
              </a:pPr>
              <a:t>23.01.2022</a:t>
            </a:fld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A2935E1-CDF2-CD48-AEDE-EAC0688516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5C809CC-1044-CF41-882B-DDE48BF714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8DA4C3C-1FA2-8B47-837D-3162B90304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8174BB3-F356-F742-8798-961D92A2D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D9F612E-5EA3-F14A-860E-3C44C39A70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720D4C-AD42-934F-9EE6-A2429A158F8B}" type="datetimeFigureOut">
              <a:rPr lang="pl-PL" altLang="pl-PL"/>
              <a:pPr>
                <a:defRPr/>
              </a:pPr>
              <a:t>23.01.2022</a:t>
            </a:fld>
            <a:endParaRPr lang="pl-PL" alt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E726D6B6-92AF-AD4E-A4AF-86AA7494EA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F4100143-1785-1942-AF73-D2B12FF02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EBCFA6-A6CB-BA45-8938-02D9F62CB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4A68065-7657-944B-9D21-7DF1E93FD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4FFC5E6-9D62-1D4C-ABDD-893F965DD7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928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FFC5E6-9D62-1D4C-ABDD-893F965DD78A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436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>
            <a:extLst>
              <a:ext uri="{FF2B5EF4-FFF2-40B4-BE49-F238E27FC236}">
                <a16:creationId xmlns:a16="http://schemas.microsoft.com/office/drawing/2014/main" id="{E01477E8-7CBB-BF4C-BDF6-6D8BABFEFF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Symbol zastępczy notatek 2">
            <a:extLst>
              <a:ext uri="{FF2B5EF4-FFF2-40B4-BE49-F238E27FC236}">
                <a16:creationId xmlns:a16="http://schemas.microsoft.com/office/drawing/2014/main" id="{6B73EFE5-F906-8348-A798-199C3DF39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b="1"/>
              <a:t>Closeness</a:t>
            </a:r>
            <a:r>
              <a:rPr lang="pl-PL" altLang="pl-PL"/>
              <a:t> - </a:t>
            </a:r>
            <a:r>
              <a:rPr lang="en-US" altLang="pl-P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</a:t>
            </a:r>
            <a:r>
              <a:rPr lang="en-US" altLang="pl-PL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  <a:r>
              <a:rPr lang="en-US" altLang="pl-P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l-PL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one node and all other nodes.</a:t>
            </a:r>
          </a:p>
          <a:p>
            <a:pPr eaLnBrk="1" hangingPunct="1"/>
            <a:r>
              <a:rPr lang="en-US" altLang="pl-PL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 slide </a:t>
            </a:r>
            <a:r>
              <a:rPr lang="mr-IN" altLang="pl-P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n-US" altLang="pl-P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betweenness centrality.</a:t>
            </a:r>
            <a:endParaRPr lang="pl-PL" altLang="pl-PL"/>
          </a:p>
          <a:p>
            <a:pPr eaLnBrk="1" hangingPunct="1"/>
            <a:endParaRPr lang="pl-PL" altLang="pl-PL"/>
          </a:p>
        </p:txBody>
      </p:sp>
      <p:sp>
        <p:nvSpPr>
          <p:cNvPr id="34819" name="Symbol zastępczy numeru slajdu 3">
            <a:extLst>
              <a:ext uri="{FF2B5EF4-FFF2-40B4-BE49-F238E27FC236}">
                <a16:creationId xmlns:a16="http://schemas.microsoft.com/office/drawing/2014/main" id="{5F0C54F3-3CC1-A74C-B1D0-BD35ACA9D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BAD8402-3FB8-794B-AB21-D8DC2A0E426D}" type="slidenum">
              <a:rPr lang="pl-PL" altLang="pl-PL"/>
              <a:pPr/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10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ńc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2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EF0D709-BCDC-B043-B754-4252348B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7DAA88-CFB1-C54F-9C21-3D793662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6BC307-C9FA-3047-9B66-0ED9AD40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A01D-757C-2C44-B788-40310FB42F5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8374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8BBD09-A55F-0240-992D-536FDC6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8BF2E5-3D70-F444-B359-15EFFD85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9D3DB2-8B4A-014F-9FD0-BE8B6906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429C-CE40-1848-B7D0-5533893B00C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97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E901860-3598-B04C-85C4-56ED0CDF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8D02D63-552B-3247-A54C-E23513C1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C60F8185-B702-6146-BE45-B0B4ABCFE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6274-E5D2-3540-A7CE-4749D8AF16B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41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E8648C85-B243-3C4B-B59B-647D6F7BF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EF274FF6-02BF-2144-BAB8-C4047206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4099B6C3-8C92-9041-B049-FE9D9B37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F324-4051-5C49-A5AE-7AEA65BAFBB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848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89E164F1-E29A-F040-A7CA-6D6F52A9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331CE02E-ED4A-E44A-8280-000D6778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72CAD0D3-8295-A74E-B095-AD2EE443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378F-FDEC-E84A-944D-63B70828029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403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86209"/>
            <a:ext cx="5486400" cy="41068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008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33A2BD3-1FDD-AC43-AE9A-0D41846A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B6B5CA3-4462-0447-A69E-4D2B3100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858DA395-C3C1-7641-AFD2-E30568FE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2B5B-CB73-314D-9455-97476538291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773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44750B-293A-0F4D-A744-09DEA4F2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33C123-1BF0-FB4A-841F-32FECC05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C2AC2B-E108-9E4F-BDCA-85DF611D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3263-7A40-344D-BA99-06EE96CF239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444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CC3E50-2C6F-BC42-9542-493E1B23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729F5B-A57A-2944-A1CE-812C4E5F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4ACB58-76C3-B14D-9720-9269BFF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80A4-3C17-CC40-BB57-E7E645EF473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1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9124A3D0-2ACA-7D40-A2BB-F12BF8D80E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Tytuł slajdu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0FBCDC46-08C7-C34D-B897-DA02381385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FA2738-1B2A-8B46-BAF3-CEA90EC40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8AEAB8-8905-654E-AFB2-FD0EF5B57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8B30CF-A1A1-0B42-B493-EB1D354AC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CE50F54D-E54E-5345-8B54-8635BC66814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21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ABD9C1-780C-7C4A-A993-3ABB7C345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048" y="335699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pl-PL" dirty="0"/>
              <a:t>Sieci społeczne: komunikacja </a:t>
            </a:r>
            <a:br>
              <a:rPr lang="pl-PL" dirty="0"/>
            </a:br>
            <a:r>
              <a:rPr lang="pl-PL" dirty="0"/>
              <a:t>w świecie online i offline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2BDD5A-7FB6-0246-841D-A3B94F8F6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776864" cy="576064"/>
          </a:xfrm>
        </p:spPr>
        <p:txBody>
          <a:bodyPr/>
          <a:lstStyle/>
          <a:p>
            <a:r>
              <a:rPr lang="en-US" dirty="0"/>
              <a:t>Maria </a:t>
            </a:r>
            <a:r>
              <a:rPr lang="en-US" dirty="0" err="1"/>
              <a:t>Rizun</a:t>
            </a:r>
            <a:r>
              <a:rPr lang="en-US" dirty="0"/>
              <a:t>, </a:t>
            </a:r>
            <a:r>
              <a:rPr lang="en-US" dirty="0" err="1"/>
              <a:t>Katedra</a:t>
            </a:r>
            <a:r>
              <a:rPr lang="en-US" dirty="0"/>
              <a:t> </a:t>
            </a:r>
            <a:r>
              <a:rPr lang="en-US" dirty="0" err="1"/>
              <a:t>Informatyki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8DD3C20-9D51-8C4A-953E-A587BA55B567}"/>
              </a:ext>
            </a:extLst>
          </p:cNvPr>
          <p:cNvSpPr txBox="1"/>
          <p:nvPr/>
        </p:nvSpPr>
        <p:spPr>
          <a:xfrm>
            <a:off x="900113" y="6011863"/>
            <a:ext cx="7775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Katowice, 24.01.2022</a:t>
            </a:r>
          </a:p>
        </p:txBody>
      </p:sp>
    </p:spTree>
    <p:extLst>
      <p:ext uri="{BB962C8B-B14F-4D97-AF65-F5344CB8AC3E}">
        <p14:creationId xmlns:p14="http://schemas.microsoft.com/office/powerpoint/2010/main" val="348237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740B35-767F-1842-8A2A-FCC2B5FC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SIŁA SŁABYCH WIĘZI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031DAD-32C5-054C-9882-A7B9EECC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4" y="1700808"/>
            <a:ext cx="8784976" cy="4205288"/>
          </a:xfrm>
        </p:spPr>
        <p:txBody>
          <a:bodyPr numCol="2" spcCol="360000"/>
          <a:lstStyle/>
          <a:p>
            <a:pPr marL="0" indent="0">
              <a:spcBef>
                <a:spcPts val="0"/>
              </a:spcBef>
              <a:buNone/>
            </a:pPr>
            <a:r>
              <a:rPr lang="pl-PL" sz="2700" b="1" dirty="0">
                <a:solidFill>
                  <a:srgbClr val="C00000"/>
                </a:solidFill>
              </a:rPr>
              <a:t>Słabe</a:t>
            </a:r>
            <a:r>
              <a:rPr lang="pl-PL" sz="2700" b="1" dirty="0"/>
              <a:t> </a:t>
            </a:r>
            <a:r>
              <a:rPr lang="pl-PL" sz="2700" b="1" dirty="0">
                <a:solidFill>
                  <a:srgbClr val="C00000"/>
                </a:solidFill>
              </a:rPr>
              <a:t>więzi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relacje między członkami różnych grup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rzadko wykorzystane 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utrzymywanie nie wymaga dużego wysiłku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prowadzą do różnorodności pomysłów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700" b="1" dirty="0">
                <a:solidFill>
                  <a:srgbClr val="00B050"/>
                </a:solidFill>
              </a:rPr>
              <a:t>Silne</a:t>
            </a:r>
            <a:r>
              <a:rPr lang="pl-PL" sz="2700" b="1" dirty="0"/>
              <a:t> </a:t>
            </a:r>
            <a:r>
              <a:rPr lang="pl-PL" sz="2700" b="1" dirty="0">
                <a:solidFill>
                  <a:srgbClr val="00B050"/>
                </a:solidFill>
              </a:rPr>
              <a:t>więzi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relacje między członkami rodziny, zespołu itd.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często wykorzystane 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utrzymywanie może wymagać dużego wysiłku</a:t>
            </a:r>
          </a:p>
          <a:p>
            <a:pPr>
              <a:spcBef>
                <a:spcPts val="0"/>
              </a:spcBef>
            </a:pPr>
            <a:r>
              <a:rPr lang="pl-PL" sz="2700" dirty="0"/>
              <a:t>ludzie zaczynają myśleć podobnie</a:t>
            </a:r>
          </a:p>
          <a:p>
            <a:pPr>
              <a:spcBef>
                <a:spcPts val="0"/>
              </a:spcBef>
            </a:pPr>
            <a:endParaRPr lang="pl-PL" sz="2700" b="1" dirty="0"/>
          </a:p>
        </p:txBody>
      </p:sp>
    </p:spTree>
    <p:extLst>
      <p:ext uri="{BB962C8B-B14F-4D97-AF65-F5344CB8AC3E}">
        <p14:creationId xmlns:p14="http://schemas.microsoft.com/office/powerpoint/2010/main" val="337254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Wykres 3">
            <a:extLst>
              <a:ext uri="{FF2B5EF4-FFF2-40B4-BE49-F238E27FC236}">
                <a16:creationId xmlns:a16="http://schemas.microsoft.com/office/drawing/2014/main" id="{FFBEC2E7-8E33-F24D-9B79-BCC09E4F6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916318"/>
              </p:ext>
            </p:extLst>
          </p:nvPr>
        </p:nvGraphicFramePr>
        <p:xfrm>
          <a:off x="0" y="1196975"/>
          <a:ext cx="914400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8" name="Wykres" r:id="rId3" imgW="14465300" imgH="7543800" progId="Excel.Chart.8">
                  <p:embed followColorScheme="full"/>
                </p:oleObj>
              </mc:Choice>
              <mc:Fallback>
                <p:oleObj name="Wykres" r:id="rId3" imgW="14465300" imgH="7543800" progId="Excel.Chart.8">
                  <p:embed followColorScheme="full"/>
                  <p:pic>
                    <p:nvPicPr>
                      <p:cNvPr id="0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518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069D6874-BDE5-F342-8707-158C94A4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SIŁA SŁABYCH WIĘZI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72D9BB5-4C3E-DC4E-8CF7-859614B5BC11}"/>
              </a:ext>
            </a:extLst>
          </p:cNvPr>
          <p:cNvSpPr/>
          <p:nvPr/>
        </p:nvSpPr>
        <p:spPr>
          <a:xfrm>
            <a:off x="5940152" y="2780928"/>
            <a:ext cx="3096344" cy="20882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>
            <a:extLst>
              <a:ext uri="{FF2B5EF4-FFF2-40B4-BE49-F238E27FC236}">
                <a16:creationId xmlns:a16="http://schemas.microsoft.com/office/drawing/2014/main" id="{C21F8BD0-B4ED-6F49-99C0-066AC24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25" y="441028"/>
            <a:ext cx="4259262" cy="1143000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/>
              <a:t>TEORIA 6 UŚCISKÓW DŁONI, </a:t>
            </a:r>
            <a:br>
              <a:rPr lang="pl-PL" sz="1800" b="1" dirty="0"/>
            </a:br>
            <a:r>
              <a:rPr lang="pl-PL" sz="1800" b="1" dirty="0"/>
              <a:t>6 KRĘGÓW LUB 6 STOPNI ODDALENIA</a:t>
            </a:r>
            <a:br>
              <a:rPr lang="pl-PL" sz="1800" b="1" dirty="0"/>
            </a:br>
            <a:r>
              <a:rPr lang="pl-PL" sz="1800" b="1" dirty="0"/>
              <a:t>Hipotezą o małym świecie</a:t>
            </a:r>
          </a:p>
        </p:txBody>
      </p:sp>
      <p:pic>
        <p:nvPicPr>
          <p:cNvPr id="14344" name="Picture 2" descr="https://upload.wikimedia.org/wikipedia/commons/7/72/Experement_Small_World_%28possible_option%29.gif">
            <a:extLst>
              <a:ext uri="{FF2B5EF4-FFF2-40B4-BE49-F238E27FC236}">
                <a16:creationId xmlns:a16="http://schemas.microsoft.com/office/drawing/2014/main" id="{C9D81365-3156-3348-AC84-4D82AB7C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-4763"/>
            <a:ext cx="4605337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D202587-1FC2-A943-88EB-D8B227CE70DD}"/>
              </a:ext>
            </a:extLst>
          </p:cNvPr>
          <p:cNvSpPr/>
          <p:nvPr/>
        </p:nvSpPr>
        <p:spPr>
          <a:xfrm>
            <a:off x="0" y="1914569"/>
            <a:ext cx="4484921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buFont typeface="Wingdings" pitchFamily="2" charset="2"/>
              <a:buChar char="§"/>
            </a:pP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Eksperyment przeprowadzony </a:t>
            </a:r>
            <a:r>
              <a:rPr lang="pl-PL" u="sng" dirty="0">
                <a:solidFill>
                  <a:srgbClr val="002060"/>
                </a:solidFill>
                <a:latin typeface="Verdana" panose="020B0604030504040204" pitchFamily="34" charset="0"/>
              </a:rPr>
              <a:t>w 1967 </a:t>
            </a: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przez psychologa S. Milgrama. </a:t>
            </a:r>
          </a:p>
          <a:p>
            <a:pPr marL="215900" indent="-215900">
              <a:spcAft>
                <a:spcPts val="600"/>
              </a:spcAft>
              <a:buFont typeface="Wingdings" pitchFamily="2" charset="2"/>
              <a:buChar char="§"/>
            </a:pP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Wysłano listy do kilkuset losowo wybranych osób w Nebrasce i Kansas, </a:t>
            </a:r>
            <a:r>
              <a:rPr lang="pl-PL" u="sng" dirty="0">
                <a:solidFill>
                  <a:srgbClr val="002060"/>
                </a:solidFill>
                <a:latin typeface="Verdana" panose="020B0604030504040204" pitchFamily="34" charset="0"/>
              </a:rPr>
              <a:t>z prośbą, by przekazali ten list przyjacielowi </a:t>
            </a:r>
            <a:r>
              <a:rPr lang="pl-PL" u="sng" dirty="0" err="1">
                <a:solidFill>
                  <a:srgbClr val="002060"/>
                </a:solidFill>
                <a:latin typeface="Verdana" panose="020B0604030504040204" pitchFamily="34" charset="0"/>
              </a:rPr>
              <a:t>Milgrama</a:t>
            </a: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. Gdyby jednak nie znali go, są proszeni o przekazanie listu komuś, kto według ich wiedzy może być bliższy tej osobie</a:t>
            </a:r>
          </a:p>
          <a:p>
            <a:pPr marL="215900" indent="-215900">
              <a:spcAft>
                <a:spcPts val="600"/>
              </a:spcAft>
              <a:buFont typeface="Wingdings" pitchFamily="2" charset="2"/>
              <a:buChar char="§"/>
            </a:pP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Większość listów </a:t>
            </a:r>
            <a:r>
              <a:rPr lang="pl-PL" dirty="0" err="1">
                <a:solidFill>
                  <a:srgbClr val="002060"/>
                </a:solidFill>
                <a:latin typeface="Verdana" panose="020B0604030504040204" pitchFamily="34" charset="0"/>
              </a:rPr>
              <a:t>Milgrama</a:t>
            </a: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 dotarła do jego przyjaciela </a:t>
            </a:r>
            <a:r>
              <a:rPr lang="pl-PL" u="sng" dirty="0">
                <a:solidFill>
                  <a:srgbClr val="002060"/>
                </a:solidFill>
                <a:latin typeface="Verdana" panose="020B0604030504040204" pitchFamily="34" charset="0"/>
              </a:rPr>
              <a:t>po średnio sześciokrotnym przekazaniu kolejnym osobom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D59F73-DC9C-274C-ACD6-ECABAC096BBC}"/>
              </a:ext>
            </a:extLst>
          </p:cNvPr>
          <p:cNvSpPr/>
          <p:nvPr/>
        </p:nvSpPr>
        <p:spPr>
          <a:xfrm>
            <a:off x="4572000" y="6453336"/>
            <a:ext cx="1224136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9400CF9-AB2C-094C-AE52-FCD750201B11}"/>
              </a:ext>
            </a:extLst>
          </p:cNvPr>
          <p:cNvSpPr/>
          <p:nvPr/>
        </p:nvSpPr>
        <p:spPr>
          <a:xfrm>
            <a:off x="4484921" y="420750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Teoria </a:t>
            </a:r>
            <a:r>
              <a:rPr lang="pl-PL" u="sng" dirty="0">
                <a:solidFill>
                  <a:srgbClr val="002060"/>
                </a:solidFill>
                <a:latin typeface="Verdana" panose="020B0604030504040204" pitchFamily="34" charset="0"/>
              </a:rPr>
              <a:t>nie ma zastosowania w przypadku dzisiejszego </a:t>
            </a:r>
            <a:r>
              <a:rPr lang="pl-PL" u="sng" dirty="0" err="1">
                <a:solidFill>
                  <a:srgbClr val="002060"/>
                </a:solidFill>
                <a:latin typeface="Verdana" panose="020B0604030504040204" pitchFamily="34" charset="0"/>
              </a:rPr>
              <a:t>Facebook’a</a:t>
            </a: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</a:rPr>
              <a:t>. Statystycznie wystarczy niemal o połowę mniej podań ręki, by dotrzeć do dowolnego innego użytkownika portalu, w tym nawet samego Marka </a:t>
            </a:r>
            <a:r>
              <a:rPr lang="pl-PL" dirty="0" err="1">
                <a:solidFill>
                  <a:srgbClr val="002060"/>
                </a:solidFill>
                <a:latin typeface="Verdana" panose="020B0604030504040204" pitchFamily="34" charset="0"/>
              </a:rPr>
              <a:t>ZuckerbergaEksperyment</a:t>
            </a:r>
            <a:endParaRPr lang="pl-PL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C4A7FA-7FB4-2D4D-8DF6-9313123CE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544" y="1546696"/>
            <a:ext cx="9127976" cy="3394472"/>
          </a:xfrm>
        </p:spPr>
        <p:txBody>
          <a:bodyPr/>
          <a:lstStyle/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Informatyka:</a:t>
            </a:r>
            <a:r>
              <a:rPr lang="pl-PL" sz="2000" dirty="0"/>
              <a:t> analiza przepływów informacji, badania struktur sieci WWW</a:t>
            </a:r>
          </a:p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Biologia: </a:t>
            </a:r>
            <a:r>
              <a:rPr lang="pl-PL" sz="2000" dirty="0"/>
              <a:t>badanie  łańcuchów pokarmowych w różnych ekosystemach i przewidywania zmian w  łańcuchach w odpowiedzi na zmiany w  ekosystemach</a:t>
            </a:r>
          </a:p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Ekonomia: </a:t>
            </a:r>
            <a:r>
              <a:rPr lang="pl-PL" sz="2000" dirty="0"/>
              <a:t>analiza i poprawa kanałów komunikacji wewnątrz organizacji</a:t>
            </a:r>
          </a:p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Policja: </a:t>
            </a:r>
            <a:r>
              <a:rPr lang="pl-PL" sz="2000" dirty="0"/>
              <a:t>służby wywiadowcze i policja wykorzystują SNA do badania struktur siatek przestępczych i terrorystycznych</a:t>
            </a:r>
          </a:p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Serwisy WWW: </a:t>
            </a:r>
            <a:r>
              <a:rPr lang="pl-PL" sz="2000" dirty="0"/>
              <a:t>znajdowanie rekomendacji linków i znajomych</a:t>
            </a:r>
          </a:p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Operatorzy telekomunikacyjni:</a:t>
            </a:r>
            <a:r>
              <a:rPr lang="pl-PL" sz="2000" dirty="0"/>
              <a:t> optymalizacja przepustowości i pojemności sieci</a:t>
            </a:r>
          </a:p>
          <a:p>
            <a:pPr marL="317500" indent="-203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/>
              <a:t>Socjologia</a:t>
            </a:r>
            <a:r>
              <a:rPr lang="pl-PL" sz="2000" dirty="0"/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586EE76-4DC0-AF41-97EA-51AA848C0627}"/>
              </a:ext>
            </a:extLst>
          </p:cNvPr>
          <p:cNvSpPr txBox="1"/>
          <p:nvPr/>
        </p:nvSpPr>
        <p:spPr>
          <a:xfrm>
            <a:off x="251521" y="332656"/>
            <a:ext cx="8672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 SIECI SPOŁECZNYCH. PRZYKŁADY UŻYCIA</a:t>
            </a:r>
          </a:p>
        </p:txBody>
      </p:sp>
    </p:spTree>
    <p:extLst>
      <p:ext uri="{BB962C8B-B14F-4D97-AF65-F5344CB8AC3E}">
        <p14:creationId xmlns:p14="http://schemas.microsoft.com/office/powerpoint/2010/main" val="307543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6D35374-C61C-8E4B-8A40-323519375ABA}"/>
              </a:ext>
            </a:extLst>
          </p:cNvPr>
          <p:cNvSpPr txBox="1"/>
          <p:nvPr/>
        </p:nvSpPr>
        <p:spPr>
          <a:xfrm>
            <a:off x="287524" y="31714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 SIECI SPOŁECZNYCH. PRZYKŁADY UŻYCIA - EKONOMIA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05138F8-F966-A048-8EBA-8AE1831F6F44}"/>
              </a:ext>
            </a:extLst>
          </p:cNvPr>
          <p:cNvSpPr txBox="1"/>
          <p:nvPr/>
        </p:nvSpPr>
        <p:spPr>
          <a:xfrm>
            <a:off x="687390" y="1806740"/>
            <a:ext cx="345638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cs typeface="Calibri" panose="020F0502020204030204" pitchFamily="34" charset="0"/>
              </a:rPr>
              <a:t>STRUKTURA ORGANIZACYJNA FIRMY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23268AE-9AAE-3640-8BEB-4EE50FEB4152}"/>
              </a:ext>
            </a:extLst>
          </p:cNvPr>
          <p:cNvSpPr txBox="1"/>
          <p:nvPr/>
        </p:nvSpPr>
        <p:spPr>
          <a:xfrm>
            <a:off x="5527135" y="1820402"/>
            <a:ext cx="345638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cs typeface="Calibri" panose="020F0502020204030204" pitchFamily="34" charset="0"/>
              </a:rPr>
              <a:t>SIEĆ SPOŁECZNA FIRMY</a:t>
            </a:r>
          </a:p>
        </p:txBody>
      </p:sp>
      <p:pic>
        <p:nvPicPr>
          <p:cNvPr id="12" name="Obraz 11" descr="Obraz zawierający stół&#10;&#10;Opis wygenerowany automatycznie">
            <a:extLst>
              <a:ext uri="{FF2B5EF4-FFF2-40B4-BE49-F238E27FC236}">
                <a16:creationId xmlns:a16="http://schemas.microsoft.com/office/drawing/2014/main" id="{32223BAA-7570-844E-BB3B-2A6CFF3F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7811"/>
            <a:ext cx="4831164" cy="312055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99420C6-5418-9942-AE4E-5E62A9C2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5" y="2290919"/>
            <a:ext cx="3689624" cy="3514345"/>
          </a:xfrm>
          <a:prstGeom prst="rect">
            <a:avLst/>
          </a:prstGeom>
        </p:spPr>
      </p:pic>
      <p:sp>
        <p:nvSpPr>
          <p:cNvPr id="16" name="Owal 15">
            <a:extLst>
              <a:ext uri="{FF2B5EF4-FFF2-40B4-BE49-F238E27FC236}">
                <a16:creationId xmlns:a16="http://schemas.microsoft.com/office/drawing/2014/main" id="{25F69BC0-CF1B-6B40-ADDD-9B0FE6E5CABE}"/>
              </a:ext>
            </a:extLst>
          </p:cNvPr>
          <p:cNvSpPr/>
          <p:nvPr/>
        </p:nvSpPr>
        <p:spPr>
          <a:xfrm>
            <a:off x="1972820" y="2402945"/>
            <a:ext cx="828132" cy="420565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3A2D8259-C91E-4844-AFDD-D7790581E22F}"/>
              </a:ext>
            </a:extLst>
          </p:cNvPr>
          <p:cNvSpPr/>
          <p:nvPr/>
        </p:nvSpPr>
        <p:spPr>
          <a:xfrm>
            <a:off x="7795387" y="3834703"/>
            <a:ext cx="770739" cy="43356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712C00B2-DCA4-5F4C-AB3F-83DE7DA03FE2}"/>
              </a:ext>
            </a:extLst>
          </p:cNvPr>
          <p:cNvCxnSpPr>
            <a:cxnSpLocks/>
            <a:stCxn id="16" idx="7"/>
            <a:endCxn id="17" idx="0"/>
          </p:cNvCxnSpPr>
          <p:nvPr/>
        </p:nvCxnSpPr>
        <p:spPr>
          <a:xfrm>
            <a:off x="2679676" y="2464535"/>
            <a:ext cx="5501081" cy="1370169"/>
          </a:xfrm>
          <a:prstGeom prst="line">
            <a:avLst/>
          </a:prstGeom>
          <a:ln w="19050">
            <a:solidFill>
              <a:srgbClr val="C0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wal 20">
            <a:extLst>
              <a:ext uri="{FF2B5EF4-FFF2-40B4-BE49-F238E27FC236}">
                <a16:creationId xmlns:a16="http://schemas.microsoft.com/office/drawing/2014/main" id="{8294652B-4310-4242-8E57-342DB247F850}"/>
              </a:ext>
            </a:extLst>
          </p:cNvPr>
          <p:cNvSpPr/>
          <p:nvPr/>
        </p:nvSpPr>
        <p:spPr>
          <a:xfrm>
            <a:off x="3214658" y="5290265"/>
            <a:ext cx="750950" cy="402971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89DB3937-6A4F-A443-83F7-61ABF8FF78BF}"/>
              </a:ext>
            </a:extLst>
          </p:cNvPr>
          <p:cNvSpPr/>
          <p:nvPr/>
        </p:nvSpPr>
        <p:spPr>
          <a:xfrm>
            <a:off x="6793282" y="3703692"/>
            <a:ext cx="770739" cy="348874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40C729F-0703-5842-8B59-1662A1E769B0}"/>
              </a:ext>
            </a:extLst>
          </p:cNvPr>
          <p:cNvCxnSpPr>
            <a:cxnSpLocks/>
            <a:stCxn id="21" idx="5"/>
            <a:endCxn id="22" idx="2"/>
          </p:cNvCxnSpPr>
          <p:nvPr/>
        </p:nvCxnSpPr>
        <p:spPr>
          <a:xfrm flipV="1">
            <a:off x="3855635" y="3878129"/>
            <a:ext cx="2937647" cy="1756092"/>
          </a:xfrm>
          <a:prstGeom prst="line">
            <a:avLst/>
          </a:prstGeom>
          <a:ln w="19050">
            <a:solidFill>
              <a:srgbClr val="00B05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ytuł 1">
            <a:extLst>
              <a:ext uri="{FF2B5EF4-FFF2-40B4-BE49-F238E27FC236}">
                <a16:creationId xmlns:a16="http://schemas.microsoft.com/office/drawing/2014/main" id="{970CFBD1-7FB2-654C-94AC-CDC284C1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SIEĆ SPOŁECZNA</a:t>
            </a:r>
            <a:br>
              <a:rPr lang="pl-PL" altLang="pl-PL" b="1" dirty="0"/>
            </a:br>
            <a:r>
              <a:rPr lang="pl-PL" sz="2400" dirty="0"/>
              <a:t>Aktorzy w filmach</a:t>
            </a:r>
            <a:endParaRPr lang="pl-PL" altLang="pl-PL" b="1" dirty="0"/>
          </a:p>
        </p:txBody>
      </p:sp>
      <p:pic>
        <p:nvPicPr>
          <p:cNvPr id="75777" name="Symbol zastępczy zawartości 5">
            <a:extLst>
              <a:ext uri="{FF2B5EF4-FFF2-40B4-BE49-F238E27FC236}">
                <a16:creationId xmlns:a16="http://schemas.microsoft.com/office/drawing/2014/main" id="{F7D70331-D4AB-1F44-B894-E3442EF15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5" y="1916832"/>
            <a:ext cx="7835430" cy="42052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F15DBB0-B34B-364C-9327-FAA7B67B258A}"/>
              </a:ext>
            </a:extLst>
          </p:cNvPr>
          <p:cNvSpPr txBox="1"/>
          <p:nvPr/>
        </p:nvSpPr>
        <p:spPr>
          <a:xfrm>
            <a:off x="194934" y="223870"/>
            <a:ext cx="8892480" cy="131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pl-P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 SIECI SPOŁECZNYCH. </a:t>
            </a:r>
          </a:p>
          <a:p>
            <a:pPr algn="ctr">
              <a:lnSpc>
                <a:spcPct val="114000"/>
              </a:lnSpc>
            </a:pPr>
            <a:r>
              <a:rPr lang="pl-P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PRZYKŁADY UŻYCIA – HOLLYWOOD.</a:t>
            </a:r>
          </a:p>
          <a:p>
            <a:pPr algn="ctr">
              <a:lnSpc>
                <a:spcPct val="114000"/>
              </a:lnSpc>
            </a:pPr>
            <a:r>
              <a:rPr lang="pl-P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STOPNI ODDALENIA – LICZBA BACONA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7DE53D6-4508-0644-81A3-959FCFFDD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011" y="2095521"/>
            <a:ext cx="43065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177800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Element folkloru związany z osobą amerykańskiego aktora </a:t>
            </a:r>
            <a:r>
              <a:rPr lang="pl-PL" sz="1800" b="1" dirty="0"/>
              <a:t>Kevina Bacona</a:t>
            </a:r>
            <a:r>
              <a:rPr lang="pl-PL" sz="1800" dirty="0"/>
              <a:t>.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Aktor zainspirował grę zwaną „</a:t>
            </a:r>
            <a:r>
              <a:rPr lang="pl-PL" sz="1800" b="1" dirty="0"/>
              <a:t>6 stopni od Kevina Bacona”</a:t>
            </a:r>
            <a:r>
              <a:rPr lang="pl-PL" sz="1800" dirty="0"/>
              <a:t>.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W filmach gra od 1978 r. i wystąpił w tak wielu, że teoretycznie </a:t>
            </a:r>
            <a:r>
              <a:rPr lang="pl-PL" sz="1800" b="1" dirty="0"/>
              <a:t>można go powiązać z każdym amerykańskim aktorem</a:t>
            </a:r>
            <a:r>
              <a:rPr lang="pl-PL" sz="1800" dirty="0"/>
              <a:t> minionego wieku najwyżej sześcioma stopniami.</a:t>
            </a:r>
            <a:endParaRPr lang="en-US" altLang="pl-PL" sz="1800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91050463-85CA-E342-B214-4B05FBF19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" y="2215620"/>
            <a:ext cx="4642528" cy="3744420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062B6B0-660E-2749-89F4-265AF9F2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34" y="2060848"/>
            <a:ext cx="4304711" cy="4093252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CA63D48B-A188-BC49-91A4-2CBC05F3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17" y="2089701"/>
            <a:ext cx="4202706" cy="3996257"/>
          </a:xfrm>
          <a:prstGeom prst="rect">
            <a:avLst/>
          </a:prstGeom>
        </p:spPr>
      </p:pic>
      <p:pic>
        <p:nvPicPr>
          <p:cNvPr id="12" name="Obraz 11" descr="Obraz zawierający osoba, mężczyzna, wewnątrz, laptop&#10;&#10;Opis wygenerowany automatycznie">
            <a:extLst>
              <a:ext uri="{FF2B5EF4-FFF2-40B4-BE49-F238E27FC236}">
                <a16:creationId xmlns:a16="http://schemas.microsoft.com/office/drawing/2014/main" id="{BD1B55F0-8BB2-F642-9AC2-1067917F3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2" y="2420888"/>
            <a:ext cx="4940584" cy="3083881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E0C74C4-ABA5-0B4A-A357-727EEA20AEBD}"/>
              </a:ext>
            </a:extLst>
          </p:cNvPr>
          <p:cNvSpPr txBox="1"/>
          <p:nvPr/>
        </p:nvSpPr>
        <p:spPr>
          <a:xfrm>
            <a:off x="5292080" y="5806151"/>
            <a:ext cx="2582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u="sng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</a:t>
            </a:r>
            <a:r>
              <a:rPr lang="pl-PL" sz="14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pl-PL" sz="1400" u="sng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oracleofbacon.org</a:t>
            </a:r>
            <a:r>
              <a:rPr lang="pl-PL" sz="14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0526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ytuł 1">
            <a:extLst>
              <a:ext uri="{FF2B5EF4-FFF2-40B4-BE49-F238E27FC236}">
                <a16:creationId xmlns:a16="http://schemas.microsoft.com/office/drawing/2014/main" id="{8CDFAFC6-091A-ED41-9084-3D1D5F50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125760"/>
            <a:ext cx="8229600" cy="1143000"/>
          </a:xfrm>
        </p:spPr>
        <p:txBody>
          <a:bodyPr/>
          <a:lstStyle/>
          <a:p>
            <a:pPr algn="ctr"/>
            <a:r>
              <a:rPr lang="pl-PL" sz="2400" dirty="0"/>
              <a:t>CORAZ BLIŻEJ NA FACEBOOKU:</a:t>
            </a:r>
            <a:br>
              <a:rPr lang="pl-PL" sz="2400" dirty="0"/>
            </a:br>
            <a:r>
              <a:rPr lang="pl-PL" sz="2400" dirty="0"/>
              <a:t>ZMIANA SIŁY WIĄZANIA </a:t>
            </a:r>
            <a:br>
              <a:rPr lang="pl-PL" sz="2400" dirty="0"/>
            </a:br>
            <a:r>
              <a:rPr lang="pl-PL" sz="2400" dirty="0"/>
              <a:t>POPRZEZ UŻYCIE WITRYNY</a:t>
            </a:r>
            <a:endParaRPr lang="pl-PL" altLang="pl-PL" sz="2400" dirty="0"/>
          </a:p>
        </p:txBody>
      </p:sp>
      <p:pic>
        <p:nvPicPr>
          <p:cNvPr id="86018" name="Symbol zastępczy zawartości 5">
            <a:extLst>
              <a:ext uri="{FF2B5EF4-FFF2-40B4-BE49-F238E27FC236}">
                <a16:creationId xmlns:a16="http://schemas.microsoft.com/office/drawing/2014/main" id="{E7974A77-307B-C441-9381-BB078FA1A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776"/>
            <a:ext cx="7832725" cy="5359400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F8CD953-37AC-3C47-9D8A-CF54A9705F11}"/>
              </a:ext>
            </a:extLst>
          </p:cNvPr>
          <p:cNvSpPr/>
          <p:nvPr/>
        </p:nvSpPr>
        <p:spPr>
          <a:xfrm>
            <a:off x="0" y="6315075"/>
            <a:ext cx="611188" cy="542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BA36455-48A8-F740-8067-64478444E566}"/>
              </a:ext>
            </a:extLst>
          </p:cNvPr>
          <p:cNvSpPr/>
          <p:nvPr/>
        </p:nvSpPr>
        <p:spPr>
          <a:xfrm>
            <a:off x="8461375" y="6237288"/>
            <a:ext cx="682625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F7CE2EA5-E006-6141-A717-9EE7C3ECA2C5}"/>
              </a:ext>
            </a:extLst>
          </p:cNvPr>
          <p:cNvGrpSpPr/>
          <p:nvPr/>
        </p:nvGrpSpPr>
        <p:grpSpPr>
          <a:xfrm>
            <a:off x="1" y="1145159"/>
            <a:ext cx="5968409" cy="5211918"/>
            <a:chOff x="0" y="287909"/>
            <a:chExt cx="5968409" cy="5211918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B4196528-7489-E248-9F42-73A77C0B4C53}"/>
                </a:ext>
              </a:extLst>
            </p:cNvPr>
            <p:cNvGrpSpPr/>
            <p:nvPr/>
          </p:nvGrpSpPr>
          <p:grpSpPr>
            <a:xfrm>
              <a:off x="0" y="290625"/>
              <a:ext cx="5968409" cy="5209202"/>
              <a:chOff x="0" y="331164"/>
              <a:chExt cx="5670698" cy="4672475"/>
            </a:xfrm>
          </p:grpSpPr>
          <p:pic>
            <p:nvPicPr>
              <p:cNvPr id="4" name="Symbol zastępczy zawartości 5">
                <a:extLst>
                  <a:ext uri="{FF2B5EF4-FFF2-40B4-BE49-F238E27FC236}">
                    <a16:creationId xmlns:a16="http://schemas.microsoft.com/office/drawing/2014/main" id="{55017E65-5D48-E94C-A34E-488B3950B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331164"/>
                <a:ext cx="5550196" cy="4672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6175EF2F-5F2C-2D4A-A34E-73EA66C0AB69}"/>
                  </a:ext>
                </a:extLst>
              </p:cNvPr>
              <p:cNvSpPr/>
              <p:nvPr/>
            </p:nvSpPr>
            <p:spPr>
              <a:xfrm>
                <a:off x="0" y="4352260"/>
                <a:ext cx="5670698" cy="6513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518627E-0788-B54E-BF3A-1DD3680959A7}"/>
                </a:ext>
              </a:extLst>
            </p:cNvPr>
            <p:cNvSpPr/>
            <p:nvPr/>
          </p:nvSpPr>
          <p:spPr>
            <a:xfrm>
              <a:off x="886047" y="290625"/>
              <a:ext cx="956930" cy="212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2A302E90-ADF8-C34C-9DFA-C93A4E9D9383}"/>
                </a:ext>
              </a:extLst>
            </p:cNvPr>
            <p:cNvSpPr/>
            <p:nvPr/>
          </p:nvSpPr>
          <p:spPr>
            <a:xfrm>
              <a:off x="3073308" y="287909"/>
              <a:ext cx="1959436" cy="212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243AAE0B-FE77-FF44-8C91-25959DCC3239}"/>
                </a:ext>
              </a:extLst>
            </p:cNvPr>
            <p:cNvSpPr/>
            <p:nvPr/>
          </p:nvSpPr>
          <p:spPr>
            <a:xfrm>
              <a:off x="407581" y="2589661"/>
              <a:ext cx="1860697" cy="212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39582F18-96F1-D94B-BFA6-6B74B143E087}"/>
                </a:ext>
              </a:extLst>
            </p:cNvPr>
            <p:cNvSpPr/>
            <p:nvPr/>
          </p:nvSpPr>
          <p:spPr>
            <a:xfrm>
              <a:off x="3073308" y="2547768"/>
              <a:ext cx="1959436" cy="2126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BF3A3B-A1DE-5B4A-8EB1-329A26B75902}"/>
              </a:ext>
            </a:extLst>
          </p:cNvPr>
          <p:cNvSpPr txBox="1"/>
          <p:nvPr/>
        </p:nvSpPr>
        <p:spPr>
          <a:xfrm>
            <a:off x="207844" y="-16111"/>
            <a:ext cx="89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 SIECI SPOŁECZNYCH. </a:t>
            </a:r>
          </a:p>
          <a:p>
            <a:pPr algn="ctr"/>
            <a:r>
              <a:rPr lang="pl-PL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PRZYKŁADY UŻYCIA - FACEBOOK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64B35DA-C9B0-9640-8A87-AA1D31B23992}"/>
              </a:ext>
            </a:extLst>
          </p:cNvPr>
          <p:cNvSpPr txBox="1"/>
          <p:nvPr/>
        </p:nvSpPr>
        <p:spPr>
          <a:xfrm>
            <a:off x="-10636" y="5405153"/>
            <a:ext cx="251744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Utrzymywane relacje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E151DFC-4A39-1F4C-8A24-1A508EC3CBEE}"/>
              </a:ext>
            </a:extLst>
          </p:cNvPr>
          <p:cNvSpPr txBox="1"/>
          <p:nvPr/>
        </p:nvSpPr>
        <p:spPr>
          <a:xfrm>
            <a:off x="2848990" y="852772"/>
            <a:ext cx="251744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Komunikacja jednokierunkowa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706C3C0-A9F9-774F-82D4-7FFA583D7AD1}"/>
              </a:ext>
            </a:extLst>
          </p:cNvPr>
          <p:cNvSpPr txBox="1"/>
          <p:nvPr/>
        </p:nvSpPr>
        <p:spPr>
          <a:xfrm>
            <a:off x="2794306" y="5417738"/>
            <a:ext cx="251744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Wzajemna komunikacja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CE44D40-3DFA-5A41-AB70-7B9457524B1E}"/>
              </a:ext>
            </a:extLst>
          </p:cNvPr>
          <p:cNvSpPr txBox="1"/>
          <p:nvPr/>
        </p:nvSpPr>
        <p:spPr>
          <a:xfrm>
            <a:off x="6161792" y="1063288"/>
            <a:ext cx="251744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Wszyscy przyjaciele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9F59FD7-CC8B-5447-B32C-4D0C31E342D8}"/>
              </a:ext>
            </a:extLst>
          </p:cNvPr>
          <p:cNvSpPr/>
          <p:nvPr/>
        </p:nvSpPr>
        <p:spPr>
          <a:xfrm>
            <a:off x="5730950" y="4566077"/>
            <a:ext cx="3413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Komunikacja jednokierunkowa: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użytkownik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wysłał jedną lub więcej wiadomości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przyjacielowi (niezależnie od tego, czy te wiadomości zostały odebrane)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D0BF034-A706-D248-9C76-F0D86684EF05}"/>
              </a:ext>
            </a:extLst>
          </p:cNvPr>
          <p:cNvSpPr/>
          <p:nvPr/>
        </p:nvSpPr>
        <p:spPr>
          <a:xfrm>
            <a:off x="5713986" y="1585914"/>
            <a:ext cx="3413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Wzajemna komunikacja: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użytkownik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zarówno wysłał wiadomości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znajomego,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 i odebrał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wiadomości od niego podczas okresu obserwacji</a:t>
            </a:r>
            <a:r>
              <a:rPr lang="pl-PL" altLang="pl-P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6EB6E8F-0D94-664E-85B3-42872C7608F9}"/>
              </a:ext>
            </a:extLst>
          </p:cNvPr>
          <p:cNvSpPr/>
          <p:nvPr/>
        </p:nvSpPr>
        <p:spPr>
          <a:xfrm>
            <a:off x="5730950" y="3062905"/>
            <a:ext cx="3413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alt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Utrzymywana relacja: 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użytkownik </a:t>
            </a:r>
            <a:r>
              <a:rPr lang="pl-PL" b="1" dirty="0">
                <a:solidFill>
                  <a:srgbClr val="002060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śledził informacje o przyjacielu</a:t>
            </a:r>
            <a:r>
              <a:rPr lang="pl-PL" dirty="0">
                <a:solidFill>
                  <a:schemeClr val="tx1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, niezależnie od tego, czy rzeczywista komunikacja miała miejsce</a:t>
            </a:r>
            <a:endParaRPr lang="pl-PL" altLang="pl-PL" dirty="0">
              <a:solidFill>
                <a:schemeClr val="tx1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6658 -0.0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9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C9505A-1277-7045-B07B-A17CAC97E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37112"/>
            <a:ext cx="7772400" cy="1872208"/>
          </a:xfrm>
        </p:spPr>
        <p:txBody>
          <a:bodyPr/>
          <a:lstStyle/>
          <a:p>
            <a:r>
              <a:rPr lang="pl-PL" dirty="0"/>
              <a:t>BUDOWANIE GRAFÓW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0FF4A9-0355-B448-A7D3-A4B9841E8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67404"/>
            <a:ext cx="3676014" cy="291507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9069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5FAF2C-E305-9141-BDA1-6D37ABE60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772400" cy="1872208"/>
          </a:xfrm>
        </p:spPr>
        <p:txBody>
          <a:bodyPr/>
          <a:lstStyle/>
          <a:p>
            <a:r>
              <a:rPr lang="pl-PL" dirty="0"/>
              <a:t>SIECI</a:t>
            </a:r>
          </a:p>
        </p:txBody>
      </p:sp>
      <p:pic>
        <p:nvPicPr>
          <p:cNvPr id="5" name="Obraz 4" descr="Obraz zawierający małe, zabawka, siedzi, stół&#10;&#10;Opis wygenerowany automatycznie">
            <a:extLst>
              <a:ext uri="{FF2B5EF4-FFF2-40B4-BE49-F238E27FC236}">
                <a16:creationId xmlns:a16="http://schemas.microsoft.com/office/drawing/2014/main" id="{9C9BA371-92C0-AB4B-8DA8-B1C7E93D2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4314056" cy="243025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730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B45C3-B612-664C-81D2-C228C5F2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9144000" cy="1143000"/>
          </a:xfrm>
        </p:spPr>
        <p:txBody>
          <a:bodyPr/>
          <a:lstStyle/>
          <a:p>
            <a:pPr algn="ctr"/>
            <a:r>
              <a:rPr lang="pl-PL" b="1" dirty="0"/>
              <a:t>CHARAKTERYSTYKA GRAFU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13364-C81D-4340-8DCA-CBA0BD10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7639"/>
            <a:ext cx="8229600" cy="4205288"/>
          </a:xfrm>
        </p:spPr>
        <p:txBody>
          <a:bodyPr/>
          <a:lstStyle/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u="sng" dirty="0"/>
              <a:t>Aktorzy</a:t>
            </a:r>
            <a:r>
              <a:rPr lang="pl-PL" dirty="0"/>
              <a:t> (ludzie lub jednostki)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u="sng" dirty="0"/>
              <a:t>Powiązania</a:t>
            </a:r>
            <a:r>
              <a:rPr lang="pl-PL" dirty="0"/>
              <a:t> pomiędzy aktorami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u="sng" dirty="0"/>
              <a:t>Gęstość</a:t>
            </a:r>
            <a:r>
              <a:rPr lang="pl-PL" dirty="0"/>
              <a:t> sieci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Ranga </a:t>
            </a:r>
            <a:r>
              <a:rPr lang="pl-PL" u="sng" dirty="0"/>
              <a:t>każdego</a:t>
            </a:r>
            <a:r>
              <a:rPr lang="pl-PL" dirty="0"/>
              <a:t> z aktorów:</a:t>
            </a:r>
          </a:p>
          <a:p>
            <a:pPr marL="900113" indent="-358775">
              <a:lnSpc>
                <a:spcPct val="130000"/>
              </a:lnSpc>
              <a:spcBef>
                <a:spcPts val="0"/>
              </a:spcBef>
            </a:pPr>
            <a:r>
              <a:rPr lang="pl-PL" dirty="0"/>
              <a:t>całkowita</a:t>
            </a:r>
          </a:p>
          <a:p>
            <a:pPr marL="900113" indent="-358775">
              <a:lnSpc>
                <a:spcPct val="130000"/>
              </a:lnSpc>
              <a:spcBef>
                <a:spcPts val="0"/>
              </a:spcBef>
            </a:pPr>
            <a:r>
              <a:rPr lang="pl-PL" dirty="0"/>
              <a:t>wejściowa</a:t>
            </a:r>
          </a:p>
          <a:p>
            <a:pPr marL="900113" indent="-358775">
              <a:lnSpc>
                <a:spcPct val="130000"/>
              </a:lnSpc>
              <a:spcBef>
                <a:spcPts val="0"/>
              </a:spcBef>
            </a:pPr>
            <a:r>
              <a:rPr lang="pl-PL" dirty="0"/>
              <a:t>wyjściowa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pl-PL" u="sng" dirty="0"/>
              <a:t>Odległość</a:t>
            </a:r>
            <a:r>
              <a:rPr lang="pl-PL" dirty="0"/>
              <a:t> pomiędzy aktorami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5"/>
            </a:pPr>
            <a:endParaRPr lang="pl-PL" dirty="0"/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5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18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C5053BC8-0CE5-624F-9B91-A88479D3D2DC}"/>
              </a:ext>
            </a:extLst>
          </p:cNvPr>
          <p:cNvSpPr txBox="1"/>
          <p:nvPr/>
        </p:nvSpPr>
        <p:spPr>
          <a:xfrm>
            <a:off x="920224" y="422955"/>
            <a:ext cx="267966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AKTORZY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C258890-6F94-5E4A-8FB3-7951472EDAED}"/>
              </a:ext>
            </a:extLst>
          </p:cNvPr>
          <p:cNvSpPr txBox="1"/>
          <p:nvPr/>
        </p:nvSpPr>
        <p:spPr>
          <a:xfrm>
            <a:off x="4860032" y="422955"/>
            <a:ext cx="383179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POWIĄZANIA</a:t>
            </a:r>
          </a:p>
        </p:txBody>
      </p:sp>
      <p:grpSp>
        <p:nvGrpSpPr>
          <p:cNvPr id="177" name="Grupa 176">
            <a:extLst>
              <a:ext uri="{FF2B5EF4-FFF2-40B4-BE49-F238E27FC236}">
                <a16:creationId xmlns:a16="http://schemas.microsoft.com/office/drawing/2014/main" id="{9FF3A54F-6601-0F48-89CC-5433C7EADA0D}"/>
              </a:ext>
            </a:extLst>
          </p:cNvPr>
          <p:cNvGrpSpPr/>
          <p:nvPr/>
        </p:nvGrpSpPr>
        <p:grpSpPr>
          <a:xfrm>
            <a:off x="172117" y="1556792"/>
            <a:ext cx="8698039" cy="4641973"/>
            <a:chOff x="172117" y="1556792"/>
            <a:chExt cx="8698039" cy="4641973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CCC1D3E3-E2D2-464B-BF59-C240F6653A39}"/>
                </a:ext>
              </a:extLst>
            </p:cNvPr>
            <p:cNvSpPr/>
            <p:nvPr/>
          </p:nvSpPr>
          <p:spPr>
            <a:xfrm>
              <a:off x="2915816" y="1700808"/>
              <a:ext cx="194421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E5BA83E3-8E62-9745-A2C1-D9A63EFDD5EC}"/>
                </a:ext>
              </a:extLst>
            </p:cNvPr>
            <p:cNvSpPr/>
            <p:nvPr/>
          </p:nvSpPr>
          <p:spPr>
            <a:xfrm>
              <a:off x="539552" y="1556792"/>
              <a:ext cx="288032" cy="46419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ADA3EF59-B571-684C-9100-9202A5099F15}"/>
                </a:ext>
              </a:extLst>
            </p:cNvPr>
            <p:cNvCxnSpPr>
              <a:cxnSpLocks/>
              <a:stCxn id="49" idx="4"/>
              <a:endCxn id="50" idx="0"/>
            </p:cNvCxnSpPr>
            <p:nvPr/>
          </p:nvCxnSpPr>
          <p:spPr>
            <a:xfrm>
              <a:off x="1485454" y="2724703"/>
              <a:ext cx="494475" cy="88010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DD31FBAC-DFA1-6A4E-A36D-DA6E6902178D}"/>
                </a:ext>
              </a:extLst>
            </p:cNvPr>
            <p:cNvSpPr/>
            <p:nvPr/>
          </p:nvSpPr>
          <p:spPr>
            <a:xfrm>
              <a:off x="1089410" y="2016817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0ECD3470-67E3-4C46-B283-587966E36466}"/>
                </a:ext>
              </a:extLst>
            </p:cNvPr>
            <p:cNvSpPr/>
            <p:nvPr/>
          </p:nvSpPr>
          <p:spPr>
            <a:xfrm>
              <a:off x="1583885" y="3604810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0627DD2C-395D-1C4B-92EF-FACC47D7304B}"/>
                </a:ext>
              </a:extLst>
            </p:cNvPr>
            <p:cNvSpPr/>
            <p:nvPr/>
          </p:nvSpPr>
          <p:spPr>
            <a:xfrm>
              <a:off x="6787229" y="2737420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52" name="Owal 51">
              <a:extLst>
                <a:ext uri="{FF2B5EF4-FFF2-40B4-BE49-F238E27FC236}">
                  <a16:creationId xmlns:a16="http://schemas.microsoft.com/office/drawing/2014/main" id="{CB4A138C-5174-3046-AA28-E3EEEF3E89BD}"/>
                </a:ext>
              </a:extLst>
            </p:cNvPr>
            <p:cNvSpPr/>
            <p:nvPr/>
          </p:nvSpPr>
          <p:spPr>
            <a:xfrm>
              <a:off x="172117" y="4158592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53" name="Owal 52">
              <a:extLst>
                <a:ext uri="{FF2B5EF4-FFF2-40B4-BE49-F238E27FC236}">
                  <a16:creationId xmlns:a16="http://schemas.microsoft.com/office/drawing/2014/main" id="{52B7EFFE-B016-7F4C-9DEB-BC14F0826D04}"/>
                </a:ext>
              </a:extLst>
            </p:cNvPr>
            <p:cNvSpPr/>
            <p:nvPr/>
          </p:nvSpPr>
          <p:spPr>
            <a:xfrm>
              <a:off x="3591491" y="2348880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54" name="Owal 53">
              <a:extLst>
                <a:ext uri="{FF2B5EF4-FFF2-40B4-BE49-F238E27FC236}">
                  <a16:creationId xmlns:a16="http://schemas.microsoft.com/office/drawing/2014/main" id="{5BD88D94-A5F5-3042-81C1-C76BD70BD938}"/>
                </a:ext>
              </a:extLst>
            </p:cNvPr>
            <p:cNvSpPr/>
            <p:nvPr/>
          </p:nvSpPr>
          <p:spPr>
            <a:xfrm>
              <a:off x="7899740" y="4052052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</a:p>
          </p:txBody>
        </p:sp>
        <p:sp>
          <p:nvSpPr>
            <p:cNvPr id="57" name="Owal 56">
              <a:extLst>
                <a:ext uri="{FF2B5EF4-FFF2-40B4-BE49-F238E27FC236}">
                  <a16:creationId xmlns:a16="http://schemas.microsoft.com/office/drawing/2014/main" id="{D7463960-130C-1D46-A354-D9ADBB87D1E9}"/>
                </a:ext>
              </a:extLst>
            </p:cNvPr>
            <p:cNvSpPr/>
            <p:nvPr/>
          </p:nvSpPr>
          <p:spPr>
            <a:xfrm>
              <a:off x="8078068" y="5124195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58" name="Owal 57">
              <a:extLst>
                <a:ext uri="{FF2B5EF4-FFF2-40B4-BE49-F238E27FC236}">
                  <a16:creationId xmlns:a16="http://schemas.microsoft.com/office/drawing/2014/main" id="{748D5B32-589E-E544-9B7A-2DF5874A30F7}"/>
                </a:ext>
              </a:extLst>
            </p:cNvPr>
            <p:cNvSpPr/>
            <p:nvPr/>
          </p:nvSpPr>
          <p:spPr>
            <a:xfrm>
              <a:off x="6317523" y="4966798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3C8DF127-45FF-F44B-A627-B1C9AF727E90}"/>
                </a:ext>
              </a:extLst>
            </p:cNvPr>
            <p:cNvSpPr/>
            <p:nvPr/>
          </p:nvSpPr>
          <p:spPr>
            <a:xfrm>
              <a:off x="4854361" y="3804649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57DC9A69-5005-3549-B9B2-D4A45C192381}"/>
                </a:ext>
              </a:extLst>
            </p:cNvPr>
            <p:cNvSpPr/>
            <p:nvPr/>
          </p:nvSpPr>
          <p:spPr>
            <a:xfrm>
              <a:off x="3654984" y="5121274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F395A4B6-9423-F949-916A-D942C9510A0C}"/>
                </a:ext>
              </a:extLst>
            </p:cNvPr>
            <p:cNvSpPr/>
            <p:nvPr/>
          </p:nvSpPr>
          <p:spPr>
            <a:xfrm>
              <a:off x="1285621" y="5121274"/>
              <a:ext cx="792088" cy="70788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A08B365E-FFF1-524B-8EC5-07487352838E}"/>
                </a:ext>
              </a:extLst>
            </p:cNvPr>
            <p:cNvCxnSpPr>
              <a:cxnSpLocks/>
              <a:stCxn id="49" idx="6"/>
              <a:endCxn id="53" idx="2"/>
            </p:cNvCxnSpPr>
            <p:nvPr/>
          </p:nvCxnSpPr>
          <p:spPr>
            <a:xfrm>
              <a:off x="1881498" y="2370760"/>
              <a:ext cx="1709993" cy="332063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FFC9A49A-BF75-4C43-86E5-35379B645CAD}"/>
                </a:ext>
              </a:extLst>
            </p:cNvPr>
            <p:cNvCxnSpPr>
              <a:cxnSpLocks/>
              <a:stCxn id="49" idx="3"/>
              <a:endCxn id="52" idx="0"/>
            </p:cNvCxnSpPr>
            <p:nvPr/>
          </p:nvCxnSpPr>
          <p:spPr>
            <a:xfrm flipH="1">
              <a:off x="568161" y="2621035"/>
              <a:ext cx="637248" cy="153755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FFA0D853-72CC-F049-8033-50B449B41FBC}"/>
                </a:ext>
              </a:extLst>
            </p:cNvPr>
            <p:cNvCxnSpPr>
              <a:cxnSpLocks/>
              <a:stCxn id="50" idx="3"/>
              <a:endCxn id="52" idx="6"/>
            </p:cNvCxnSpPr>
            <p:nvPr/>
          </p:nvCxnSpPr>
          <p:spPr>
            <a:xfrm flipH="1">
              <a:off x="964205" y="4209028"/>
              <a:ext cx="735679" cy="30350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9A05C036-3D29-C244-93E0-5867C6AE11C9}"/>
                </a:ext>
              </a:extLst>
            </p:cNvPr>
            <p:cNvCxnSpPr>
              <a:cxnSpLocks/>
              <a:stCxn id="50" idx="4"/>
              <a:endCxn id="61" idx="0"/>
            </p:cNvCxnSpPr>
            <p:nvPr/>
          </p:nvCxnSpPr>
          <p:spPr>
            <a:xfrm flipH="1">
              <a:off x="1681665" y="4312696"/>
              <a:ext cx="298264" cy="808578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057CC008-491F-A149-8E42-F6459809698C}"/>
                </a:ext>
              </a:extLst>
            </p:cNvPr>
            <p:cNvCxnSpPr>
              <a:cxnSpLocks/>
              <a:stCxn id="52" idx="4"/>
              <a:endCxn id="61" idx="1"/>
            </p:cNvCxnSpPr>
            <p:nvPr/>
          </p:nvCxnSpPr>
          <p:spPr>
            <a:xfrm>
              <a:off x="568161" y="4866478"/>
              <a:ext cx="833459" cy="358464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78">
              <a:extLst>
                <a:ext uri="{FF2B5EF4-FFF2-40B4-BE49-F238E27FC236}">
                  <a16:creationId xmlns:a16="http://schemas.microsoft.com/office/drawing/2014/main" id="{DD42F6BC-9A24-1041-8439-CC7FAAAF474E}"/>
                </a:ext>
              </a:extLst>
            </p:cNvPr>
            <p:cNvCxnSpPr>
              <a:cxnSpLocks/>
              <a:stCxn id="60" idx="1"/>
              <a:endCxn id="50" idx="5"/>
            </p:cNvCxnSpPr>
            <p:nvPr/>
          </p:nvCxnSpPr>
          <p:spPr>
            <a:xfrm flipH="1" flipV="1">
              <a:off x="2259974" y="4209028"/>
              <a:ext cx="1511009" cy="1015914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A35B1037-9D22-3C47-BF60-41A139EBD1B8}"/>
                </a:ext>
              </a:extLst>
            </p:cNvPr>
            <p:cNvCxnSpPr>
              <a:cxnSpLocks/>
              <a:stCxn id="61" idx="6"/>
              <a:endCxn id="53" idx="4"/>
            </p:cNvCxnSpPr>
            <p:nvPr/>
          </p:nvCxnSpPr>
          <p:spPr>
            <a:xfrm flipV="1">
              <a:off x="2077709" y="3056766"/>
              <a:ext cx="1909826" cy="241845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84">
              <a:extLst>
                <a:ext uri="{FF2B5EF4-FFF2-40B4-BE49-F238E27FC236}">
                  <a16:creationId xmlns:a16="http://schemas.microsoft.com/office/drawing/2014/main" id="{B9EBA60C-8A19-144D-8E3E-03086792936D}"/>
                </a:ext>
              </a:extLst>
            </p:cNvPr>
            <p:cNvCxnSpPr>
              <a:cxnSpLocks/>
              <a:stCxn id="60" idx="7"/>
              <a:endCxn id="59" idx="4"/>
            </p:cNvCxnSpPr>
            <p:nvPr/>
          </p:nvCxnSpPr>
          <p:spPr>
            <a:xfrm flipV="1">
              <a:off x="4331073" y="4512535"/>
              <a:ext cx="919332" cy="71240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A8BD0EE2-06C1-5743-8EBD-618328FFE511}"/>
                </a:ext>
              </a:extLst>
            </p:cNvPr>
            <p:cNvCxnSpPr>
              <a:cxnSpLocks/>
              <a:stCxn id="53" idx="5"/>
              <a:endCxn id="59" idx="0"/>
            </p:cNvCxnSpPr>
            <p:nvPr/>
          </p:nvCxnSpPr>
          <p:spPr>
            <a:xfrm>
              <a:off x="4267580" y="2953098"/>
              <a:ext cx="982825" cy="85155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91">
              <a:extLst>
                <a:ext uri="{FF2B5EF4-FFF2-40B4-BE49-F238E27FC236}">
                  <a16:creationId xmlns:a16="http://schemas.microsoft.com/office/drawing/2014/main" id="{A2F0E8F5-B5EB-374D-80E5-5E06C2E7EB45}"/>
                </a:ext>
              </a:extLst>
            </p:cNvPr>
            <p:cNvCxnSpPr>
              <a:cxnSpLocks/>
              <a:stCxn id="53" idx="6"/>
              <a:endCxn id="51" idx="2"/>
            </p:cNvCxnSpPr>
            <p:nvPr/>
          </p:nvCxnSpPr>
          <p:spPr>
            <a:xfrm>
              <a:off x="4383579" y="2702823"/>
              <a:ext cx="2403650" cy="38854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>
              <a:extLst>
                <a:ext uri="{FF2B5EF4-FFF2-40B4-BE49-F238E27FC236}">
                  <a16:creationId xmlns:a16="http://schemas.microsoft.com/office/drawing/2014/main" id="{F681E905-4FF7-DC4C-8D93-3DCD3EB6F78E}"/>
                </a:ext>
              </a:extLst>
            </p:cNvPr>
            <p:cNvCxnSpPr>
              <a:cxnSpLocks/>
              <a:stCxn id="51" idx="5"/>
              <a:endCxn id="54" idx="1"/>
            </p:cNvCxnSpPr>
            <p:nvPr/>
          </p:nvCxnSpPr>
          <p:spPr>
            <a:xfrm>
              <a:off x="7463318" y="3341638"/>
              <a:ext cx="552421" cy="81408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>
              <a:extLst>
                <a:ext uri="{FF2B5EF4-FFF2-40B4-BE49-F238E27FC236}">
                  <a16:creationId xmlns:a16="http://schemas.microsoft.com/office/drawing/2014/main" id="{BB4E12FB-765E-6942-90F2-F9485F2515E2}"/>
                </a:ext>
              </a:extLst>
            </p:cNvPr>
            <p:cNvCxnSpPr>
              <a:cxnSpLocks/>
              <a:stCxn id="54" idx="4"/>
              <a:endCxn id="57" idx="0"/>
            </p:cNvCxnSpPr>
            <p:nvPr/>
          </p:nvCxnSpPr>
          <p:spPr>
            <a:xfrm>
              <a:off x="8295784" y="4759938"/>
              <a:ext cx="178328" cy="36425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>
              <a:extLst>
                <a:ext uri="{FF2B5EF4-FFF2-40B4-BE49-F238E27FC236}">
                  <a16:creationId xmlns:a16="http://schemas.microsoft.com/office/drawing/2014/main" id="{72856B8F-7E9A-564A-A3DF-C611CDCF41E1}"/>
                </a:ext>
              </a:extLst>
            </p:cNvPr>
            <p:cNvCxnSpPr>
              <a:cxnSpLocks/>
              <a:stCxn id="54" idx="3"/>
              <a:endCxn id="58" idx="6"/>
            </p:cNvCxnSpPr>
            <p:nvPr/>
          </p:nvCxnSpPr>
          <p:spPr>
            <a:xfrm flipH="1">
              <a:off x="7109611" y="4656270"/>
              <a:ext cx="906128" cy="66447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105">
              <a:extLst>
                <a:ext uri="{FF2B5EF4-FFF2-40B4-BE49-F238E27FC236}">
                  <a16:creationId xmlns:a16="http://schemas.microsoft.com/office/drawing/2014/main" id="{C5FB5964-FDE2-D841-8B6B-D7A23B2811FB}"/>
                </a:ext>
              </a:extLst>
            </p:cNvPr>
            <p:cNvCxnSpPr>
              <a:cxnSpLocks/>
              <a:stCxn id="58" idx="5"/>
              <a:endCxn id="57" idx="2"/>
            </p:cNvCxnSpPr>
            <p:nvPr/>
          </p:nvCxnSpPr>
          <p:spPr>
            <a:xfrm flipV="1">
              <a:off x="6993612" y="5478138"/>
              <a:ext cx="1084456" cy="9287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Łącznik prosty 139">
              <a:extLst>
                <a:ext uri="{FF2B5EF4-FFF2-40B4-BE49-F238E27FC236}">
                  <a16:creationId xmlns:a16="http://schemas.microsoft.com/office/drawing/2014/main" id="{3AA9F630-AFD4-FE4F-BB07-9BCB2EC622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1902" y="2253881"/>
              <a:ext cx="1729589" cy="33248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Łącznik prosty 142">
              <a:extLst>
                <a:ext uri="{FF2B5EF4-FFF2-40B4-BE49-F238E27FC236}">
                  <a16:creationId xmlns:a16="http://schemas.microsoft.com/office/drawing/2014/main" id="{7C039F05-DFBB-1D4B-B0BA-C8F43E085E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1073" y="2840742"/>
              <a:ext cx="1086831" cy="1009028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8E9B7B4E-EE9F-3D49-843F-3145C6E51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6292" y="4512535"/>
              <a:ext cx="894445" cy="704539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A9605A8A-E850-3D43-AE36-B62F6999DF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6730" y="4759939"/>
              <a:ext cx="208218" cy="36133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Łącznik prosty 154">
              <a:extLst>
                <a:ext uri="{FF2B5EF4-FFF2-40B4-BE49-F238E27FC236}">
                  <a16:creationId xmlns:a16="http://schemas.microsoft.com/office/drawing/2014/main" id="{84E2B874-399B-8E47-AE5A-FDC96C50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4476" y="3034843"/>
              <a:ext cx="1747432" cy="228589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y 162">
              <a:extLst>
                <a:ext uri="{FF2B5EF4-FFF2-40B4-BE49-F238E27FC236}">
                  <a16:creationId xmlns:a16="http://schemas.microsoft.com/office/drawing/2014/main" id="{CB847BFD-F074-FD40-9BA1-B02F26C1D4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321" y="2536791"/>
              <a:ext cx="711027" cy="164100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56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DD6E7D-1631-954F-ADB1-BA75518F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pl-PL" dirty="0"/>
              <a:t>GĘSTOŚĆ SIECI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CC2CBCE-74AB-EA41-80FC-AB1376E37560}"/>
                  </a:ext>
                </a:extLst>
              </p:cNvPr>
              <p:cNvSpPr txBox="1"/>
              <p:nvPr/>
            </p:nvSpPr>
            <p:spPr>
              <a:xfrm>
                <a:off x="1645836" y="1901749"/>
                <a:ext cx="5517985" cy="638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l-PL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ę</m:t>
                      </m:r>
                      <m:r>
                        <a:rPr lang="pl-PL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𝑠𝑡𝑜</m:t>
                      </m:r>
                      <m:r>
                        <a:rPr lang="pl-PL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ść= </m:t>
                      </m:r>
                      <m:f>
                        <m:fPr>
                          <m:ctrlPr>
                            <a:rPr lang="pl-PL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𝑙𝑖𝑐𝑧𝑏𝑎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𝑓𝑎𝑘𝑡𝑦𝑐𝑧𝑛𝑦𝑐h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𝑝𝑜𝑤𝑖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ą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𝑧𝑎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ń 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𝑠𝑖𝑒𝑐𝑖</m:t>
                          </m:r>
                        </m:num>
                        <m:den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𝑙𝑖𝑐𝑧𝑏𝑎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𝑚𝑜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ż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𝑙𝑖𝑤𝑦𝑐h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𝑝𝑜𝑤𝑖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ą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𝑧𝑎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ń 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2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𝑠𝑖𝑒𝑐𝑖</m:t>
                          </m:r>
                        </m:den>
                      </m:f>
                    </m:oMath>
                  </m:oMathPara>
                </a14:m>
                <a:endParaRPr lang="pl-PL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4CC2CBCE-74AB-EA41-80FC-AB1376E37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36" y="1901749"/>
                <a:ext cx="5517985" cy="638445"/>
              </a:xfrm>
              <a:prstGeom prst="rect">
                <a:avLst/>
              </a:prstGeom>
              <a:blipFill>
                <a:blip r:embed="rId2"/>
                <a:stretch>
                  <a:fillRect l="-1149" t="-7843" r="-230" b="-176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12F5E2A9-8A77-874B-B139-C878331D7BEF}"/>
                  </a:ext>
                </a:extLst>
              </p:cNvPr>
              <p:cNvSpPr txBox="1"/>
              <p:nvPr/>
            </p:nvSpPr>
            <p:spPr>
              <a:xfrm>
                <a:off x="696387" y="2792603"/>
                <a:ext cx="80245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𝐿𝑖𝑐𝑧𝑏𝑎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𝑚𝑜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ż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𝑙𝑖𝑤𝑦𝑐h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𝑝𝑜𝑤𝑖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ą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𝑧𝑎</m:t>
                      </m:r>
                      <m:r>
                        <a:rPr lang="pl-PL" sz="2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ń=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𝑙𝑖𝑐𝑧𝑏𝑎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𝑎𝑘𝑡𝑜𝑟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∗(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𝑙𝑖𝑐𝑧𝑏𝑎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𝑎𝑘𝑡𝑜𝑟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pl-P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−1)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12F5E2A9-8A77-874B-B139-C878331D7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7" y="2792603"/>
                <a:ext cx="8024569" cy="307777"/>
              </a:xfrm>
              <a:prstGeom prst="rect">
                <a:avLst/>
              </a:prstGeom>
              <a:blipFill>
                <a:blip r:embed="rId3"/>
                <a:stretch>
                  <a:fillRect l="-316" t="-7692" r="-632" b="-3461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upa 73">
            <a:extLst>
              <a:ext uri="{FF2B5EF4-FFF2-40B4-BE49-F238E27FC236}">
                <a16:creationId xmlns:a16="http://schemas.microsoft.com/office/drawing/2014/main" id="{92A70C2E-392B-BC42-8EFF-9D7AAA6E564C}"/>
              </a:ext>
            </a:extLst>
          </p:cNvPr>
          <p:cNvGrpSpPr/>
          <p:nvPr/>
        </p:nvGrpSpPr>
        <p:grpSpPr>
          <a:xfrm>
            <a:off x="222981" y="3573015"/>
            <a:ext cx="7301348" cy="2720799"/>
            <a:chOff x="222981" y="3573015"/>
            <a:chExt cx="7301348" cy="2720799"/>
          </a:xfrm>
        </p:grpSpPr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1BB065BA-FCD3-8148-B5E7-BFB919DC0727}"/>
                </a:ext>
              </a:extLst>
            </p:cNvPr>
            <p:cNvCxnSpPr>
              <a:cxnSpLocks/>
              <a:stCxn id="40" idx="4"/>
              <a:endCxn id="41" idx="0"/>
            </p:cNvCxnSpPr>
            <p:nvPr/>
          </p:nvCxnSpPr>
          <p:spPr>
            <a:xfrm>
              <a:off x="1325428" y="4077833"/>
              <a:ext cx="415075" cy="62763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923EF917-2578-E248-A6C7-77106824C715}"/>
                </a:ext>
              </a:extLst>
            </p:cNvPr>
            <p:cNvSpPr/>
            <p:nvPr/>
          </p:nvSpPr>
          <p:spPr>
            <a:xfrm>
              <a:off x="992979" y="3573015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3A8D7D4C-31D0-B347-8E38-66DAB0F518B1}"/>
                </a:ext>
              </a:extLst>
            </p:cNvPr>
            <p:cNvSpPr/>
            <p:nvPr/>
          </p:nvSpPr>
          <p:spPr>
            <a:xfrm>
              <a:off x="1408054" y="4705469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6694D371-CC9B-D54E-88F8-DBEC67AF25CC}"/>
                </a:ext>
              </a:extLst>
            </p:cNvPr>
            <p:cNvSpPr/>
            <p:nvPr/>
          </p:nvSpPr>
          <p:spPr>
            <a:xfrm>
              <a:off x="5775869" y="4086902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E7498DD6-E4DA-1C41-9D47-D6531EDC5A5B}"/>
                </a:ext>
              </a:extLst>
            </p:cNvPr>
            <p:cNvSpPr/>
            <p:nvPr/>
          </p:nvSpPr>
          <p:spPr>
            <a:xfrm>
              <a:off x="222981" y="5100390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066EB735-0BB7-C249-A669-2E83C8F4D6DF}"/>
                </a:ext>
              </a:extLst>
            </p:cNvPr>
            <p:cNvSpPr/>
            <p:nvPr/>
          </p:nvSpPr>
          <p:spPr>
            <a:xfrm>
              <a:off x="3093288" y="3809821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675661F2-6557-5845-97AD-D2928CA0EBC5}"/>
                </a:ext>
              </a:extLst>
            </p:cNvPr>
            <p:cNvSpPr/>
            <p:nvPr/>
          </p:nvSpPr>
          <p:spPr>
            <a:xfrm>
              <a:off x="6709738" y="5024413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</a:p>
          </p:txBody>
        </p: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1CACDF6B-D496-E24C-97C7-7BACEBD6E090}"/>
                </a:ext>
              </a:extLst>
            </p:cNvPr>
            <p:cNvSpPr/>
            <p:nvPr/>
          </p:nvSpPr>
          <p:spPr>
            <a:xfrm>
              <a:off x="6859431" y="5788996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92D9F011-A4C1-FF40-8A54-829D3733702D}"/>
                </a:ext>
              </a:extLst>
            </p:cNvPr>
            <p:cNvSpPr/>
            <p:nvPr/>
          </p:nvSpPr>
          <p:spPr>
            <a:xfrm>
              <a:off x="5381586" y="5676750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BA195A76-FEDD-5143-88C9-57D28DC9141C}"/>
                </a:ext>
              </a:extLst>
            </p:cNvPr>
            <p:cNvSpPr/>
            <p:nvPr/>
          </p:nvSpPr>
          <p:spPr>
            <a:xfrm>
              <a:off x="4153372" y="4847981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5DDCA1D7-4184-764B-975F-F34C7C3CC62E}"/>
                </a:ext>
              </a:extLst>
            </p:cNvPr>
            <p:cNvSpPr/>
            <p:nvPr/>
          </p:nvSpPr>
          <p:spPr>
            <a:xfrm>
              <a:off x="3146585" y="5786913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92E5CE23-1A4F-5046-907F-C4AA6429F464}"/>
                </a:ext>
              </a:extLst>
            </p:cNvPr>
            <p:cNvSpPr/>
            <p:nvPr/>
          </p:nvSpPr>
          <p:spPr>
            <a:xfrm>
              <a:off x="1157684" y="5786913"/>
              <a:ext cx="664898" cy="50481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514E054A-4AE8-5844-8110-DA7836EC66BA}"/>
                </a:ext>
              </a:extLst>
            </p:cNvPr>
            <p:cNvCxnSpPr>
              <a:cxnSpLocks/>
              <a:stCxn id="40" idx="6"/>
              <a:endCxn id="44" idx="2"/>
            </p:cNvCxnSpPr>
            <p:nvPr/>
          </p:nvCxnSpPr>
          <p:spPr>
            <a:xfrm>
              <a:off x="1657877" y="3825424"/>
              <a:ext cx="1435410" cy="236806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51">
              <a:extLst>
                <a:ext uri="{FF2B5EF4-FFF2-40B4-BE49-F238E27FC236}">
                  <a16:creationId xmlns:a16="http://schemas.microsoft.com/office/drawing/2014/main" id="{72084480-4460-8E46-9A4A-2D85E4539F2F}"/>
                </a:ext>
              </a:extLst>
            </p:cNvPr>
            <p:cNvCxnSpPr>
              <a:cxnSpLocks/>
              <a:stCxn id="40" idx="3"/>
              <a:endCxn id="43" idx="0"/>
            </p:cNvCxnSpPr>
            <p:nvPr/>
          </p:nvCxnSpPr>
          <p:spPr>
            <a:xfrm flipH="1">
              <a:off x="555430" y="4003904"/>
              <a:ext cx="534922" cy="109648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8BF814F4-0613-5446-941A-14407A51F969}"/>
                </a:ext>
              </a:extLst>
            </p:cNvPr>
            <p:cNvCxnSpPr>
              <a:cxnSpLocks/>
              <a:stCxn id="41" idx="3"/>
              <a:endCxn id="43" idx="6"/>
            </p:cNvCxnSpPr>
            <p:nvPr/>
          </p:nvCxnSpPr>
          <p:spPr>
            <a:xfrm flipH="1">
              <a:off x="887879" y="5136358"/>
              <a:ext cx="617547" cy="21644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id="{2A834711-C59F-B84C-8D3F-74C5C0E680F5}"/>
                </a:ext>
              </a:extLst>
            </p:cNvPr>
            <p:cNvCxnSpPr>
              <a:cxnSpLocks/>
              <a:stCxn id="41" idx="4"/>
              <a:endCxn id="50" idx="0"/>
            </p:cNvCxnSpPr>
            <p:nvPr/>
          </p:nvCxnSpPr>
          <p:spPr>
            <a:xfrm flipH="1">
              <a:off x="1490133" y="5210287"/>
              <a:ext cx="250370" cy="57662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id="{6AF82AF2-4250-DD49-A3F5-4390D6F6FE2F}"/>
                </a:ext>
              </a:extLst>
            </p:cNvPr>
            <p:cNvCxnSpPr>
              <a:cxnSpLocks/>
              <a:stCxn id="43" idx="4"/>
              <a:endCxn id="50" idx="1"/>
            </p:cNvCxnSpPr>
            <p:nvPr/>
          </p:nvCxnSpPr>
          <p:spPr>
            <a:xfrm>
              <a:off x="555430" y="5605209"/>
              <a:ext cx="699626" cy="25563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id="{E254BB0F-ED42-5642-BDE2-E466D3510D73}"/>
                </a:ext>
              </a:extLst>
            </p:cNvPr>
            <p:cNvCxnSpPr>
              <a:cxnSpLocks/>
              <a:stCxn id="49" idx="1"/>
              <a:endCxn id="41" idx="5"/>
            </p:cNvCxnSpPr>
            <p:nvPr/>
          </p:nvCxnSpPr>
          <p:spPr>
            <a:xfrm flipH="1" flipV="1">
              <a:off x="1975580" y="5136358"/>
              <a:ext cx="1268378" cy="724484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id="{F0CBC971-FC1C-3E4A-9EF9-4C14EA2F0771}"/>
                </a:ext>
              </a:extLst>
            </p:cNvPr>
            <p:cNvCxnSpPr>
              <a:cxnSpLocks/>
              <a:stCxn id="50" idx="6"/>
              <a:endCxn id="44" idx="4"/>
            </p:cNvCxnSpPr>
            <p:nvPr/>
          </p:nvCxnSpPr>
          <p:spPr>
            <a:xfrm flipV="1">
              <a:off x="1822582" y="4314639"/>
              <a:ext cx="1603155" cy="1724683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3799676A-4A96-654F-9733-FC4BFCE7313D}"/>
                </a:ext>
              </a:extLst>
            </p:cNvPr>
            <p:cNvCxnSpPr>
              <a:cxnSpLocks/>
              <a:stCxn id="49" idx="7"/>
              <a:endCxn id="48" idx="4"/>
            </p:cNvCxnSpPr>
            <p:nvPr/>
          </p:nvCxnSpPr>
          <p:spPr>
            <a:xfrm flipV="1">
              <a:off x="3714111" y="5352799"/>
              <a:ext cx="771710" cy="50804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A2567FF5-9F64-B845-BC9E-D9EADCF94D07}"/>
                </a:ext>
              </a:extLst>
            </p:cNvPr>
            <p:cNvCxnSpPr>
              <a:cxnSpLocks/>
              <a:stCxn id="44" idx="5"/>
              <a:endCxn id="48" idx="0"/>
            </p:cNvCxnSpPr>
            <p:nvPr/>
          </p:nvCxnSpPr>
          <p:spPr>
            <a:xfrm>
              <a:off x="3660813" y="4240710"/>
              <a:ext cx="825007" cy="60727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AA3B8B68-FF0B-3C4C-9194-7AA1011F84DB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>
              <a:off x="3758186" y="4062230"/>
              <a:ext cx="2017683" cy="27708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60">
              <a:extLst>
                <a:ext uri="{FF2B5EF4-FFF2-40B4-BE49-F238E27FC236}">
                  <a16:creationId xmlns:a16="http://schemas.microsoft.com/office/drawing/2014/main" id="{8D121F68-FC21-264A-A684-361BE1984B5E}"/>
                </a:ext>
              </a:extLst>
            </p:cNvPr>
            <p:cNvCxnSpPr>
              <a:cxnSpLocks/>
              <a:stCxn id="42" idx="5"/>
              <a:endCxn id="45" idx="1"/>
            </p:cNvCxnSpPr>
            <p:nvPr/>
          </p:nvCxnSpPr>
          <p:spPr>
            <a:xfrm>
              <a:off x="6343395" y="4517791"/>
              <a:ext cx="463716" cy="58055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E82BC371-CBA1-FF43-9754-C80A65923F22}"/>
                </a:ext>
              </a:extLst>
            </p:cNvPr>
            <p:cNvCxnSpPr>
              <a:cxnSpLocks/>
              <a:stCxn id="45" idx="4"/>
              <a:endCxn id="46" idx="0"/>
            </p:cNvCxnSpPr>
            <p:nvPr/>
          </p:nvCxnSpPr>
          <p:spPr>
            <a:xfrm>
              <a:off x="7042187" y="5529231"/>
              <a:ext cx="149693" cy="25976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2F5064C5-4A7C-6849-8946-0FB1CCE5FD10}"/>
                </a:ext>
              </a:extLst>
            </p:cNvPr>
            <p:cNvCxnSpPr>
              <a:cxnSpLocks/>
              <a:stCxn id="45" idx="3"/>
              <a:endCxn id="47" idx="6"/>
            </p:cNvCxnSpPr>
            <p:nvPr/>
          </p:nvCxnSpPr>
          <p:spPr>
            <a:xfrm flipH="1">
              <a:off x="6046484" y="5455302"/>
              <a:ext cx="760626" cy="473858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D819B989-A4FF-FE4F-BF0A-DBEDA2C1C74F}"/>
                </a:ext>
              </a:extLst>
            </p:cNvPr>
            <p:cNvCxnSpPr>
              <a:cxnSpLocks/>
              <a:stCxn id="47" idx="5"/>
              <a:endCxn id="46" idx="2"/>
            </p:cNvCxnSpPr>
            <p:nvPr/>
          </p:nvCxnSpPr>
          <p:spPr>
            <a:xfrm flipV="1">
              <a:off x="5949112" y="6041405"/>
              <a:ext cx="910319" cy="6623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60AD223B-09DD-234F-8942-2169F0258F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1428" y="3742074"/>
              <a:ext cx="1451860" cy="23710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F9C8A60D-61DF-3246-8911-CFBA7E4B48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4111" y="4160585"/>
              <a:ext cx="912313" cy="71957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1C73D50F-43C5-1F46-8646-C7EB43785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0121" y="5352799"/>
              <a:ext cx="750819" cy="50243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A475C8A3-C958-F447-863A-6439E94705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2250" y="5529232"/>
              <a:ext cx="174783" cy="25768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Łącznik prosty 68">
              <a:extLst>
                <a:ext uri="{FF2B5EF4-FFF2-40B4-BE49-F238E27FC236}">
                  <a16:creationId xmlns:a16="http://schemas.microsoft.com/office/drawing/2014/main" id="{C0B5FABF-7300-A549-A73D-B07B3D1D1A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474" y="4299005"/>
              <a:ext cx="1466837" cy="163015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>
              <a:extLst>
                <a:ext uri="{FF2B5EF4-FFF2-40B4-BE49-F238E27FC236}">
                  <a16:creationId xmlns:a16="http://schemas.microsoft.com/office/drawing/2014/main" id="{3884660B-B5B0-0147-B345-1393EA187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454" y="3943827"/>
              <a:ext cx="596854" cy="117025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609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0EF9F6A3-B52A-AF46-86DC-DB28779B5C80}"/>
                  </a:ext>
                </a:extLst>
              </p:cNvPr>
              <p:cNvSpPr txBox="1"/>
              <p:nvPr/>
            </p:nvSpPr>
            <p:spPr>
              <a:xfrm>
                <a:off x="509044" y="740738"/>
                <a:ext cx="25119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ę</m:t>
                      </m:r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𝑠𝑡𝑜</m:t>
                      </m:r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ść=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=0,1909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" name="pole tekstowe 34">
                <a:extLst>
                  <a:ext uri="{FF2B5EF4-FFF2-40B4-BE49-F238E27FC236}">
                    <a16:creationId xmlns:a16="http://schemas.microsoft.com/office/drawing/2014/main" id="{0EF9F6A3-B52A-AF46-86DC-DB28779B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4" y="740738"/>
                <a:ext cx="2511906" cy="520399"/>
              </a:xfrm>
              <a:prstGeom prst="rect">
                <a:avLst/>
              </a:prstGeom>
              <a:blipFill>
                <a:blip r:embed="rId2"/>
                <a:stretch>
                  <a:fillRect l="-3015" t="-4762" r="-1005" b="-119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E5235106-2DB1-DA45-8D69-38F65EBDFC5F}"/>
                  </a:ext>
                </a:extLst>
              </p:cNvPr>
              <p:cNvSpPr txBox="1"/>
              <p:nvPr/>
            </p:nvSpPr>
            <p:spPr>
              <a:xfrm>
                <a:off x="2507885" y="3237639"/>
                <a:ext cx="4659096" cy="27699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𝐿𝑖𝑐𝑧𝑏𝑎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𝑚𝑜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ż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𝑙𝑖𝑤𝑦𝑐h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𝑝𝑜𝑤𝑖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ą</m:t>
                      </m:r>
                      <m:r>
                        <a:rPr lang="pl-PL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𝑧𝑎𝑛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=11 ∗10=110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6" name="pole tekstowe 35">
                <a:extLst>
                  <a:ext uri="{FF2B5EF4-FFF2-40B4-BE49-F238E27FC236}">
                    <a16:creationId xmlns:a16="http://schemas.microsoft.com/office/drawing/2014/main" id="{E5235106-2DB1-DA45-8D69-38F65EBD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885" y="3237639"/>
                <a:ext cx="4659096" cy="276999"/>
              </a:xfrm>
              <a:prstGeom prst="rect">
                <a:avLst/>
              </a:prstGeom>
              <a:blipFill>
                <a:blip r:embed="rId3"/>
                <a:stretch>
                  <a:fillRect l="-813" t="-8333" r="-813" b="-3333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238073FB-3F54-9C48-A8CC-8B55B48C07B4}"/>
                  </a:ext>
                </a:extLst>
              </p:cNvPr>
              <p:cNvSpPr txBox="1"/>
              <p:nvPr/>
            </p:nvSpPr>
            <p:spPr>
              <a:xfrm>
                <a:off x="6126620" y="4829874"/>
                <a:ext cx="25119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ę</m:t>
                      </m:r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𝑠𝑡𝑜</m:t>
                      </m:r>
                      <m:r>
                        <a:rPr lang="pl-PL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ść=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=0,1091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7" name="pole tekstowe 36">
                <a:extLst>
                  <a:ext uri="{FF2B5EF4-FFF2-40B4-BE49-F238E27FC236}">
                    <a16:creationId xmlns:a16="http://schemas.microsoft.com/office/drawing/2014/main" id="{238073FB-3F54-9C48-A8CC-8B55B48C0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20" y="4829874"/>
                <a:ext cx="2511906" cy="520399"/>
              </a:xfrm>
              <a:prstGeom prst="rect">
                <a:avLst/>
              </a:prstGeom>
              <a:blipFill>
                <a:blip r:embed="rId4"/>
                <a:stretch>
                  <a:fillRect l="-3015" t="-4762" r="-1508" b="-119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" name="Grupa 164">
            <a:extLst>
              <a:ext uri="{FF2B5EF4-FFF2-40B4-BE49-F238E27FC236}">
                <a16:creationId xmlns:a16="http://schemas.microsoft.com/office/drawing/2014/main" id="{820A91CB-88D4-F84C-A69D-32C271B87BED}"/>
              </a:ext>
            </a:extLst>
          </p:cNvPr>
          <p:cNvGrpSpPr/>
          <p:nvPr/>
        </p:nvGrpSpPr>
        <p:grpSpPr>
          <a:xfrm>
            <a:off x="3390100" y="44938"/>
            <a:ext cx="5646449" cy="2896010"/>
            <a:chOff x="3390100" y="44938"/>
            <a:chExt cx="5646449" cy="2896010"/>
          </a:xfrm>
        </p:grpSpPr>
        <p:cxnSp>
          <p:nvCxnSpPr>
            <p:cNvPr id="96" name="Łącznik prosty 95">
              <a:extLst>
                <a:ext uri="{FF2B5EF4-FFF2-40B4-BE49-F238E27FC236}">
                  <a16:creationId xmlns:a16="http://schemas.microsoft.com/office/drawing/2014/main" id="{133DCE4C-EEAB-884B-B719-62DA3498CB46}"/>
                </a:ext>
              </a:extLst>
            </p:cNvPr>
            <p:cNvCxnSpPr>
              <a:cxnSpLocks/>
              <a:stCxn id="97" idx="4"/>
              <a:endCxn id="98" idx="0"/>
            </p:cNvCxnSpPr>
            <p:nvPr/>
          </p:nvCxnSpPr>
          <p:spPr>
            <a:xfrm>
              <a:off x="4242671" y="582265"/>
              <a:ext cx="320995" cy="66805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wal 96">
              <a:extLst>
                <a:ext uri="{FF2B5EF4-FFF2-40B4-BE49-F238E27FC236}">
                  <a16:creationId xmlns:a16="http://schemas.microsoft.com/office/drawing/2014/main" id="{FDB8C965-40DC-C544-845E-78F548EA5355}"/>
                </a:ext>
              </a:extLst>
            </p:cNvPr>
            <p:cNvSpPr/>
            <p:nvPr/>
          </p:nvSpPr>
          <p:spPr>
            <a:xfrm>
              <a:off x="3985573" y="44938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98" name="Owal 97">
              <a:extLst>
                <a:ext uri="{FF2B5EF4-FFF2-40B4-BE49-F238E27FC236}">
                  <a16:creationId xmlns:a16="http://schemas.microsoft.com/office/drawing/2014/main" id="{8C40FDC5-A8B1-AA42-A3AB-5F142593F2CE}"/>
                </a:ext>
              </a:extLst>
            </p:cNvPr>
            <p:cNvSpPr/>
            <p:nvPr/>
          </p:nvSpPr>
          <p:spPr>
            <a:xfrm>
              <a:off x="4306568" y="1250318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99" name="Owal 98">
              <a:extLst>
                <a:ext uri="{FF2B5EF4-FFF2-40B4-BE49-F238E27FC236}">
                  <a16:creationId xmlns:a16="http://schemas.microsoft.com/office/drawing/2014/main" id="{D1E75D2D-8802-DE43-BB84-8C661E539004}"/>
                </a:ext>
              </a:extLst>
            </p:cNvPr>
            <p:cNvSpPr/>
            <p:nvPr/>
          </p:nvSpPr>
          <p:spPr>
            <a:xfrm>
              <a:off x="7684389" y="591918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100" name="Owal 99">
              <a:extLst>
                <a:ext uri="{FF2B5EF4-FFF2-40B4-BE49-F238E27FC236}">
                  <a16:creationId xmlns:a16="http://schemas.microsoft.com/office/drawing/2014/main" id="{16E5D76A-839F-4B45-BE0A-43857A08F441}"/>
                </a:ext>
              </a:extLst>
            </p:cNvPr>
            <p:cNvSpPr/>
            <p:nvPr/>
          </p:nvSpPr>
          <p:spPr>
            <a:xfrm>
              <a:off x="3390100" y="1670671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101" name="Owal 100">
              <a:extLst>
                <a:ext uri="{FF2B5EF4-FFF2-40B4-BE49-F238E27FC236}">
                  <a16:creationId xmlns:a16="http://schemas.microsoft.com/office/drawing/2014/main" id="{E2C3667F-20BE-1C46-A9D7-1106E243E5CD}"/>
                </a:ext>
              </a:extLst>
            </p:cNvPr>
            <p:cNvSpPr/>
            <p:nvPr/>
          </p:nvSpPr>
          <p:spPr>
            <a:xfrm>
              <a:off x="5609833" y="296993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102" name="Owal 101">
              <a:extLst>
                <a:ext uri="{FF2B5EF4-FFF2-40B4-BE49-F238E27FC236}">
                  <a16:creationId xmlns:a16="http://schemas.microsoft.com/office/drawing/2014/main" id="{FFDF47FC-C065-EE48-A2E4-6672ACB9FBF2}"/>
                </a:ext>
              </a:extLst>
            </p:cNvPr>
            <p:cNvSpPr/>
            <p:nvPr/>
          </p:nvSpPr>
          <p:spPr>
            <a:xfrm>
              <a:off x="8406590" y="1589801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</a:p>
          </p:txBody>
        </p:sp>
        <p:sp>
          <p:nvSpPr>
            <p:cNvPr id="103" name="Owal 102">
              <a:extLst>
                <a:ext uri="{FF2B5EF4-FFF2-40B4-BE49-F238E27FC236}">
                  <a16:creationId xmlns:a16="http://schemas.microsoft.com/office/drawing/2014/main" id="{24555C1F-B122-5C41-8DC2-66982E3426A9}"/>
                </a:ext>
              </a:extLst>
            </p:cNvPr>
            <p:cNvSpPr/>
            <p:nvPr/>
          </p:nvSpPr>
          <p:spPr>
            <a:xfrm>
              <a:off x="8522354" y="2403621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104" name="Owal 103">
              <a:extLst>
                <a:ext uri="{FF2B5EF4-FFF2-40B4-BE49-F238E27FC236}">
                  <a16:creationId xmlns:a16="http://schemas.microsoft.com/office/drawing/2014/main" id="{F52997BE-BF7F-D74A-9151-365E871133DF}"/>
                </a:ext>
              </a:extLst>
            </p:cNvPr>
            <p:cNvSpPr/>
            <p:nvPr/>
          </p:nvSpPr>
          <p:spPr>
            <a:xfrm>
              <a:off x="7379473" y="2284147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105" name="Owal 104">
              <a:extLst>
                <a:ext uri="{FF2B5EF4-FFF2-40B4-BE49-F238E27FC236}">
                  <a16:creationId xmlns:a16="http://schemas.microsoft.com/office/drawing/2014/main" id="{AFC9A61E-A9EA-0743-BB72-3238FF3F8665}"/>
                </a:ext>
              </a:extLst>
            </p:cNvPr>
            <p:cNvSpPr/>
            <p:nvPr/>
          </p:nvSpPr>
          <p:spPr>
            <a:xfrm>
              <a:off x="6429642" y="1402008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106" name="Owal 105">
              <a:extLst>
                <a:ext uri="{FF2B5EF4-FFF2-40B4-BE49-F238E27FC236}">
                  <a16:creationId xmlns:a16="http://schemas.microsoft.com/office/drawing/2014/main" id="{3A2D3C95-126F-144A-91E1-2BB3FE4C1E62}"/>
                </a:ext>
              </a:extLst>
            </p:cNvPr>
            <p:cNvSpPr/>
            <p:nvPr/>
          </p:nvSpPr>
          <p:spPr>
            <a:xfrm>
              <a:off x="5651050" y="2401404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107" name="Owal 106">
              <a:extLst>
                <a:ext uri="{FF2B5EF4-FFF2-40B4-BE49-F238E27FC236}">
                  <a16:creationId xmlns:a16="http://schemas.microsoft.com/office/drawing/2014/main" id="{56653B59-7103-DE4E-914A-C8D4C318C729}"/>
                </a:ext>
              </a:extLst>
            </p:cNvPr>
            <p:cNvSpPr/>
            <p:nvPr/>
          </p:nvSpPr>
          <p:spPr>
            <a:xfrm>
              <a:off x="4112946" y="2401404"/>
              <a:ext cx="514195" cy="5373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cxnSp>
          <p:nvCxnSpPr>
            <p:cNvPr id="108" name="Łącznik prosty 107">
              <a:extLst>
                <a:ext uri="{FF2B5EF4-FFF2-40B4-BE49-F238E27FC236}">
                  <a16:creationId xmlns:a16="http://schemas.microsoft.com/office/drawing/2014/main" id="{69BAAC53-B9EE-8548-BACE-DDB8AF14E4F2}"/>
                </a:ext>
              </a:extLst>
            </p:cNvPr>
            <p:cNvCxnSpPr>
              <a:cxnSpLocks/>
              <a:stCxn id="97" idx="6"/>
              <a:endCxn id="101" idx="2"/>
            </p:cNvCxnSpPr>
            <p:nvPr/>
          </p:nvCxnSpPr>
          <p:spPr>
            <a:xfrm>
              <a:off x="4499768" y="313602"/>
              <a:ext cx="1110065" cy="25205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>
              <a:extLst>
                <a:ext uri="{FF2B5EF4-FFF2-40B4-BE49-F238E27FC236}">
                  <a16:creationId xmlns:a16="http://schemas.microsoft.com/office/drawing/2014/main" id="{57F28CEC-0CC3-A342-8841-409F0B9194D6}"/>
                </a:ext>
              </a:extLst>
            </p:cNvPr>
            <p:cNvCxnSpPr>
              <a:cxnSpLocks/>
              <a:stCxn id="97" idx="3"/>
              <a:endCxn id="100" idx="0"/>
            </p:cNvCxnSpPr>
            <p:nvPr/>
          </p:nvCxnSpPr>
          <p:spPr>
            <a:xfrm flipH="1">
              <a:off x="3647197" y="503575"/>
              <a:ext cx="413678" cy="116709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>
              <a:extLst>
                <a:ext uri="{FF2B5EF4-FFF2-40B4-BE49-F238E27FC236}">
                  <a16:creationId xmlns:a16="http://schemas.microsoft.com/office/drawing/2014/main" id="{BA87DF61-7736-C24E-89AB-B5573F2D1090}"/>
                </a:ext>
              </a:extLst>
            </p:cNvPr>
            <p:cNvCxnSpPr>
              <a:cxnSpLocks/>
              <a:stCxn id="98" idx="3"/>
              <a:endCxn id="100" idx="6"/>
            </p:cNvCxnSpPr>
            <p:nvPr/>
          </p:nvCxnSpPr>
          <p:spPr>
            <a:xfrm flipH="1">
              <a:off x="3904295" y="1708955"/>
              <a:ext cx="477576" cy="23038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>
              <a:extLst>
                <a:ext uri="{FF2B5EF4-FFF2-40B4-BE49-F238E27FC236}">
                  <a16:creationId xmlns:a16="http://schemas.microsoft.com/office/drawing/2014/main" id="{8525A4B3-D33E-294E-B71D-A07ACDAE0A9C}"/>
                </a:ext>
              </a:extLst>
            </p:cNvPr>
            <p:cNvCxnSpPr>
              <a:cxnSpLocks/>
              <a:stCxn id="98" idx="4"/>
              <a:endCxn id="107" idx="0"/>
            </p:cNvCxnSpPr>
            <p:nvPr/>
          </p:nvCxnSpPr>
          <p:spPr>
            <a:xfrm flipH="1">
              <a:off x="4370043" y="1787645"/>
              <a:ext cx="193622" cy="613758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>
              <a:extLst>
                <a:ext uri="{FF2B5EF4-FFF2-40B4-BE49-F238E27FC236}">
                  <a16:creationId xmlns:a16="http://schemas.microsoft.com/office/drawing/2014/main" id="{62358831-C2B2-6E40-8276-BE128CB29036}"/>
                </a:ext>
              </a:extLst>
            </p:cNvPr>
            <p:cNvCxnSpPr>
              <a:cxnSpLocks/>
              <a:stCxn id="100" idx="4"/>
              <a:endCxn id="107" idx="1"/>
            </p:cNvCxnSpPr>
            <p:nvPr/>
          </p:nvCxnSpPr>
          <p:spPr>
            <a:xfrm>
              <a:off x="3647197" y="2207998"/>
              <a:ext cx="541051" cy="27209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Łącznik prosty 112">
              <a:extLst>
                <a:ext uri="{FF2B5EF4-FFF2-40B4-BE49-F238E27FC236}">
                  <a16:creationId xmlns:a16="http://schemas.microsoft.com/office/drawing/2014/main" id="{895982C7-56E3-C44E-8AA1-4F969BF4E422}"/>
                </a:ext>
              </a:extLst>
            </p:cNvPr>
            <p:cNvCxnSpPr>
              <a:cxnSpLocks/>
              <a:stCxn id="106" idx="1"/>
              <a:endCxn id="98" idx="5"/>
            </p:cNvCxnSpPr>
            <p:nvPr/>
          </p:nvCxnSpPr>
          <p:spPr>
            <a:xfrm flipH="1" flipV="1">
              <a:off x="4745460" y="1708955"/>
              <a:ext cx="980892" cy="771139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y 113">
              <a:extLst>
                <a:ext uri="{FF2B5EF4-FFF2-40B4-BE49-F238E27FC236}">
                  <a16:creationId xmlns:a16="http://schemas.microsoft.com/office/drawing/2014/main" id="{C828F2DB-F5DE-DC47-8FBD-03E12F3C94A4}"/>
                </a:ext>
              </a:extLst>
            </p:cNvPr>
            <p:cNvCxnSpPr>
              <a:cxnSpLocks/>
              <a:stCxn id="107" idx="6"/>
              <a:endCxn id="101" idx="4"/>
            </p:cNvCxnSpPr>
            <p:nvPr/>
          </p:nvCxnSpPr>
          <p:spPr>
            <a:xfrm flipV="1">
              <a:off x="4627141" y="834321"/>
              <a:ext cx="1239789" cy="183574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y 114">
              <a:extLst>
                <a:ext uri="{FF2B5EF4-FFF2-40B4-BE49-F238E27FC236}">
                  <a16:creationId xmlns:a16="http://schemas.microsoft.com/office/drawing/2014/main" id="{09A48547-7389-CF4F-944D-99EE609BC3D4}"/>
                </a:ext>
              </a:extLst>
            </p:cNvPr>
            <p:cNvCxnSpPr>
              <a:cxnSpLocks/>
              <a:stCxn id="106" idx="7"/>
              <a:endCxn id="105" idx="4"/>
            </p:cNvCxnSpPr>
            <p:nvPr/>
          </p:nvCxnSpPr>
          <p:spPr>
            <a:xfrm flipV="1">
              <a:off x="6089942" y="1939335"/>
              <a:ext cx="596797" cy="540759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Łącznik prosty 115">
              <a:extLst>
                <a:ext uri="{FF2B5EF4-FFF2-40B4-BE49-F238E27FC236}">
                  <a16:creationId xmlns:a16="http://schemas.microsoft.com/office/drawing/2014/main" id="{1C21BE39-D07A-7245-BD3B-FA8724576C23}"/>
                </a:ext>
              </a:extLst>
            </p:cNvPr>
            <p:cNvCxnSpPr>
              <a:cxnSpLocks/>
              <a:stCxn id="101" idx="5"/>
              <a:endCxn id="105" idx="0"/>
            </p:cNvCxnSpPr>
            <p:nvPr/>
          </p:nvCxnSpPr>
          <p:spPr>
            <a:xfrm>
              <a:off x="6048725" y="755630"/>
              <a:ext cx="638014" cy="64637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Łącznik prosty 116">
              <a:extLst>
                <a:ext uri="{FF2B5EF4-FFF2-40B4-BE49-F238E27FC236}">
                  <a16:creationId xmlns:a16="http://schemas.microsoft.com/office/drawing/2014/main" id="{B8C51696-AD77-9440-BEA1-22E42462E38B}"/>
                </a:ext>
              </a:extLst>
            </p:cNvPr>
            <p:cNvCxnSpPr>
              <a:cxnSpLocks/>
              <a:stCxn id="101" idx="6"/>
              <a:endCxn id="99" idx="2"/>
            </p:cNvCxnSpPr>
            <p:nvPr/>
          </p:nvCxnSpPr>
          <p:spPr>
            <a:xfrm>
              <a:off x="6124027" y="565657"/>
              <a:ext cx="1560362" cy="29492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Łącznik prosty 117">
              <a:extLst>
                <a:ext uri="{FF2B5EF4-FFF2-40B4-BE49-F238E27FC236}">
                  <a16:creationId xmlns:a16="http://schemas.microsoft.com/office/drawing/2014/main" id="{5F3F8821-D814-6C40-B246-620F66F5D734}"/>
                </a:ext>
              </a:extLst>
            </p:cNvPr>
            <p:cNvCxnSpPr>
              <a:cxnSpLocks/>
              <a:stCxn id="99" idx="5"/>
              <a:endCxn id="102" idx="1"/>
            </p:cNvCxnSpPr>
            <p:nvPr/>
          </p:nvCxnSpPr>
          <p:spPr>
            <a:xfrm>
              <a:off x="8123281" y="1050555"/>
              <a:ext cx="358612" cy="61793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Łącznik prosty 118">
              <a:extLst>
                <a:ext uri="{FF2B5EF4-FFF2-40B4-BE49-F238E27FC236}">
                  <a16:creationId xmlns:a16="http://schemas.microsoft.com/office/drawing/2014/main" id="{54191904-00B1-6E4C-8ABD-8F34F5A8A5FB}"/>
                </a:ext>
              </a:extLst>
            </p:cNvPr>
            <p:cNvCxnSpPr>
              <a:cxnSpLocks/>
              <a:stCxn id="102" idx="4"/>
              <a:endCxn id="103" idx="0"/>
            </p:cNvCxnSpPr>
            <p:nvPr/>
          </p:nvCxnSpPr>
          <p:spPr>
            <a:xfrm>
              <a:off x="8663688" y="2127128"/>
              <a:ext cx="115764" cy="276493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Łącznik prosty 119">
              <a:extLst>
                <a:ext uri="{FF2B5EF4-FFF2-40B4-BE49-F238E27FC236}">
                  <a16:creationId xmlns:a16="http://schemas.microsoft.com/office/drawing/2014/main" id="{5BC79334-84C8-0148-BE2F-0DAB3F9B8C90}"/>
                </a:ext>
              </a:extLst>
            </p:cNvPr>
            <p:cNvCxnSpPr>
              <a:cxnSpLocks/>
              <a:stCxn id="102" idx="3"/>
              <a:endCxn id="104" idx="6"/>
            </p:cNvCxnSpPr>
            <p:nvPr/>
          </p:nvCxnSpPr>
          <p:spPr>
            <a:xfrm flipH="1">
              <a:off x="7893668" y="2048438"/>
              <a:ext cx="588225" cy="50437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Łącznik prosty 120">
              <a:extLst>
                <a:ext uri="{FF2B5EF4-FFF2-40B4-BE49-F238E27FC236}">
                  <a16:creationId xmlns:a16="http://schemas.microsoft.com/office/drawing/2014/main" id="{F0EFB357-E6CD-F948-9F4D-48370FD4E617}"/>
                </a:ext>
              </a:extLst>
            </p:cNvPr>
            <p:cNvCxnSpPr>
              <a:cxnSpLocks/>
              <a:stCxn id="104" idx="5"/>
              <a:endCxn id="103" idx="2"/>
            </p:cNvCxnSpPr>
            <p:nvPr/>
          </p:nvCxnSpPr>
          <p:spPr>
            <a:xfrm flipV="1">
              <a:off x="7818365" y="2672284"/>
              <a:ext cx="703989" cy="7050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Łącznik prosty 121">
              <a:extLst>
                <a:ext uri="{FF2B5EF4-FFF2-40B4-BE49-F238E27FC236}">
                  <a16:creationId xmlns:a16="http://schemas.microsoft.com/office/drawing/2014/main" id="{03A2E388-FE14-474B-AF2F-CBC4D4E38F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047" y="224884"/>
              <a:ext cx="1122786" cy="252376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Łącznik prosty 122">
              <a:extLst>
                <a:ext uri="{FF2B5EF4-FFF2-40B4-BE49-F238E27FC236}">
                  <a16:creationId xmlns:a16="http://schemas.microsoft.com/office/drawing/2014/main" id="{4C76FD69-831D-FF45-90EC-FDBBA87BB7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9942" y="670346"/>
              <a:ext cx="705531" cy="76591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Łącznik prosty 123">
              <a:extLst>
                <a:ext uri="{FF2B5EF4-FFF2-40B4-BE49-F238E27FC236}">
                  <a16:creationId xmlns:a16="http://schemas.microsoft.com/office/drawing/2014/main" id="{45E8B9F6-DF08-0F47-8C88-2ABD844EB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5546" y="1939335"/>
              <a:ext cx="580641" cy="53478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Łącznik prosty 124">
              <a:extLst>
                <a:ext uri="{FF2B5EF4-FFF2-40B4-BE49-F238E27FC236}">
                  <a16:creationId xmlns:a16="http://schemas.microsoft.com/office/drawing/2014/main" id="{419701EF-6D6A-9E45-9C87-30E328CEB5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86402" y="2127129"/>
              <a:ext cx="135168" cy="27427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Łącznik prosty 125">
              <a:extLst>
                <a:ext uri="{FF2B5EF4-FFF2-40B4-BE49-F238E27FC236}">
                  <a16:creationId xmlns:a16="http://schemas.microsoft.com/office/drawing/2014/main" id="{4AE45A36-6754-A046-8D84-C2EA776C52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18550" y="817680"/>
              <a:ext cx="1134369" cy="173513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Łącznik prosty 126">
              <a:extLst>
                <a:ext uri="{FF2B5EF4-FFF2-40B4-BE49-F238E27FC236}">
                  <a16:creationId xmlns:a16="http://schemas.microsoft.com/office/drawing/2014/main" id="{B6CE05DF-1D3B-0046-A423-A4CDECD458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6681" y="439629"/>
              <a:ext cx="461573" cy="124561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upa 165">
            <a:extLst>
              <a:ext uri="{FF2B5EF4-FFF2-40B4-BE49-F238E27FC236}">
                <a16:creationId xmlns:a16="http://schemas.microsoft.com/office/drawing/2014/main" id="{7BDD91E7-9F18-6E44-9B73-3D45EBE85A2C}"/>
              </a:ext>
            </a:extLst>
          </p:cNvPr>
          <p:cNvGrpSpPr/>
          <p:nvPr/>
        </p:nvGrpSpPr>
        <p:grpSpPr>
          <a:xfrm>
            <a:off x="59579" y="3544702"/>
            <a:ext cx="5550254" cy="2759261"/>
            <a:chOff x="59579" y="3544702"/>
            <a:chExt cx="5550254" cy="2759261"/>
          </a:xfrm>
        </p:grpSpPr>
        <p:sp>
          <p:nvSpPr>
            <p:cNvPr id="130" name="Owal 129">
              <a:extLst>
                <a:ext uri="{FF2B5EF4-FFF2-40B4-BE49-F238E27FC236}">
                  <a16:creationId xmlns:a16="http://schemas.microsoft.com/office/drawing/2014/main" id="{E25D4B2A-7DD1-B848-BF8E-53B531EF5A97}"/>
                </a:ext>
              </a:extLst>
            </p:cNvPr>
            <p:cNvSpPr/>
            <p:nvPr/>
          </p:nvSpPr>
          <p:spPr>
            <a:xfrm>
              <a:off x="644907" y="3544702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131" name="Owal 130">
              <a:extLst>
                <a:ext uri="{FF2B5EF4-FFF2-40B4-BE49-F238E27FC236}">
                  <a16:creationId xmlns:a16="http://schemas.microsoft.com/office/drawing/2014/main" id="{14C5BF19-930E-4F47-9501-98B3AC88E57C}"/>
                </a:ext>
              </a:extLst>
            </p:cNvPr>
            <p:cNvSpPr/>
            <p:nvPr/>
          </p:nvSpPr>
          <p:spPr>
            <a:xfrm>
              <a:off x="960434" y="4693164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32" name="Owal 131">
              <a:extLst>
                <a:ext uri="{FF2B5EF4-FFF2-40B4-BE49-F238E27FC236}">
                  <a16:creationId xmlns:a16="http://schemas.microsoft.com/office/drawing/2014/main" id="{432172EE-2132-1145-8C32-3E9AB15C5BA2}"/>
                </a:ext>
              </a:extLst>
            </p:cNvPr>
            <p:cNvSpPr/>
            <p:nvPr/>
          </p:nvSpPr>
          <p:spPr>
            <a:xfrm>
              <a:off x="4280709" y="4065854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133" name="Owal 132">
              <a:extLst>
                <a:ext uri="{FF2B5EF4-FFF2-40B4-BE49-F238E27FC236}">
                  <a16:creationId xmlns:a16="http://schemas.microsoft.com/office/drawing/2014/main" id="{79694700-AE1E-7140-806A-56B2B25C8CF7}"/>
                </a:ext>
              </a:extLst>
            </p:cNvPr>
            <p:cNvSpPr/>
            <p:nvPr/>
          </p:nvSpPr>
          <p:spPr>
            <a:xfrm>
              <a:off x="59579" y="5093669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134" name="Owal 133">
              <a:extLst>
                <a:ext uri="{FF2B5EF4-FFF2-40B4-BE49-F238E27FC236}">
                  <a16:creationId xmlns:a16="http://schemas.microsoft.com/office/drawing/2014/main" id="{F4686C5F-47F9-9E46-ABA3-06D1145587F8}"/>
                </a:ext>
              </a:extLst>
            </p:cNvPr>
            <p:cNvSpPr/>
            <p:nvPr/>
          </p:nvSpPr>
          <p:spPr>
            <a:xfrm>
              <a:off x="2241495" y="3784855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135" name="Owal 134">
              <a:extLst>
                <a:ext uri="{FF2B5EF4-FFF2-40B4-BE49-F238E27FC236}">
                  <a16:creationId xmlns:a16="http://schemas.microsoft.com/office/drawing/2014/main" id="{C344B1BE-8479-EA4D-97F5-D51CECBE3411}"/>
                </a:ext>
              </a:extLst>
            </p:cNvPr>
            <p:cNvSpPr/>
            <p:nvPr/>
          </p:nvSpPr>
          <p:spPr>
            <a:xfrm>
              <a:off x="4990607" y="5016617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</a:p>
          </p:txBody>
        </p:sp>
        <p:sp>
          <p:nvSpPr>
            <p:cNvPr id="136" name="Owal 135">
              <a:extLst>
                <a:ext uri="{FF2B5EF4-FFF2-40B4-BE49-F238E27FC236}">
                  <a16:creationId xmlns:a16="http://schemas.microsoft.com/office/drawing/2014/main" id="{AE91811E-AC32-4342-BB77-F409269225B1}"/>
                </a:ext>
              </a:extLst>
            </p:cNvPr>
            <p:cNvSpPr/>
            <p:nvPr/>
          </p:nvSpPr>
          <p:spPr>
            <a:xfrm>
              <a:off x="5104398" y="5792008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137" name="Owal 136">
              <a:extLst>
                <a:ext uri="{FF2B5EF4-FFF2-40B4-BE49-F238E27FC236}">
                  <a16:creationId xmlns:a16="http://schemas.microsoft.com/office/drawing/2014/main" id="{EDAE89B3-4C3F-5C43-826A-9F08FB09B38C}"/>
                </a:ext>
              </a:extLst>
            </p:cNvPr>
            <p:cNvSpPr/>
            <p:nvPr/>
          </p:nvSpPr>
          <p:spPr>
            <a:xfrm>
              <a:off x="3980988" y="5678176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138" name="Owal 137">
              <a:extLst>
                <a:ext uri="{FF2B5EF4-FFF2-40B4-BE49-F238E27FC236}">
                  <a16:creationId xmlns:a16="http://schemas.microsoft.com/office/drawing/2014/main" id="{D1D39A8F-B76B-2947-9237-94A8A71C66CC}"/>
                </a:ext>
              </a:extLst>
            </p:cNvPr>
            <p:cNvSpPr/>
            <p:nvPr/>
          </p:nvSpPr>
          <p:spPr>
            <a:xfrm>
              <a:off x="3047338" y="4837691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139" name="Owal 138">
              <a:extLst>
                <a:ext uri="{FF2B5EF4-FFF2-40B4-BE49-F238E27FC236}">
                  <a16:creationId xmlns:a16="http://schemas.microsoft.com/office/drawing/2014/main" id="{89DFDE03-9B2D-2B4F-A25C-85786CF9F254}"/>
                </a:ext>
              </a:extLst>
            </p:cNvPr>
            <p:cNvSpPr/>
            <p:nvPr/>
          </p:nvSpPr>
          <p:spPr>
            <a:xfrm>
              <a:off x="2282011" y="5789896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140" name="Owal 139">
              <a:extLst>
                <a:ext uri="{FF2B5EF4-FFF2-40B4-BE49-F238E27FC236}">
                  <a16:creationId xmlns:a16="http://schemas.microsoft.com/office/drawing/2014/main" id="{84BE950C-44F1-D54A-86A8-13498B389404}"/>
                </a:ext>
              </a:extLst>
            </p:cNvPr>
            <p:cNvSpPr/>
            <p:nvPr/>
          </p:nvSpPr>
          <p:spPr>
            <a:xfrm>
              <a:off x="770110" y="5789896"/>
              <a:ext cx="505435" cy="5119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cxnSp>
          <p:nvCxnSpPr>
            <p:cNvPr id="141" name="Łącznik prosty 140">
              <a:extLst>
                <a:ext uri="{FF2B5EF4-FFF2-40B4-BE49-F238E27FC236}">
                  <a16:creationId xmlns:a16="http://schemas.microsoft.com/office/drawing/2014/main" id="{DBDA73DC-68AA-6142-8C84-FB9B5D313A86}"/>
                </a:ext>
              </a:extLst>
            </p:cNvPr>
            <p:cNvCxnSpPr>
              <a:cxnSpLocks/>
              <a:stCxn id="130" idx="6"/>
              <a:endCxn id="134" idx="2"/>
            </p:cNvCxnSpPr>
            <p:nvPr/>
          </p:nvCxnSpPr>
          <p:spPr>
            <a:xfrm>
              <a:off x="1150342" y="3800679"/>
              <a:ext cx="1091153" cy="240153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Łącznik prosty 141">
              <a:extLst>
                <a:ext uri="{FF2B5EF4-FFF2-40B4-BE49-F238E27FC236}">
                  <a16:creationId xmlns:a16="http://schemas.microsoft.com/office/drawing/2014/main" id="{F00D38B8-C9F8-D94C-970C-3E38D9F6C001}"/>
                </a:ext>
              </a:extLst>
            </p:cNvPr>
            <p:cNvCxnSpPr>
              <a:cxnSpLocks/>
              <a:stCxn id="130" idx="3"/>
              <a:endCxn id="133" idx="0"/>
            </p:cNvCxnSpPr>
            <p:nvPr/>
          </p:nvCxnSpPr>
          <p:spPr>
            <a:xfrm flipH="1">
              <a:off x="312296" y="3981682"/>
              <a:ext cx="406631" cy="111198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Łącznik prosty 142">
              <a:extLst>
                <a:ext uri="{FF2B5EF4-FFF2-40B4-BE49-F238E27FC236}">
                  <a16:creationId xmlns:a16="http://schemas.microsoft.com/office/drawing/2014/main" id="{41CD0701-1A83-4B49-9DD9-7B30461A1A50}"/>
                </a:ext>
              </a:extLst>
            </p:cNvPr>
            <p:cNvCxnSpPr>
              <a:cxnSpLocks/>
              <a:stCxn id="131" idx="3"/>
              <a:endCxn id="133" idx="6"/>
            </p:cNvCxnSpPr>
            <p:nvPr/>
          </p:nvCxnSpPr>
          <p:spPr>
            <a:xfrm flipH="1">
              <a:off x="565014" y="5130145"/>
              <a:ext cx="469440" cy="21950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181C96C4-774F-094E-AC6E-91552715CF1E}"/>
                </a:ext>
              </a:extLst>
            </p:cNvPr>
            <p:cNvCxnSpPr>
              <a:cxnSpLocks/>
              <a:stCxn id="131" idx="4"/>
              <a:endCxn id="140" idx="0"/>
            </p:cNvCxnSpPr>
            <p:nvPr/>
          </p:nvCxnSpPr>
          <p:spPr>
            <a:xfrm flipH="1">
              <a:off x="1022828" y="5205119"/>
              <a:ext cx="190323" cy="58477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Łącznik prosty 145">
              <a:extLst>
                <a:ext uri="{FF2B5EF4-FFF2-40B4-BE49-F238E27FC236}">
                  <a16:creationId xmlns:a16="http://schemas.microsoft.com/office/drawing/2014/main" id="{D924EBDC-E99F-4448-A74B-AD8507F1CBD9}"/>
                </a:ext>
              </a:extLst>
            </p:cNvPr>
            <p:cNvCxnSpPr>
              <a:cxnSpLocks/>
              <a:stCxn id="139" idx="1"/>
              <a:endCxn id="131" idx="5"/>
            </p:cNvCxnSpPr>
            <p:nvPr/>
          </p:nvCxnSpPr>
          <p:spPr>
            <a:xfrm flipH="1" flipV="1">
              <a:off x="1391849" y="5130145"/>
              <a:ext cx="964181" cy="73472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Łącznik prosty 148">
              <a:extLst>
                <a:ext uri="{FF2B5EF4-FFF2-40B4-BE49-F238E27FC236}">
                  <a16:creationId xmlns:a16="http://schemas.microsoft.com/office/drawing/2014/main" id="{E956580F-AD24-F24D-AB73-E23E2CEC288A}"/>
                </a:ext>
              </a:extLst>
            </p:cNvPr>
            <p:cNvCxnSpPr>
              <a:cxnSpLocks/>
              <a:stCxn id="134" idx="5"/>
              <a:endCxn id="138" idx="0"/>
            </p:cNvCxnSpPr>
            <p:nvPr/>
          </p:nvCxnSpPr>
          <p:spPr>
            <a:xfrm>
              <a:off x="2672911" y="4221836"/>
              <a:ext cx="627145" cy="61585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C13CECCE-67C2-B840-B7B1-47515A267DF3}"/>
                </a:ext>
              </a:extLst>
            </p:cNvPr>
            <p:cNvCxnSpPr>
              <a:cxnSpLocks/>
              <a:stCxn id="134" idx="6"/>
              <a:endCxn id="132" idx="2"/>
            </p:cNvCxnSpPr>
            <p:nvPr/>
          </p:nvCxnSpPr>
          <p:spPr>
            <a:xfrm>
              <a:off x="2746930" y="4040833"/>
              <a:ext cx="1533779" cy="280998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Łącznik prosty 150">
              <a:extLst>
                <a:ext uri="{FF2B5EF4-FFF2-40B4-BE49-F238E27FC236}">
                  <a16:creationId xmlns:a16="http://schemas.microsoft.com/office/drawing/2014/main" id="{9FFD1C69-0ECA-B04F-B0AD-68A2DD3EE60A}"/>
                </a:ext>
              </a:extLst>
            </p:cNvPr>
            <p:cNvCxnSpPr>
              <a:cxnSpLocks/>
              <a:stCxn id="132" idx="5"/>
              <a:endCxn id="135" idx="1"/>
            </p:cNvCxnSpPr>
            <p:nvPr/>
          </p:nvCxnSpPr>
          <p:spPr>
            <a:xfrm>
              <a:off x="4712124" y="4502834"/>
              <a:ext cx="352502" cy="58875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A9982024-AFD9-5144-A538-C3CC73843AA6}"/>
                </a:ext>
              </a:extLst>
            </p:cNvPr>
            <p:cNvCxnSpPr>
              <a:cxnSpLocks/>
              <a:stCxn id="135" idx="4"/>
              <a:endCxn id="136" idx="0"/>
            </p:cNvCxnSpPr>
            <p:nvPr/>
          </p:nvCxnSpPr>
          <p:spPr>
            <a:xfrm>
              <a:off x="5243324" y="5528572"/>
              <a:ext cx="113792" cy="26343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Łącznik prosty 152">
              <a:extLst>
                <a:ext uri="{FF2B5EF4-FFF2-40B4-BE49-F238E27FC236}">
                  <a16:creationId xmlns:a16="http://schemas.microsoft.com/office/drawing/2014/main" id="{5108C5C3-CEEA-2440-AD1D-4A035135A95F}"/>
                </a:ext>
              </a:extLst>
            </p:cNvPr>
            <p:cNvCxnSpPr>
              <a:cxnSpLocks/>
              <a:stCxn id="135" idx="3"/>
              <a:endCxn id="137" idx="6"/>
            </p:cNvCxnSpPr>
            <p:nvPr/>
          </p:nvCxnSpPr>
          <p:spPr>
            <a:xfrm flipH="1">
              <a:off x="4486422" y="5453597"/>
              <a:ext cx="578204" cy="48055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Łącznik prosty 155">
              <a:extLst>
                <a:ext uri="{FF2B5EF4-FFF2-40B4-BE49-F238E27FC236}">
                  <a16:creationId xmlns:a16="http://schemas.microsoft.com/office/drawing/2014/main" id="{CEDE57B0-1C2E-DC42-A672-4182955C29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3426" y="4140578"/>
              <a:ext cx="693511" cy="72974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58238361-FFBA-6543-AC64-370D2CB25D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8780" y="5349646"/>
              <a:ext cx="570749" cy="509534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54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293336-0033-394B-BF20-D481E01C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1" y="0"/>
            <a:ext cx="8229600" cy="1143000"/>
          </a:xfrm>
        </p:spPr>
        <p:txBody>
          <a:bodyPr/>
          <a:lstStyle/>
          <a:p>
            <a:r>
              <a:rPr lang="pl-PL" dirty="0"/>
              <a:t>RANGA AKTORÓW</a:t>
            </a: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8CC1EF37-204E-E245-9A86-D9080496C2BC}"/>
              </a:ext>
            </a:extLst>
          </p:cNvPr>
          <p:cNvGrpSpPr/>
          <p:nvPr/>
        </p:nvGrpSpPr>
        <p:grpSpPr>
          <a:xfrm>
            <a:off x="222981" y="3068959"/>
            <a:ext cx="7301348" cy="3224855"/>
            <a:chOff x="222981" y="3068959"/>
            <a:chExt cx="7301348" cy="3224855"/>
          </a:xfrm>
        </p:grpSpPr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9D637D93-8BD0-6A48-99E5-1AFA41F8ED3F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1325428" y="3667300"/>
              <a:ext cx="415075" cy="74391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EACD470F-3610-1A4E-9E19-1005680F980A}"/>
                </a:ext>
              </a:extLst>
            </p:cNvPr>
            <p:cNvSpPr/>
            <p:nvPr/>
          </p:nvSpPr>
          <p:spPr>
            <a:xfrm>
              <a:off x="992979" y="3068959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3907A1FE-0DA2-D246-940E-492F3ACD1D26}"/>
                </a:ext>
              </a:extLst>
            </p:cNvPr>
            <p:cNvSpPr/>
            <p:nvPr/>
          </p:nvSpPr>
          <p:spPr>
            <a:xfrm>
              <a:off x="1408054" y="4411211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9" name="Owal 8">
              <a:extLst>
                <a:ext uri="{FF2B5EF4-FFF2-40B4-BE49-F238E27FC236}">
                  <a16:creationId xmlns:a16="http://schemas.microsoft.com/office/drawing/2014/main" id="{B8C6F7C1-432A-C943-A613-E40098F95521}"/>
                </a:ext>
              </a:extLst>
            </p:cNvPr>
            <p:cNvSpPr/>
            <p:nvPr/>
          </p:nvSpPr>
          <p:spPr>
            <a:xfrm>
              <a:off x="5775869" y="3678049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6D9EE234-83AD-A042-84EF-91FC92CDCD29}"/>
                </a:ext>
              </a:extLst>
            </p:cNvPr>
            <p:cNvSpPr/>
            <p:nvPr/>
          </p:nvSpPr>
          <p:spPr>
            <a:xfrm>
              <a:off x="222981" y="4879296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2525CB73-AFFF-D54F-869D-8452F254631C}"/>
                </a:ext>
              </a:extLst>
            </p:cNvPr>
            <p:cNvSpPr/>
            <p:nvPr/>
          </p:nvSpPr>
          <p:spPr>
            <a:xfrm>
              <a:off x="3093288" y="3349636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DB31D96F-17A2-054A-A4D2-AF45C67A5D35}"/>
                </a:ext>
              </a:extLst>
            </p:cNvPr>
            <p:cNvSpPr/>
            <p:nvPr/>
          </p:nvSpPr>
          <p:spPr>
            <a:xfrm>
              <a:off x="6709738" y="4789243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76AC4315-E712-5E46-AA64-AAF1344B1D0D}"/>
                </a:ext>
              </a:extLst>
            </p:cNvPr>
            <p:cNvSpPr/>
            <p:nvPr/>
          </p:nvSpPr>
          <p:spPr>
            <a:xfrm>
              <a:off x="6859431" y="5695473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11</a:t>
              </a: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C5550159-A7BF-8F45-816A-9983DD68D5C3}"/>
                </a:ext>
              </a:extLst>
            </p:cNvPr>
            <p:cNvSpPr/>
            <p:nvPr/>
          </p:nvSpPr>
          <p:spPr>
            <a:xfrm>
              <a:off x="5381586" y="5562433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A60FC623-BC4B-2246-B70B-C604641E92B5}"/>
                </a:ext>
              </a:extLst>
            </p:cNvPr>
            <p:cNvSpPr/>
            <p:nvPr/>
          </p:nvSpPr>
          <p:spPr>
            <a:xfrm>
              <a:off x="4153372" y="4580125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3BD26C48-351E-CB4A-836C-E573D9797514}"/>
                </a:ext>
              </a:extLst>
            </p:cNvPr>
            <p:cNvSpPr/>
            <p:nvPr/>
          </p:nvSpPr>
          <p:spPr>
            <a:xfrm>
              <a:off x="3146585" y="5693004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6F27B784-2C82-C048-ABC1-F3992C165D00}"/>
                </a:ext>
              </a:extLst>
            </p:cNvPr>
            <p:cNvSpPr/>
            <p:nvPr/>
          </p:nvSpPr>
          <p:spPr>
            <a:xfrm>
              <a:off x="1157684" y="5693004"/>
              <a:ext cx="664898" cy="5983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B7BF395C-BBF5-1D49-A1B1-EE48B697B27F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>
              <a:off x="1657877" y="3368130"/>
              <a:ext cx="1435410" cy="28067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7D9D7164-A216-5B4F-884A-605AC3BA41E8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555430" y="3579675"/>
              <a:ext cx="534922" cy="129962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3E9CE3AA-B84F-7143-85DD-CE2CF9977B6C}"/>
                </a:ext>
              </a:extLst>
            </p:cNvPr>
            <p:cNvCxnSpPr>
              <a:cxnSpLocks/>
              <a:stCxn id="8" idx="3"/>
              <a:endCxn id="10" idx="6"/>
            </p:cNvCxnSpPr>
            <p:nvPr/>
          </p:nvCxnSpPr>
          <p:spPr>
            <a:xfrm flipH="1">
              <a:off x="887879" y="4921927"/>
              <a:ext cx="617547" cy="256540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C64E902E-BD96-A043-AF5C-C7B8CE33C60C}"/>
                </a:ext>
              </a:extLst>
            </p:cNvPr>
            <p:cNvCxnSpPr>
              <a:cxnSpLocks/>
              <a:stCxn id="8" idx="4"/>
              <a:endCxn id="17" idx="0"/>
            </p:cNvCxnSpPr>
            <p:nvPr/>
          </p:nvCxnSpPr>
          <p:spPr>
            <a:xfrm flipH="1">
              <a:off x="1490133" y="5009553"/>
              <a:ext cx="250370" cy="68345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C6A0E9F7-CA9E-5E42-9FF7-F655B7ED0E67}"/>
                </a:ext>
              </a:extLst>
            </p:cNvPr>
            <p:cNvCxnSpPr>
              <a:cxnSpLocks/>
              <a:stCxn id="10" idx="4"/>
              <a:endCxn id="17" idx="1"/>
            </p:cNvCxnSpPr>
            <p:nvPr/>
          </p:nvCxnSpPr>
          <p:spPr>
            <a:xfrm>
              <a:off x="555430" y="5477637"/>
              <a:ext cx="699626" cy="30299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1DAD2863-F068-5140-A6C9-B52DFC7C2623}"/>
                </a:ext>
              </a:extLst>
            </p:cNvPr>
            <p:cNvCxnSpPr>
              <a:cxnSpLocks/>
              <a:stCxn id="16" idx="1"/>
              <a:endCxn id="8" idx="5"/>
            </p:cNvCxnSpPr>
            <p:nvPr/>
          </p:nvCxnSpPr>
          <p:spPr>
            <a:xfrm flipH="1" flipV="1">
              <a:off x="1975580" y="4921927"/>
              <a:ext cx="1268378" cy="85870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2FE7FCE8-BD00-5D4A-8F02-8E8F83174277}"/>
                </a:ext>
              </a:extLst>
            </p:cNvPr>
            <p:cNvCxnSpPr>
              <a:cxnSpLocks/>
              <a:stCxn id="17" idx="6"/>
              <a:endCxn id="11" idx="4"/>
            </p:cNvCxnSpPr>
            <p:nvPr/>
          </p:nvCxnSpPr>
          <p:spPr>
            <a:xfrm flipV="1">
              <a:off x="1822582" y="3947977"/>
              <a:ext cx="1603155" cy="204419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49AE7AF6-E9C6-644B-90F6-98CD4FFCF526}"/>
                </a:ext>
              </a:extLst>
            </p:cNvPr>
            <p:cNvCxnSpPr>
              <a:cxnSpLocks/>
              <a:stCxn id="16" idx="7"/>
              <a:endCxn id="15" idx="4"/>
            </p:cNvCxnSpPr>
            <p:nvPr/>
          </p:nvCxnSpPr>
          <p:spPr>
            <a:xfrm flipV="1">
              <a:off x="3714111" y="5178467"/>
              <a:ext cx="771710" cy="60216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FADA15E-117B-6E45-AE47-42CAEAC77FAB}"/>
                </a:ext>
              </a:extLst>
            </p:cNvPr>
            <p:cNvCxnSpPr>
              <a:cxnSpLocks/>
              <a:stCxn id="11" idx="5"/>
              <a:endCxn id="15" idx="0"/>
            </p:cNvCxnSpPr>
            <p:nvPr/>
          </p:nvCxnSpPr>
          <p:spPr>
            <a:xfrm>
              <a:off x="3660813" y="3860351"/>
              <a:ext cx="825007" cy="719774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8A2A505E-EBC3-F642-A537-3504754ED37F}"/>
                </a:ext>
              </a:extLst>
            </p:cNvPr>
            <p:cNvCxnSpPr>
              <a:cxnSpLocks/>
              <a:stCxn id="11" idx="6"/>
              <a:endCxn id="9" idx="2"/>
            </p:cNvCxnSpPr>
            <p:nvPr/>
          </p:nvCxnSpPr>
          <p:spPr>
            <a:xfrm>
              <a:off x="3758186" y="3648806"/>
              <a:ext cx="2017683" cy="328414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8A4773E0-C28D-6A43-8DCA-309ED9E5D3DB}"/>
                </a:ext>
              </a:extLst>
            </p:cNvPr>
            <p:cNvCxnSpPr>
              <a:cxnSpLocks/>
              <a:stCxn id="9" idx="5"/>
              <a:endCxn id="12" idx="1"/>
            </p:cNvCxnSpPr>
            <p:nvPr/>
          </p:nvCxnSpPr>
          <p:spPr>
            <a:xfrm>
              <a:off x="6343395" y="4188765"/>
              <a:ext cx="463716" cy="68810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7C37DB36-E608-1F4B-B0C6-89CDE1E622DE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>
              <a:off x="7042187" y="5387584"/>
              <a:ext cx="149693" cy="307889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F813CDC4-417A-8644-B3A0-BD8AB1A34673}"/>
                </a:ext>
              </a:extLst>
            </p:cNvPr>
            <p:cNvCxnSpPr>
              <a:cxnSpLocks/>
              <a:stCxn id="12" idx="3"/>
              <a:endCxn id="14" idx="6"/>
            </p:cNvCxnSpPr>
            <p:nvPr/>
          </p:nvCxnSpPr>
          <p:spPr>
            <a:xfrm flipH="1">
              <a:off x="6046484" y="5299959"/>
              <a:ext cx="760626" cy="56164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0C0B9811-C9B7-A947-BB99-F89DAEC5A104}"/>
                </a:ext>
              </a:extLst>
            </p:cNvPr>
            <p:cNvCxnSpPr>
              <a:cxnSpLocks/>
              <a:stCxn id="14" idx="5"/>
              <a:endCxn id="13" idx="2"/>
            </p:cNvCxnSpPr>
            <p:nvPr/>
          </p:nvCxnSpPr>
          <p:spPr>
            <a:xfrm flipV="1">
              <a:off x="5949112" y="5994643"/>
              <a:ext cx="910319" cy="78505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430B3702-50EC-C743-B8D7-2FF8DC98D4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41428" y="3269338"/>
              <a:ext cx="1451860" cy="281033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DD4F1B22-815A-9C42-8D55-BA7158C472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4111" y="3765382"/>
              <a:ext cx="912313" cy="85288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440670AC-25F6-9A40-BA5B-F54938CE8C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0121" y="5178467"/>
              <a:ext cx="750819" cy="595512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7F31760E-6BEF-3949-934E-9D35589CE9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2250" y="5387585"/>
              <a:ext cx="174783" cy="305419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49749BD7-4062-824A-B4BA-97B305D8E5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474" y="3929446"/>
              <a:ext cx="1466837" cy="1932157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0258FFEC-072B-BC40-81A0-A878A463D0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454" y="3508467"/>
              <a:ext cx="596854" cy="1387057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1329C19-A167-374E-910F-10B617A60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157"/>
              </p:ext>
            </p:extLst>
          </p:nvPr>
        </p:nvGraphicFramePr>
        <p:xfrm>
          <a:off x="2901112" y="1176881"/>
          <a:ext cx="609600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495743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60132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001931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75534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8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Ranga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800" kern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sz="1800" kern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3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całkowita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1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wejściowa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60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wyjściowa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1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55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E1B4B30-A451-9A49-840E-66CF6EDC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411546"/>
            <a:ext cx="8229600" cy="83661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pl-PL" dirty="0"/>
              <a:t>RANGA AKTORÓW</a:t>
            </a:r>
            <a:br>
              <a:rPr lang="en-US" altLang="pl-PL" dirty="0"/>
            </a:br>
            <a:r>
              <a:rPr lang="en-US" altLang="pl-PL" sz="2700" dirty="0" err="1"/>
              <a:t>Formowanie</a:t>
            </a:r>
            <a:r>
              <a:rPr lang="en-US" altLang="pl-PL" sz="2700" dirty="0"/>
              <a:t> </a:t>
            </a:r>
            <a:r>
              <a:rPr lang="en-US" altLang="pl-PL" sz="2700" dirty="0" err="1"/>
              <a:t>sieci</a:t>
            </a:r>
            <a:endParaRPr lang="en-US" altLang="pl-PL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6A0C024D-A8CC-FF41-8885-E0883FF38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449418"/>
            <a:ext cx="396081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967D6374-A68B-4347-870F-F317C42E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43" y="1861342"/>
            <a:ext cx="4125913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>
            <a:extLst>
              <a:ext uri="{FF2B5EF4-FFF2-40B4-BE49-F238E27FC236}">
                <a16:creationId xmlns:a16="http://schemas.microsoft.com/office/drawing/2014/main" id="{A6D8B65C-4E0B-7B41-9A96-D851CC64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" y="5589587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l-PL" sz="2000" b="1" dirty="0" err="1"/>
              <a:t>Wysoka</a:t>
            </a:r>
            <a:r>
              <a:rPr lang="en-US" altLang="pl-PL" sz="2000" b="1" dirty="0"/>
              <a:t> </a:t>
            </a:r>
            <a:r>
              <a:rPr lang="en-US" altLang="pl-PL" sz="2000" b="1" dirty="0" err="1"/>
              <a:t>centralizacja</a:t>
            </a:r>
            <a:r>
              <a:rPr lang="en-US" altLang="pl-PL" sz="2000" b="1" dirty="0"/>
              <a:t> </a:t>
            </a:r>
            <a:r>
              <a:rPr lang="en-US" altLang="pl-PL" sz="2000" b="1" dirty="0" err="1"/>
              <a:t>sieci</a:t>
            </a:r>
            <a:endParaRPr lang="en-US" altLang="pl-PL" sz="2000" dirty="0"/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3375CF29-9AFB-BA42-82B0-8E1FAD4E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89587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 sz="2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l-PL" sz="2000" b="1" dirty="0"/>
              <a:t>Niska </a:t>
            </a:r>
            <a:r>
              <a:rPr lang="en-US" altLang="pl-PL" sz="2000" b="1" dirty="0" err="1"/>
              <a:t>centralizacja</a:t>
            </a:r>
            <a:r>
              <a:rPr lang="en-US" altLang="pl-PL" sz="2000" b="1" dirty="0"/>
              <a:t> </a:t>
            </a:r>
            <a:r>
              <a:rPr lang="en-US" altLang="pl-PL" sz="2000" b="1" dirty="0" err="1"/>
              <a:t>sieci</a:t>
            </a:r>
            <a:endParaRPr lang="en-US" altLang="pl-PL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F13B3-DE1D-3441-BE46-E3CDAE7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ctr"/>
            <a:r>
              <a:rPr lang="pl-PL" sz="3200" dirty="0"/>
              <a:t>ODLEGŁOŚĆ POMIĘDZY AKTORAMI</a:t>
            </a:r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75B06E7E-1880-5A4F-B51A-58B9579F6CAB}"/>
              </a:ext>
            </a:extLst>
          </p:cNvPr>
          <p:cNvGrpSpPr/>
          <p:nvPr/>
        </p:nvGrpSpPr>
        <p:grpSpPr>
          <a:xfrm>
            <a:off x="458944" y="692696"/>
            <a:ext cx="4155395" cy="2527472"/>
            <a:chOff x="458944" y="692696"/>
            <a:chExt cx="4155395" cy="2527472"/>
          </a:xfrm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70A1611D-D0C0-7148-B3DD-F7B52D189B67}"/>
                </a:ext>
              </a:extLst>
            </p:cNvPr>
            <p:cNvSpPr/>
            <p:nvPr/>
          </p:nvSpPr>
          <p:spPr>
            <a:xfrm>
              <a:off x="458944" y="2112630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F78AB6C0-42C4-6341-80C7-A0ADA914D978}"/>
                </a:ext>
              </a:extLst>
            </p:cNvPr>
            <p:cNvCxnSpPr>
              <a:cxnSpLocks/>
              <a:stCxn id="7" idx="4"/>
              <a:endCxn id="8" idx="0"/>
            </p:cNvCxnSpPr>
            <p:nvPr/>
          </p:nvCxnSpPr>
          <p:spPr>
            <a:xfrm>
              <a:off x="1455858" y="1162004"/>
              <a:ext cx="375340" cy="58348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CE0D5089-4CCE-A743-AC79-14E21B370E19}"/>
                </a:ext>
              </a:extLst>
            </p:cNvPr>
            <p:cNvSpPr/>
            <p:nvPr/>
          </p:nvSpPr>
          <p:spPr>
            <a:xfrm>
              <a:off x="1155233" y="692696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</a:p>
          </p:txBody>
        </p:sp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478BDB9D-84DF-6341-A663-051B71DC801F}"/>
                </a:ext>
              </a:extLst>
            </p:cNvPr>
            <p:cNvSpPr/>
            <p:nvPr/>
          </p:nvSpPr>
          <p:spPr>
            <a:xfrm>
              <a:off x="1530573" y="1745489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82582B67-285D-3D4E-B9F3-3E83AA3F8C49}"/>
                </a:ext>
              </a:extLst>
            </p:cNvPr>
            <p:cNvSpPr/>
            <p:nvPr/>
          </p:nvSpPr>
          <p:spPr>
            <a:xfrm>
              <a:off x="3054485" y="912844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07EABBA4-3B52-3C4B-8733-ACF98A8958B5}"/>
                </a:ext>
              </a:extLst>
            </p:cNvPr>
            <p:cNvSpPr/>
            <p:nvPr/>
          </p:nvSpPr>
          <p:spPr>
            <a:xfrm>
              <a:off x="4013090" y="1877976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22E01488-6002-F84D-BFA4-039EC586A6B0}"/>
                </a:ext>
              </a:extLst>
            </p:cNvPr>
            <p:cNvSpPr/>
            <p:nvPr/>
          </p:nvSpPr>
          <p:spPr>
            <a:xfrm>
              <a:off x="3102680" y="2750860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08FDC3A9-CCE8-7E41-B100-AEBD340FD458}"/>
                </a:ext>
              </a:extLst>
            </p:cNvPr>
            <p:cNvSpPr/>
            <p:nvPr/>
          </p:nvSpPr>
          <p:spPr>
            <a:xfrm>
              <a:off x="1304170" y="2750860"/>
              <a:ext cx="601249" cy="469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78B2D41C-BA85-D846-94FD-FE9F5F638A51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>
              <a:off x="1756482" y="927350"/>
              <a:ext cx="1298003" cy="22014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691CC42-8133-2B42-8203-D58D9A1E4E04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759569" y="1093275"/>
              <a:ext cx="483715" cy="101935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016078B3-BBE0-5D45-9B91-74739E0FDB29}"/>
                </a:ext>
              </a:extLst>
            </p:cNvPr>
            <p:cNvCxnSpPr>
              <a:cxnSpLocks/>
              <a:stCxn id="8" idx="3"/>
              <a:endCxn id="10" idx="6"/>
            </p:cNvCxnSpPr>
            <p:nvPr/>
          </p:nvCxnSpPr>
          <p:spPr>
            <a:xfrm flipH="1">
              <a:off x="1060193" y="2146068"/>
              <a:ext cx="558431" cy="20121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52275110-A311-914A-A602-57F533520542}"/>
                </a:ext>
              </a:extLst>
            </p:cNvPr>
            <p:cNvCxnSpPr>
              <a:cxnSpLocks/>
              <a:stCxn id="8" idx="4"/>
              <a:endCxn id="17" idx="0"/>
            </p:cNvCxnSpPr>
            <p:nvPr/>
          </p:nvCxnSpPr>
          <p:spPr>
            <a:xfrm flipH="1">
              <a:off x="1604795" y="2214796"/>
              <a:ext cx="226403" cy="53606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3DBFAECE-83F6-4848-AA85-D98EF0F98D05}"/>
                </a:ext>
              </a:extLst>
            </p:cNvPr>
            <p:cNvCxnSpPr>
              <a:cxnSpLocks/>
              <a:stCxn id="10" idx="4"/>
              <a:endCxn id="17" idx="1"/>
            </p:cNvCxnSpPr>
            <p:nvPr/>
          </p:nvCxnSpPr>
          <p:spPr>
            <a:xfrm>
              <a:off x="759569" y="2581938"/>
              <a:ext cx="632653" cy="23765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23A12CB8-3076-F94B-A056-942D6DDC2354}"/>
                </a:ext>
              </a:extLst>
            </p:cNvPr>
            <p:cNvCxnSpPr>
              <a:cxnSpLocks/>
              <a:stCxn id="16" idx="1"/>
              <a:endCxn id="8" idx="5"/>
            </p:cNvCxnSpPr>
            <p:nvPr/>
          </p:nvCxnSpPr>
          <p:spPr>
            <a:xfrm flipH="1" flipV="1">
              <a:off x="2043772" y="2146068"/>
              <a:ext cx="1146960" cy="673521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44BD857B-8215-4340-863B-5BE1916E9E8A}"/>
                </a:ext>
              </a:extLst>
            </p:cNvPr>
            <p:cNvCxnSpPr>
              <a:cxnSpLocks/>
              <a:stCxn id="17" idx="6"/>
              <a:endCxn id="11" idx="4"/>
            </p:cNvCxnSpPr>
            <p:nvPr/>
          </p:nvCxnSpPr>
          <p:spPr>
            <a:xfrm flipV="1">
              <a:off x="1905420" y="1382152"/>
              <a:ext cx="1449690" cy="1603362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D7B1C243-75C1-C246-88B3-DAFFD983457A}"/>
                </a:ext>
              </a:extLst>
            </p:cNvPr>
            <p:cNvCxnSpPr>
              <a:cxnSpLocks/>
              <a:stCxn id="16" idx="7"/>
              <a:endCxn id="15" idx="4"/>
            </p:cNvCxnSpPr>
            <p:nvPr/>
          </p:nvCxnSpPr>
          <p:spPr>
            <a:xfrm flipV="1">
              <a:off x="3615879" y="2347284"/>
              <a:ext cx="697836" cy="47230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EF5B8412-3474-7749-BA95-8070D21F8399}"/>
                </a:ext>
              </a:extLst>
            </p:cNvPr>
            <p:cNvCxnSpPr>
              <a:cxnSpLocks/>
              <a:stCxn id="11" idx="5"/>
              <a:endCxn id="15" idx="0"/>
            </p:cNvCxnSpPr>
            <p:nvPr/>
          </p:nvCxnSpPr>
          <p:spPr>
            <a:xfrm>
              <a:off x="3567683" y="1313423"/>
              <a:ext cx="746032" cy="564553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21DB4D4-2C7F-8C42-A137-4D07EB3B07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41607" y="849862"/>
              <a:ext cx="1312877" cy="22042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61E3B690-9E32-584A-96D6-20E03B227B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15879" y="1238934"/>
              <a:ext cx="824980" cy="668956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45DDA8AD-E0D6-FF4B-B291-0E0D9AC684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5375" y="1367617"/>
              <a:ext cx="1326422" cy="1515483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3E1AA62A-0FF2-EC4C-9F80-6EFF45D59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034" y="1037423"/>
              <a:ext cx="539719" cy="1087935"/>
            </a:xfrm>
            <a:prstGeom prst="line">
              <a:avLst/>
            </a:prstGeom>
            <a:ln w="28575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F9664B3-090B-B041-95E3-52B25880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68196"/>
              </p:ext>
            </p:extLst>
          </p:nvPr>
        </p:nvGraphicFramePr>
        <p:xfrm>
          <a:off x="884784" y="3386093"/>
          <a:ext cx="7247466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5274">
                  <a:extLst>
                    <a:ext uri="{9D8B030D-6E8A-4147-A177-3AD203B41FA5}">
                      <a16:colId xmlns:a16="http://schemas.microsoft.com/office/drawing/2014/main" val="3345576513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4068494714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2788979434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3923871169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1274710345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3192406434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4194433449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3414439670"/>
                    </a:ext>
                  </a:extLst>
                </a:gridCol>
                <a:gridCol w="805274">
                  <a:extLst>
                    <a:ext uri="{9D8B030D-6E8A-4147-A177-3AD203B41FA5}">
                      <a16:colId xmlns:a16="http://schemas.microsoft.com/office/drawing/2014/main" val="4030296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Suma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6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16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24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7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800" b="0" kern="1200" dirty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613613"/>
                  </a:ext>
                </a:extLst>
              </a:tr>
            </a:tbl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47BD5B02-AEFD-AA4C-A2B7-DF5450AB1FDD}"/>
              </a:ext>
            </a:extLst>
          </p:cNvPr>
          <p:cNvSpPr txBox="1"/>
          <p:nvPr/>
        </p:nvSpPr>
        <p:spPr>
          <a:xfrm>
            <a:off x="4875109" y="1084414"/>
            <a:ext cx="416138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Szukamy </a:t>
            </a:r>
            <a:r>
              <a:rPr lang="pl-PL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najkrótszy</a:t>
            </a:r>
            <a:r>
              <a:rPr lang="pl-P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dystans</a:t>
            </a:r>
            <a:r>
              <a:rPr lang="pl-P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pomiędzy 2 aktorami. 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Bierzemy pod uwagę </a:t>
            </a:r>
            <a:r>
              <a:rPr lang="pl-PL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kierunek</a:t>
            </a:r>
            <a:r>
              <a:rPr lang="pl-P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strzałki</a:t>
            </a:r>
            <a:r>
              <a:rPr lang="pl-PL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7475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52E734D-599A-2943-A953-3834D874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136352"/>
            <a:ext cx="8229600" cy="690562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ODLEGŁOŚĆ POMIĘDZY AKTORAMI</a:t>
            </a:r>
            <a:endParaRPr lang="en-US" altLang="pl-PL" sz="3200" dirty="0"/>
          </a:p>
        </p:txBody>
      </p:sp>
      <p:sp>
        <p:nvSpPr>
          <p:cNvPr id="33796" name="Content Placeholder 2">
            <a:extLst>
              <a:ext uri="{FF2B5EF4-FFF2-40B4-BE49-F238E27FC236}">
                <a16:creationId xmlns:a16="http://schemas.microsoft.com/office/drawing/2014/main" id="{944F221C-5C02-E74B-B9D8-CE9198673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" y="1024558"/>
            <a:ext cx="8893175" cy="1656730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ct val="0"/>
              </a:spcBef>
            </a:pPr>
            <a:r>
              <a:rPr lang="pl-PL" sz="2000" dirty="0"/>
              <a:t>Osoby </a:t>
            </a:r>
            <a:r>
              <a:rPr lang="pl-PL" sz="2000" b="1" dirty="0"/>
              <a:t>z najmniejszą odległością </a:t>
            </a:r>
            <a:r>
              <a:rPr lang="pl-PL" sz="2000" dirty="0"/>
              <a:t>mają tendencję do bycia </a:t>
            </a:r>
            <a:r>
              <a:rPr lang="pl-PL" sz="2000" dirty="0" err="1"/>
              <a:t>influencer’ami</a:t>
            </a:r>
            <a:r>
              <a:rPr lang="pl-PL" sz="2000" dirty="0"/>
              <a:t> w lokalnej społeczności sieciowej.</a:t>
            </a:r>
          </a:p>
          <a:p>
            <a:pPr>
              <a:lnSpc>
                <a:spcPct val="124000"/>
              </a:lnSpc>
              <a:spcBef>
                <a:spcPct val="0"/>
              </a:spcBef>
            </a:pPr>
            <a:r>
              <a:rPr lang="pl-PL" sz="2000" dirty="0"/>
              <a:t>Najszybciej rozpowszechniają informację.</a:t>
            </a:r>
            <a:endParaRPr lang="en-US" altLang="pl-PL" dirty="0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4C7DF74B-2694-814B-8624-AEFCBAFA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806700"/>
            <a:ext cx="84978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9834338-AED9-134E-9E0E-7C8A90C0C7A1}"/>
              </a:ext>
            </a:extLst>
          </p:cNvPr>
          <p:cNvSpPr/>
          <p:nvPr/>
        </p:nvSpPr>
        <p:spPr>
          <a:xfrm>
            <a:off x="-36513" y="6315075"/>
            <a:ext cx="477838" cy="427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8B2A102-E864-BE47-A14B-1EF6B93B000D}"/>
              </a:ext>
            </a:extLst>
          </p:cNvPr>
          <p:cNvSpPr/>
          <p:nvPr/>
        </p:nvSpPr>
        <p:spPr>
          <a:xfrm>
            <a:off x="8666163" y="6200775"/>
            <a:ext cx="477837" cy="42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B45C3-B612-664C-81D2-C228C5F2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341784"/>
            <a:ext cx="9361040" cy="1143000"/>
          </a:xfrm>
        </p:spPr>
        <p:txBody>
          <a:bodyPr/>
          <a:lstStyle/>
          <a:p>
            <a:pPr algn="ctr"/>
            <a:r>
              <a:rPr lang="pl-PL" b="1" dirty="0"/>
              <a:t>CHARAKTERYSTYKA GRAFU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A13364-C81D-4340-8DCA-CBA0BD10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0445"/>
            <a:ext cx="8229600" cy="4205288"/>
          </a:xfrm>
        </p:spPr>
        <p:txBody>
          <a:bodyPr/>
          <a:lstStyle/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Aktorzy 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Powiązania pomiędzy aktorami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Gęstość sieci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dirty="0"/>
              <a:t>Ranga każdego z aktorów:</a:t>
            </a:r>
          </a:p>
          <a:p>
            <a:pPr marL="900113" indent="-358775">
              <a:lnSpc>
                <a:spcPct val="130000"/>
              </a:lnSpc>
              <a:spcBef>
                <a:spcPts val="0"/>
              </a:spcBef>
            </a:pPr>
            <a:r>
              <a:rPr lang="pl-PL" dirty="0"/>
              <a:t>całkowita</a:t>
            </a:r>
          </a:p>
          <a:p>
            <a:pPr marL="900113" indent="-358775">
              <a:lnSpc>
                <a:spcPct val="130000"/>
              </a:lnSpc>
              <a:spcBef>
                <a:spcPts val="0"/>
              </a:spcBef>
            </a:pPr>
            <a:r>
              <a:rPr lang="pl-PL" dirty="0"/>
              <a:t>wejściowa</a:t>
            </a:r>
          </a:p>
          <a:p>
            <a:pPr marL="900113" indent="-358775">
              <a:lnSpc>
                <a:spcPct val="130000"/>
              </a:lnSpc>
              <a:spcBef>
                <a:spcPts val="0"/>
              </a:spcBef>
            </a:pPr>
            <a:r>
              <a:rPr lang="pl-PL" dirty="0"/>
              <a:t>wyjściowa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pl-PL" dirty="0"/>
              <a:t>Odległość pomiędzy aktorami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5"/>
            </a:pPr>
            <a:endParaRPr lang="pl-PL" dirty="0"/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5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915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9F4F2-FBC6-8640-B8C6-68FAD760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pl-PL" sz="2800" i="1" dirty="0"/>
              <a:t>Przykład</a:t>
            </a:r>
            <a:br>
              <a:rPr lang="pl-PL" sz="2800" i="1" dirty="0"/>
            </a:br>
            <a:r>
              <a:rPr lang="pl-PL" sz="2800" b="1" dirty="0"/>
              <a:t>GRUPA STUDENCKA</a:t>
            </a:r>
            <a:br>
              <a:rPr lang="pl-PL" sz="2800" b="1" dirty="0"/>
            </a:br>
            <a:r>
              <a:rPr lang="pl-PL" sz="2400" b="1" dirty="0"/>
              <a:t>1 - Lista osób</a:t>
            </a:r>
            <a:endParaRPr lang="pl-PL" sz="2800" i="1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C861F77-54D9-2048-8958-437A8FF26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387408"/>
              </p:ext>
            </p:extLst>
          </p:nvPr>
        </p:nvGraphicFramePr>
        <p:xfrm>
          <a:off x="3219264" y="1412776"/>
          <a:ext cx="2705472" cy="49271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2736">
                  <a:extLst>
                    <a:ext uri="{9D8B030D-6E8A-4147-A177-3AD203B41FA5}">
                      <a16:colId xmlns:a16="http://schemas.microsoft.com/office/drawing/2014/main" val="1910708805"/>
                    </a:ext>
                  </a:extLst>
                </a:gridCol>
                <a:gridCol w="1352736">
                  <a:extLst>
                    <a:ext uri="{9D8B030D-6E8A-4147-A177-3AD203B41FA5}">
                      <a16:colId xmlns:a16="http://schemas.microsoft.com/office/drawing/2014/main" val="178083467"/>
                    </a:ext>
                  </a:extLst>
                </a:gridCol>
              </a:tblGrid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Imię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ID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69105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Agata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308723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Agnieszka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33107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Aleksandra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37711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Artur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96889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Dorian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674899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Edyta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130074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Hanna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983600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Jakub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J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039242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Kamil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K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539627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Marcin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003518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Michał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82518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Patrycja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79376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Paulina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961596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Paweł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7187481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Rafał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19136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Szymon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93215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76E9D43A-927A-CB4B-BED4-222678E39245}"/>
              </a:ext>
            </a:extLst>
          </p:cNvPr>
          <p:cNvSpPr txBox="1"/>
          <p:nvPr/>
        </p:nvSpPr>
        <p:spPr>
          <a:xfrm>
            <a:off x="6948264" y="1623110"/>
            <a:ext cx="1492716" cy="1282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osób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algn="ctr">
              <a:lnSpc>
                <a:spcPct val="150000"/>
              </a:lnSpc>
            </a:pPr>
            <a:r>
              <a:rPr lang="pl-PL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aktorów</a:t>
            </a:r>
          </a:p>
        </p:txBody>
      </p:sp>
    </p:spTree>
    <p:extLst>
      <p:ext uri="{BB962C8B-B14F-4D97-AF65-F5344CB8AC3E}">
        <p14:creationId xmlns:p14="http://schemas.microsoft.com/office/powerpoint/2010/main" val="44262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0E37BC73-F2FC-C244-A4FD-3A4145C16F3F}"/>
              </a:ext>
            </a:extLst>
          </p:cNvPr>
          <p:cNvSpPr/>
          <p:nvPr/>
        </p:nvSpPr>
        <p:spPr>
          <a:xfrm>
            <a:off x="3701920" y="2624062"/>
            <a:ext cx="1764196" cy="1548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SIEĆ</a:t>
            </a:r>
            <a:endParaRPr lang="pl-PL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414C67E-0820-4949-B25B-FAB9B9670F84}"/>
              </a:ext>
            </a:extLst>
          </p:cNvPr>
          <p:cNvSpPr/>
          <p:nvPr/>
        </p:nvSpPr>
        <p:spPr>
          <a:xfrm>
            <a:off x="2024717" y="404664"/>
            <a:ext cx="2547283" cy="1548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Społeczna</a:t>
            </a:r>
            <a:endParaRPr lang="pl-PL" sz="10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AE5BC2A9-9850-084B-91EB-20455AE9F89D}"/>
              </a:ext>
            </a:extLst>
          </p:cNvPr>
          <p:cNvSpPr/>
          <p:nvPr/>
        </p:nvSpPr>
        <p:spPr>
          <a:xfrm>
            <a:off x="6193137" y="1268760"/>
            <a:ext cx="2547283" cy="1548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Biologiczna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C76AC030-0D9D-6642-A648-E3C6F626C268}"/>
              </a:ext>
            </a:extLst>
          </p:cNvPr>
          <p:cNvSpPr/>
          <p:nvPr/>
        </p:nvSpPr>
        <p:spPr>
          <a:xfrm>
            <a:off x="450426" y="3717032"/>
            <a:ext cx="2547283" cy="1548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5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Technologiczna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89736705-8178-A24A-B785-7E8C5CC2CE64}"/>
              </a:ext>
            </a:extLst>
          </p:cNvPr>
          <p:cNvSpPr/>
          <p:nvPr/>
        </p:nvSpPr>
        <p:spPr>
          <a:xfrm>
            <a:off x="4644008" y="4653136"/>
            <a:ext cx="2547283" cy="15481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Informacyjna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BC550E4E-E838-0D4E-B649-C327CC34FEFA}"/>
              </a:ext>
            </a:extLst>
          </p:cNvPr>
          <p:cNvCxnSpPr>
            <a:cxnSpLocks/>
            <a:stCxn id="5" idx="1"/>
            <a:endCxn id="6" idx="4"/>
          </p:cNvCxnSpPr>
          <p:nvPr/>
        </p:nvCxnSpPr>
        <p:spPr>
          <a:xfrm flipH="1" flipV="1">
            <a:off x="3298359" y="1952836"/>
            <a:ext cx="661922" cy="8979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B2F936D1-2F5F-E940-A1E7-0FCF806D3B0F}"/>
              </a:ext>
            </a:extLst>
          </p:cNvPr>
          <p:cNvCxnSpPr>
            <a:cxnSpLocks/>
            <a:stCxn id="5" idx="6"/>
            <a:endCxn id="10" idx="4"/>
          </p:cNvCxnSpPr>
          <p:nvPr/>
        </p:nvCxnSpPr>
        <p:spPr>
          <a:xfrm flipV="1">
            <a:off x="5466116" y="2816932"/>
            <a:ext cx="2000663" cy="5812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F033306D-329D-FC48-94C5-F4D8E117988C}"/>
              </a:ext>
            </a:extLst>
          </p:cNvPr>
          <p:cNvCxnSpPr>
            <a:stCxn id="5" idx="4"/>
            <a:endCxn id="12" idx="0"/>
          </p:cNvCxnSpPr>
          <p:nvPr/>
        </p:nvCxnSpPr>
        <p:spPr>
          <a:xfrm>
            <a:off x="4584018" y="4172234"/>
            <a:ext cx="1333632" cy="4809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ACB5F9F5-211C-8D46-B620-AD23B2221F75}"/>
              </a:ext>
            </a:extLst>
          </p:cNvPr>
          <p:cNvCxnSpPr>
            <a:stCxn id="5" idx="2"/>
            <a:endCxn id="11" idx="0"/>
          </p:cNvCxnSpPr>
          <p:nvPr/>
        </p:nvCxnSpPr>
        <p:spPr>
          <a:xfrm flipH="1">
            <a:off x="1724068" y="3398148"/>
            <a:ext cx="1977852" cy="318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6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9F4F2-FBC6-8640-B8C6-68FAD760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algn="ctr"/>
            <a:r>
              <a:rPr lang="pl-PL" sz="2400" i="1" dirty="0"/>
              <a:t>Przykład</a:t>
            </a:r>
            <a:br>
              <a:rPr lang="pl-PL" sz="2400" i="1" dirty="0"/>
            </a:br>
            <a:r>
              <a:rPr lang="pl-PL" sz="2400" b="1" dirty="0"/>
              <a:t>GRUPA STUDENCKA</a:t>
            </a:r>
            <a:br>
              <a:rPr lang="pl-PL" sz="2400" b="1" dirty="0"/>
            </a:br>
            <a:r>
              <a:rPr lang="pl-PL" sz="2000" b="1" dirty="0"/>
              <a:t>2 – Powiązania i 3 - Gęstość</a:t>
            </a:r>
            <a:endParaRPr lang="pl-PL" sz="2400" i="1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E14B4440-0CF0-6743-ADC5-38F216CFA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550076"/>
              </p:ext>
            </p:extLst>
          </p:nvPr>
        </p:nvGraphicFramePr>
        <p:xfrm>
          <a:off x="218060" y="1340768"/>
          <a:ext cx="6392316" cy="4928880"/>
        </p:xfrm>
        <a:graphic>
          <a:graphicData uri="http://schemas.openxmlformats.org/drawingml/2006/table">
            <a:tbl>
              <a:tblPr/>
              <a:tblGrid>
                <a:gridCol w="945386">
                  <a:extLst>
                    <a:ext uri="{9D8B030D-6E8A-4147-A177-3AD203B41FA5}">
                      <a16:colId xmlns:a16="http://schemas.microsoft.com/office/drawing/2014/main" val="3913022319"/>
                    </a:ext>
                  </a:extLst>
                </a:gridCol>
                <a:gridCol w="945386">
                  <a:extLst>
                    <a:ext uri="{9D8B030D-6E8A-4147-A177-3AD203B41FA5}">
                      <a16:colId xmlns:a16="http://schemas.microsoft.com/office/drawing/2014/main" val="176235299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84754549"/>
                    </a:ext>
                  </a:extLst>
                </a:gridCol>
                <a:gridCol w="945386">
                  <a:extLst>
                    <a:ext uri="{9D8B030D-6E8A-4147-A177-3AD203B41FA5}">
                      <a16:colId xmlns:a16="http://schemas.microsoft.com/office/drawing/2014/main" val="2015014592"/>
                    </a:ext>
                  </a:extLst>
                </a:gridCol>
                <a:gridCol w="945386">
                  <a:extLst>
                    <a:ext uri="{9D8B030D-6E8A-4147-A177-3AD203B41FA5}">
                      <a16:colId xmlns:a16="http://schemas.microsoft.com/office/drawing/2014/main" val="75320143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4233843735"/>
                    </a:ext>
                  </a:extLst>
                </a:gridCol>
                <a:gridCol w="945386">
                  <a:extLst>
                    <a:ext uri="{9D8B030D-6E8A-4147-A177-3AD203B41FA5}">
                      <a16:colId xmlns:a16="http://schemas.microsoft.com/office/drawing/2014/main" val="1655292545"/>
                    </a:ext>
                  </a:extLst>
                </a:gridCol>
                <a:gridCol w="945386">
                  <a:extLst>
                    <a:ext uri="{9D8B030D-6E8A-4147-A177-3AD203B41FA5}">
                      <a16:colId xmlns:a16="http://schemas.microsoft.com/office/drawing/2014/main" val="809901014"/>
                    </a:ext>
                  </a:extLst>
                </a:gridCol>
              </a:tblGrid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„Wyjście”→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→”Wejście”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7">
                  <a:txBody>
                    <a:bodyPr/>
                    <a:lstStyle/>
                    <a:p>
                      <a:pPr algn="ctr" rtl="0" fontAlgn="b"/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„Wyjście”→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→”Wejście”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7">
                  <a:txBody>
                    <a:bodyPr/>
                    <a:lstStyle/>
                    <a:p>
                      <a:pPr algn="ctr" rtl="0" fontAlgn="b"/>
                      <a:endParaRPr lang="pl-PL" sz="1000" b="1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„Wyjście”→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→”Wejście”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997860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114545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8277971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7113439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1112923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58126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6842087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Kamil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3519932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Kamil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757279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590308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1971832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155182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215177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3093304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3308747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705534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563450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4370969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8195081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007133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Kamil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0530267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1757320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727430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105906"/>
                  </a:ext>
                </a:extLst>
              </a:tr>
              <a:tr h="156752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Kamil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597495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b"/>
                      <a:endParaRPr lang="pl-P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 rtl="0" fontAlgn="b"/>
                      <a:endParaRPr lang="pl-P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8414507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20270" marR="20270" marT="13513" marB="1351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b="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l-P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b"/>
                      <a:endParaRPr lang="pl-PL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 rtl="0" fontAlgn="b"/>
                      <a:endParaRPr lang="pl-PL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0270" marR="20270" marT="13513" marB="13513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1982264"/>
                  </a:ext>
                </a:extLst>
              </a:tr>
            </a:tbl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EE32F44C-1E84-ED41-B235-BBB83DDE38F5}"/>
              </a:ext>
            </a:extLst>
          </p:cNvPr>
          <p:cNvSpPr txBox="1"/>
          <p:nvPr/>
        </p:nvSpPr>
        <p:spPr>
          <a:xfrm>
            <a:off x="6943453" y="1342266"/>
            <a:ext cx="2035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Liczba </a:t>
            </a:r>
            <a:r>
              <a:rPr lang="pl-PL" sz="1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możliwych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powiązań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* 15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algn="ctr"/>
            <a:r>
              <a:rPr lang="pl-PL" sz="1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240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E314E79-DD0F-8C48-883B-446AD8DB1E82}"/>
              </a:ext>
            </a:extLst>
          </p:cNvPr>
          <p:cNvSpPr txBox="1"/>
          <p:nvPr/>
        </p:nvSpPr>
        <p:spPr>
          <a:xfrm>
            <a:off x="6870516" y="3279926"/>
            <a:ext cx="2181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Liczba </a:t>
            </a:r>
            <a:r>
              <a:rPr lang="pl-PL" sz="1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faktycznych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powiązań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algn="ctr"/>
            <a:r>
              <a:rPr lang="pl-PL" sz="1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126E5B-20F5-4047-ABED-83C86683A9BB}"/>
              </a:ext>
            </a:extLst>
          </p:cNvPr>
          <p:cNvSpPr txBox="1"/>
          <p:nvPr/>
        </p:nvSpPr>
        <p:spPr>
          <a:xfrm>
            <a:off x="7465134" y="4725144"/>
            <a:ext cx="992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Gęstość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  <a:p>
            <a:pPr algn="ctr"/>
            <a:r>
              <a:rPr lang="pl-PL" sz="1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0,3125</a:t>
            </a:r>
          </a:p>
        </p:txBody>
      </p:sp>
    </p:spTree>
    <p:extLst>
      <p:ext uri="{BB962C8B-B14F-4D97-AF65-F5344CB8AC3E}">
        <p14:creationId xmlns:p14="http://schemas.microsoft.com/office/powerpoint/2010/main" val="197167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AC09052-C6BF-4445-86D4-D02C39D31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35981"/>
              </p:ext>
            </p:extLst>
          </p:nvPr>
        </p:nvGraphicFramePr>
        <p:xfrm>
          <a:off x="0" y="2204864"/>
          <a:ext cx="9124366" cy="3592542"/>
        </p:xfrm>
        <a:graphic>
          <a:graphicData uri="http://schemas.openxmlformats.org/drawingml/2006/table">
            <a:tbl>
              <a:tblPr/>
              <a:tblGrid>
                <a:gridCol w="687447">
                  <a:extLst>
                    <a:ext uri="{9D8B030D-6E8A-4147-A177-3AD203B41FA5}">
                      <a16:colId xmlns:a16="http://schemas.microsoft.com/office/drawing/2014/main" val="125649622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02218479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655615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9058193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4676386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974311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2221989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510578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357494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8051812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63548657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8572108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1591939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7900662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909191997"/>
                    </a:ext>
                  </a:extLst>
                </a:gridCol>
                <a:gridCol w="338197">
                  <a:extLst>
                    <a:ext uri="{9D8B030D-6E8A-4147-A177-3AD203B41FA5}">
                      <a16:colId xmlns:a16="http://schemas.microsoft.com/office/drawing/2014/main" val="1897531747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3647669774"/>
                    </a:ext>
                  </a:extLst>
                </a:gridCol>
              </a:tblGrid>
              <a:tr h="6737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pl-PL" sz="900" b="0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Kamil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333443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Agata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15735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Agnieszka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536879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Aleksandra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09317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Artur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059333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Dorian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320679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Edyta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88823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Hanna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527702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Jakub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48729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Kamil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605116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Marcin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557602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Michał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587364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Patrycja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216162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Paulina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33940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Paweł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1336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Rafał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171601"/>
                  </a:ext>
                </a:extLst>
              </a:tr>
              <a:tr h="1191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Szymon</a:t>
                      </a:r>
                    </a:p>
                  </a:txBody>
                  <a:tcPr marL="5586" marR="5586" marT="5586" marB="0" anchor="ctr">
                    <a:lnL>
                      <a:noFill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5586" marR="5586" marT="5586" marB="0" anchor="ctr"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4255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EA8A3457-C5EC-434D-9844-429AE877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/>
          <a:lstStyle/>
          <a:p>
            <a:pPr algn="ctr"/>
            <a:r>
              <a:rPr lang="pl-PL" sz="2400" i="1" dirty="0"/>
              <a:t>Przykład</a:t>
            </a:r>
            <a:br>
              <a:rPr lang="pl-PL" sz="2400" i="1" dirty="0"/>
            </a:br>
            <a:r>
              <a:rPr lang="pl-PL" sz="2400" b="1" dirty="0"/>
              <a:t>GRUPA STUDENCKA</a:t>
            </a:r>
            <a:br>
              <a:rPr lang="pl-PL" sz="2400" b="1" dirty="0"/>
            </a:br>
            <a:r>
              <a:rPr lang="pl-PL" sz="2000" b="1" dirty="0"/>
              <a:t>2 – Powiązania i 3 - Gęstość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4222561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99F4F2-FBC6-8640-B8C6-68FAD760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6911"/>
            <a:ext cx="9144000" cy="1050404"/>
          </a:xfrm>
        </p:spPr>
        <p:txBody>
          <a:bodyPr/>
          <a:lstStyle/>
          <a:p>
            <a:pPr algn="ctr"/>
            <a:r>
              <a:rPr lang="pl-PL" sz="2000" i="1" dirty="0"/>
              <a:t>Przykład</a:t>
            </a:r>
            <a:br>
              <a:rPr lang="pl-PL" sz="2000" i="1" dirty="0"/>
            </a:br>
            <a:r>
              <a:rPr lang="pl-PL" sz="2000" b="1" dirty="0"/>
              <a:t>GRUPA STUDENCKA</a:t>
            </a:r>
            <a:br>
              <a:rPr lang="pl-PL" sz="2000" b="1" dirty="0"/>
            </a:br>
            <a:r>
              <a:rPr lang="pl-PL" sz="1800" b="1" dirty="0"/>
              <a:t>4 – Ranga aktorów</a:t>
            </a:r>
            <a:endParaRPr lang="pl-PL" sz="2000" i="1" dirty="0"/>
          </a:p>
        </p:txBody>
      </p:sp>
      <p:graphicFrame>
        <p:nvGraphicFramePr>
          <p:cNvPr id="11" name="Tabela 5">
            <a:extLst>
              <a:ext uri="{FF2B5EF4-FFF2-40B4-BE49-F238E27FC236}">
                <a16:creationId xmlns:a16="http://schemas.microsoft.com/office/drawing/2014/main" id="{0C948A51-8680-F949-95B2-2BB408EC5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229919"/>
              </p:ext>
            </p:extLst>
          </p:nvPr>
        </p:nvGraphicFramePr>
        <p:xfrm>
          <a:off x="971599" y="1268760"/>
          <a:ext cx="7200800" cy="49271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19107088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780834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1126412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44373572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87621460"/>
                    </a:ext>
                  </a:extLst>
                </a:gridCol>
              </a:tblGrid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Imię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ID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Ranga całkowita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Ranga wejściowa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Ranga wyjściowa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69105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Agata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308723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Agnieszka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033107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Aleksandra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037711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Artur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A4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296889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Dorian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D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674899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</a:rPr>
                        <a:t>Edyta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kern="1200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200" b="0" kern="1200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130074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Hanna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H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983600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Jakub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J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2039242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Kamil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K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539627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Marcin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9003518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Michał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M2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882518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Patrycja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9793765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Paulina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961596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Paweł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P3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7187481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Rafał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R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5191367"/>
                  </a:ext>
                </a:extLst>
              </a:tr>
              <a:tr h="289831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Szymon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S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28575" marR="28575" marT="19050" marB="1905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593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557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3BEFBABA-D846-A340-98BA-6A3BA8DD86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Symbol zastępczy zawartości 8">
            <a:extLst>
              <a:ext uri="{FF2B5EF4-FFF2-40B4-BE49-F238E27FC236}">
                <a16:creationId xmlns:a16="http://schemas.microsoft.com/office/drawing/2014/main" id="{9EC593E4-A5F7-CC49-9A11-EE5DD817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652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B960EE-0ABD-E24A-9CE2-DA544AAA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pl-PL" sz="6600" dirty="0"/>
              <a:t>DZIĘKUJĘ </a:t>
            </a:r>
            <a:r>
              <a:rPr lang="pl-PL" sz="6600" dirty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pl-PL" sz="6600" dirty="0">
              <a:solidFill>
                <a:srgbClr val="FFC00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1D3CE32-F1EC-FE43-98AE-CFF8C2DC790E}"/>
              </a:ext>
            </a:extLst>
          </p:cNvPr>
          <p:cNvSpPr txBox="1"/>
          <p:nvPr/>
        </p:nvSpPr>
        <p:spPr>
          <a:xfrm>
            <a:off x="2771667" y="4725144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u="sng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mariia.rizun@uekat.pl</a:t>
            </a:r>
            <a:endParaRPr lang="pl-PL" sz="2400" u="sng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2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6B4D601F-4F13-5147-BFE4-E0935367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765175"/>
            <a:ext cx="75977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3034ABC-726C-1A47-A877-ECA166D4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1485" y="881054"/>
            <a:ext cx="6931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INTERNET</a:t>
            </a:r>
            <a:endParaRPr lang="pl-PL" altLang="pl-PL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78855" name="Tytuł 1">
            <a:extLst>
              <a:ext uri="{FF2B5EF4-FFF2-40B4-BE49-F238E27FC236}">
                <a16:creationId xmlns:a16="http://schemas.microsoft.com/office/drawing/2014/main" id="{17C52BEA-02C6-8343-9BCE-39FA5A3E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pPr algn="ctr"/>
            <a:r>
              <a:rPr lang="en-US" altLang="pl-PL" sz="3600" b="1" dirty="0"/>
              <a:t>SIECI TECHNOLOGICZNE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B472FB8-D76F-0449-8DD7-D8C1C5093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6513"/>
            <a:ext cx="7897813" cy="4751388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F8EA838-F2B8-1A47-86BC-F1C184811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97" y="1706484"/>
            <a:ext cx="81422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E048C98-06A5-634A-9553-153D8E992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7848" y="1719915"/>
            <a:ext cx="730830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LINIE LOTNICZE</a:t>
            </a:r>
            <a:endParaRPr lang="pl-PL" altLang="pl-PL" sz="24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FB7A36E-010B-CB40-9C23-E09EA79BEB8F}"/>
              </a:ext>
            </a:extLst>
          </p:cNvPr>
          <p:cNvSpPr txBox="1"/>
          <p:nvPr/>
        </p:nvSpPr>
        <p:spPr>
          <a:xfrm>
            <a:off x="3754162" y="1307200"/>
            <a:ext cx="543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Verdana" panose="020B0604030504040204" pitchFamily="34" charset="0"/>
              </a:rPr>
              <a:t>METRO</a:t>
            </a:r>
            <a:endParaRPr lang="pl-PL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A1B67E0-FEF8-4D44-8080-B12C2AF0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CA01D-757C-2C44-B788-40310FB42F5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2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8E41FBD-CB4D-F245-9882-8689156F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31" y="711683"/>
            <a:ext cx="2258411" cy="126471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30C08C8-81D5-054B-880F-2FD1E1F2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916547"/>
          </a:xfrm>
        </p:spPr>
        <p:txBody>
          <a:bodyPr/>
          <a:lstStyle/>
          <a:p>
            <a:r>
              <a:rPr lang="pl-PL" sz="3600" b="1" dirty="0"/>
              <a:t>SIEĆ SPOŁECZNA</a:t>
            </a:r>
          </a:p>
        </p:txBody>
      </p:sp>
      <p:pic>
        <p:nvPicPr>
          <p:cNvPr id="19" name="Obraz 18" descr="Obraz zawierający ptak, papuga, łabędź&#10;&#10;Opis wygenerowany automatycznie">
            <a:extLst>
              <a:ext uri="{FF2B5EF4-FFF2-40B4-BE49-F238E27FC236}">
                <a16:creationId xmlns:a16="http://schemas.microsoft.com/office/drawing/2014/main" id="{9840156A-2AE7-644E-A76E-2B81907D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49" y="723409"/>
            <a:ext cx="1264709" cy="1264709"/>
          </a:xfrm>
          <a:prstGeom prst="rect">
            <a:avLst/>
          </a:prstGeom>
        </p:spPr>
      </p:pic>
      <p:pic>
        <p:nvPicPr>
          <p:cNvPr id="21" name="Obraz 20" descr="Obraz zawierający rysunek&#10;&#10;Opis wygenerowany automatycznie">
            <a:extLst>
              <a:ext uri="{FF2B5EF4-FFF2-40B4-BE49-F238E27FC236}">
                <a16:creationId xmlns:a16="http://schemas.microsoft.com/office/drawing/2014/main" id="{96536AA4-EF3E-2D43-939E-A0E00A34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71" y="4869160"/>
            <a:ext cx="2797637" cy="1162730"/>
          </a:xfrm>
          <a:prstGeom prst="rect">
            <a:avLst/>
          </a:prstGeom>
        </p:spPr>
      </p:pic>
      <p:pic>
        <p:nvPicPr>
          <p:cNvPr id="23" name="Obraz 22" descr="Obraz zawierający znak, rysunek, ulica&#10;&#10;Opis wygenerowany automatycznie">
            <a:extLst>
              <a:ext uri="{FF2B5EF4-FFF2-40B4-BE49-F238E27FC236}">
                <a16:creationId xmlns:a16="http://schemas.microsoft.com/office/drawing/2014/main" id="{5DC51069-B4DF-474E-B6EF-49077FBB7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26" y="1183052"/>
            <a:ext cx="1907704" cy="1526163"/>
          </a:xfrm>
          <a:prstGeom prst="rect">
            <a:avLst/>
          </a:prstGeom>
        </p:spPr>
      </p:pic>
      <p:pic>
        <p:nvPicPr>
          <p:cNvPr id="27" name="Obraz 26" descr="Obraz zawierający żywność, jasne, rysunek&#10;&#10;Opis wygenerowany automatycznie">
            <a:extLst>
              <a:ext uri="{FF2B5EF4-FFF2-40B4-BE49-F238E27FC236}">
                <a16:creationId xmlns:a16="http://schemas.microsoft.com/office/drawing/2014/main" id="{67894958-CC0C-1449-A050-5C27C912F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5" y="1242172"/>
            <a:ext cx="1477581" cy="1466807"/>
          </a:xfrm>
          <a:prstGeom prst="rect">
            <a:avLst/>
          </a:prstGeom>
        </p:spPr>
      </p:pic>
      <p:pic>
        <p:nvPicPr>
          <p:cNvPr id="29" name="Obraz 28" descr="Obraz zawierający rysunek&#10;&#10;Opis wygenerowany automatycznie">
            <a:extLst>
              <a:ext uri="{FF2B5EF4-FFF2-40B4-BE49-F238E27FC236}">
                <a16:creationId xmlns:a16="http://schemas.microsoft.com/office/drawing/2014/main" id="{70B7B258-E8C8-904B-84E5-13CB1F6C5E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2" y="3116030"/>
            <a:ext cx="1466806" cy="1466806"/>
          </a:xfrm>
          <a:prstGeom prst="rect">
            <a:avLst/>
          </a:prstGeom>
        </p:spPr>
      </p:pic>
      <p:pic>
        <p:nvPicPr>
          <p:cNvPr id="31" name="Obraz 30" descr="Obraz zawierający rysunek&#10;&#10;Opis wygenerowany automatycznie">
            <a:extLst>
              <a:ext uri="{FF2B5EF4-FFF2-40B4-BE49-F238E27FC236}">
                <a16:creationId xmlns:a16="http://schemas.microsoft.com/office/drawing/2014/main" id="{8B47DC12-8623-C04F-831B-28C421F56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" y="4785507"/>
            <a:ext cx="2093804" cy="1330035"/>
          </a:xfrm>
          <a:prstGeom prst="rect">
            <a:avLst/>
          </a:prstGeom>
        </p:spPr>
      </p:pic>
      <p:pic>
        <p:nvPicPr>
          <p:cNvPr id="33" name="Obraz 32" descr="Obraz zawierający znak, stop, rysunek&#10;&#10;Opis wygenerowany automatycznie">
            <a:extLst>
              <a:ext uri="{FF2B5EF4-FFF2-40B4-BE49-F238E27FC236}">
                <a16:creationId xmlns:a16="http://schemas.microsoft.com/office/drawing/2014/main" id="{E090F475-34B9-F24A-B15C-68BC23B0B6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4" y="3208507"/>
            <a:ext cx="1315865" cy="1315865"/>
          </a:xfrm>
          <a:prstGeom prst="rect">
            <a:avLst/>
          </a:prstGeom>
        </p:spPr>
      </p:pic>
      <p:pic>
        <p:nvPicPr>
          <p:cNvPr id="35" name="Obraz 34" descr="Obraz zawierający rysunek&#10;&#10;Opis wygenerowany automatycznie">
            <a:extLst>
              <a:ext uri="{FF2B5EF4-FFF2-40B4-BE49-F238E27FC236}">
                <a16:creationId xmlns:a16="http://schemas.microsoft.com/office/drawing/2014/main" id="{78BF3F46-BF6C-A944-8665-D1F5AE6765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94" y="4936788"/>
            <a:ext cx="1315864" cy="1315864"/>
          </a:xfrm>
          <a:prstGeom prst="rect">
            <a:avLst/>
          </a:prstGeom>
        </p:spPr>
      </p:pic>
      <p:pic>
        <p:nvPicPr>
          <p:cNvPr id="37" name="Obraz 36" descr="Obraz zawierający znak, zewnętrzne, zielony, żywność&#10;&#10;Opis wygenerowany automatycznie">
            <a:extLst>
              <a:ext uri="{FF2B5EF4-FFF2-40B4-BE49-F238E27FC236}">
                <a16:creationId xmlns:a16="http://schemas.microsoft.com/office/drawing/2014/main" id="{8266ABF1-C22D-784A-A671-7C17633D5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13" y="683760"/>
            <a:ext cx="1175315" cy="1175315"/>
          </a:xfrm>
          <a:prstGeom prst="rect">
            <a:avLst/>
          </a:prstGeom>
        </p:spPr>
      </p:pic>
      <p:pic>
        <p:nvPicPr>
          <p:cNvPr id="39" name="Obraz 38" descr="Obraz zawierający budynek, stół&#10;&#10;Opis wygenerowany automatycznie">
            <a:extLst>
              <a:ext uri="{FF2B5EF4-FFF2-40B4-BE49-F238E27FC236}">
                <a16:creationId xmlns:a16="http://schemas.microsoft.com/office/drawing/2014/main" id="{66D5DBD2-F24C-5B45-A8EE-CF2F5FADCE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12" y="4967525"/>
            <a:ext cx="1661468" cy="1254390"/>
          </a:xfrm>
          <a:prstGeom prst="rect">
            <a:avLst/>
          </a:prstGeom>
        </p:spPr>
      </p:pic>
      <p:pic>
        <p:nvPicPr>
          <p:cNvPr id="41" name="Obraz 40" descr="Obraz zawierający pomieszczenie&#10;&#10;Opis wygenerowany automatycznie">
            <a:extLst>
              <a:ext uri="{FF2B5EF4-FFF2-40B4-BE49-F238E27FC236}">
                <a16:creationId xmlns:a16="http://schemas.microsoft.com/office/drawing/2014/main" id="{8956310C-85B6-1A4E-BE0C-B8062FF6E6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1" y="1105308"/>
            <a:ext cx="5988693" cy="43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F630D2-3D3D-2945-90CF-03520476DD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53136"/>
            <a:ext cx="7772400" cy="1872208"/>
          </a:xfrm>
        </p:spPr>
        <p:txBody>
          <a:bodyPr/>
          <a:lstStyle/>
          <a:p>
            <a:r>
              <a:rPr lang="pl-PL" dirty="0"/>
              <a:t>BADANIE RELACJI</a:t>
            </a:r>
          </a:p>
        </p:txBody>
      </p:sp>
      <p:pic>
        <p:nvPicPr>
          <p:cNvPr id="7" name="Obraz 6" descr="Obraz zawierający kwiat&#10;&#10;Opis wygenerowany automatycznie">
            <a:extLst>
              <a:ext uri="{FF2B5EF4-FFF2-40B4-BE49-F238E27FC236}">
                <a16:creationId xmlns:a16="http://schemas.microsoft.com/office/drawing/2014/main" id="{4D15E60D-A282-2E4D-989C-941735204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3146818" cy="313283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8057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568" y="1556792"/>
            <a:ext cx="8856984" cy="2859341"/>
          </a:xfrm>
        </p:spPr>
        <p:txBody>
          <a:bodyPr/>
          <a:lstStyle/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Narzędzie badawcze, które wywodzi się </a:t>
            </a:r>
            <a:r>
              <a:rPr lang="pl-PL" sz="1800" b="1" dirty="0"/>
              <a:t>z matematyki, algebry oraz statystyki</a:t>
            </a:r>
            <a:endParaRPr lang="pl-PL" sz="1800" dirty="0"/>
          </a:p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Możliwość wizualizacji i analizy złożonych, wielopoziomowych </a:t>
            </a:r>
            <a:r>
              <a:rPr lang="pl-PL" sz="1800" b="1" dirty="0"/>
              <a:t>relacji społecznych</a:t>
            </a:r>
            <a:r>
              <a:rPr lang="pl-PL" sz="1800" dirty="0"/>
              <a:t>, biorąc pod uwagę zarówno bezpośrednie, jak i pośrednie kontakty pomiędzy pracownikami</a:t>
            </a:r>
          </a:p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Możliwość odtworzenia </a:t>
            </a:r>
            <a:r>
              <a:rPr lang="pl-PL" sz="1800" b="1" dirty="0"/>
              <a:t>relacji zachodzących pomiędzy pracownikami organizacji</a:t>
            </a:r>
            <a:endParaRPr lang="pl-PL" sz="1800" dirty="0"/>
          </a:p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Za „poprzedniczkę” SNA uważa się </a:t>
            </a:r>
            <a:r>
              <a:rPr lang="pl-PL" sz="1800" b="1" dirty="0"/>
              <a:t>socjometria. </a:t>
            </a:r>
            <a:r>
              <a:rPr lang="pl-PL" sz="1800" dirty="0"/>
              <a:t>W pierwotnej formie, polega na testowaniu określonej grupy pytaniem: „Kto by cię wybrał?”</a:t>
            </a:r>
          </a:p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r>
              <a:rPr lang="pl-PL" sz="1800" dirty="0"/>
              <a:t>Socjometria stosowana jest przede wszystkim </a:t>
            </a:r>
            <a:r>
              <a:rPr lang="pl-PL" sz="1800" b="1" dirty="0"/>
              <a:t>w mniejszych grupach</a:t>
            </a:r>
            <a:r>
              <a:rPr lang="pl-PL" sz="1800" dirty="0"/>
              <a:t>, np. rówieśniczych w szkole</a:t>
            </a:r>
          </a:p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endParaRPr lang="pl-PL" sz="1800" dirty="0"/>
          </a:p>
          <a:p>
            <a:pPr marL="317500" indent="-203200" algn="just">
              <a:lnSpc>
                <a:spcPct val="150000"/>
              </a:lnSpc>
              <a:spcBef>
                <a:spcPts val="0"/>
              </a:spcBef>
            </a:pPr>
            <a:endParaRPr lang="pl-PL" sz="18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l-PL" sz="18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BEFAB7A-EA6E-9A45-9317-BC9DC2970EC7}"/>
              </a:ext>
            </a:extLst>
          </p:cNvPr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 </a:t>
            </a:r>
          </a:p>
          <a:p>
            <a:pPr algn="ctr"/>
            <a:r>
              <a:rPr lang="pl-PL" sz="3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SIECI SPOŁECZNYCH</a:t>
            </a:r>
          </a:p>
        </p:txBody>
      </p:sp>
    </p:spTree>
    <p:extLst>
      <p:ext uri="{BB962C8B-B14F-4D97-AF65-F5344CB8AC3E}">
        <p14:creationId xmlns:p14="http://schemas.microsoft.com/office/powerpoint/2010/main" val="231564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BD35D-CC2D-AB44-B46F-0319FC2B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674" y="265280"/>
            <a:ext cx="8229600" cy="1143000"/>
          </a:xfrm>
        </p:spPr>
        <p:txBody>
          <a:bodyPr/>
          <a:lstStyle/>
          <a:p>
            <a:pPr marL="1076325"/>
            <a:r>
              <a:rPr lang="pl-PL" dirty="0"/>
              <a:t>SOCJOGRAM</a:t>
            </a:r>
            <a:br>
              <a:rPr lang="pl-PL" dirty="0"/>
            </a:br>
            <a:r>
              <a:rPr lang="pl-PL" sz="2400" dirty="0"/>
              <a:t>Relacje rodzinne</a:t>
            </a:r>
            <a:endParaRPr lang="pl-PL" dirty="0"/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id="{BE95F27E-960E-1B4B-AF2A-DAA75D12A0EB}"/>
              </a:ext>
            </a:extLst>
          </p:cNvPr>
          <p:cNvGrpSpPr/>
          <p:nvPr/>
        </p:nvGrpSpPr>
        <p:grpSpPr>
          <a:xfrm>
            <a:off x="354390" y="2104515"/>
            <a:ext cx="4258816" cy="3888432"/>
            <a:chOff x="457200" y="2060848"/>
            <a:chExt cx="4258816" cy="3888432"/>
          </a:xfrm>
        </p:grpSpPr>
        <p:sp>
          <p:nvSpPr>
            <p:cNvPr id="34" name="Prostokąt zaokrąglony 33">
              <a:extLst>
                <a:ext uri="{FF2B5EF4-FFF2-40B4-BE49-F238E27FC236}">
                  <a16:creationId xmlns:a16="http://schemas.microsoft.com/office/drawing/2014/main" id="{B76B5D98-0146-4947-8590-02B26275037B}"/>
                </a:ext>
              </a:extLst>
            </p:cNvPr>
            <p:cNvSpPr/>
            <p:nvPr/>
          </p:nvSpPr>
          <p:spPr>
            <a:xfrm>
              <a:off x="457200" y="2060848"/>
              <a:ext cx="4258816" cy="38884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2E3AAC07-72FC-8E48-A200-7193F37F05B0}"/>
                </a:ext>
              </a:extLst>
            </p:cNvPr>
            <p:cNvSpPr/>
            <p:nvPr/>
          </p:nvSpPr>
          <p:spPr>
            <a:xfrm>
              <a:off x="611560" y="2807794"/>
              <a:ext cx="1440160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ANIA</a:t>
              </a:r>
            </a:p>
          </p:txBody>
        </p:sp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50BB594C-82C5-4E45-97D6-97CD7E66ABE0}"/>
                </a:ext>
              </a:extLst>
            </p:cNvPr>
            <p:cNvSpPr/>
            <p:nvPr/>
          </p:nvSpPr>
          <p:spPr>
            <a:xfrm>
              <a:off x="3059832" y="2207295"/>
              <a:ext cx="1440160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TOMASZ</a:t>
              </a:r>
            </a:p>
          </p:txBody>
        </p:sp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F015F1E1-E7AF-3C4C-8688-3645BFE4349B}"/>
                </a:ext>
              </a:extLst>
            </p:cNvPr>
            <p:cNvSpPr/>
            <p:nvPr/>
          </p:nvSpPr>
          <p:spPr>
            <a:xfrm>
              <a:off x="611560" y="4869160"/>
              <a:ext cx="1440160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KUBA</a:t>
              </a:r>
            </a:p>
          </p:txBody>
        </p:sp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5C4D3232-28AF-9B44-B1DB-3C8BFD9CD876}"/>
                </a:ext>
              </a:extLst>
            </p:cNvPr>
            <p:cNvSpPr/>
            <p:nvPr/>
          </p:nvSpPr>
          <p:spPr>
            <a:xfrm>
              <a:off x="3060988" y="4221088"/>
              <a:ext cx="1440160" cy="9361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ADAM</a:t>
              </a:r>
            </a:p>
          </p:txBody>
        </p: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46C5B8EB-3DA4-BB49-9219-50E93B13A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3717032"/>
              <a:ext cx="0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1921931E-26BE-4043-892E-2E10CF0D04D7}"/>
                </a:ext>
              </a:extLst>
            </p:cNvPr>
            <p:cNvCxnSpPr>
              <a:cxnSpLocks/>
              <a:stCxn id="4" idx="4"/>
              <a:endCxn id="6" idx="0"/>
            </p:cNvCxnSpPr>
            <p:nvPr/>
          </p:nvCxnSpPr>
          <p:spPr>
            <a:xfrm>
              <a:off x="1331640" y="3743898"/>
              <a:ext cx="0" cy="1125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BC5FF62C-4345-734D-8043-A6AB4734FD56}"/>
                </a:ext>
              </a:extLst>
            </p:cNvPr>
            <p:cNvCxnSpPr>
              <a:stCxn id="4" idx="6"/>
              <a:endCxn id="7" idx="0"/>
            </p:cNvCxnSpPr>
            <p:nvPr/>
          </p:nvCxnSpPr>
          <p:spPr>
            <a:xfrm>
              <a:off x="2051720" y="3275846"/>
              <a:ext cx="1729348" cy="94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1C219A9A-5132-BF48-AAD0-00A9CF392736}"/>
                </a:ext>
              </a:extLst>
            </p:cNvPr>
            <p:cNvCxnSpPr/>
            <p:nvPr/>
          </p:nvCxnSpPr>
          <p:spPr>
            <a:xfrm>
              <a:off x="1907704" y="3412996"/>
              <a:ext cx="1729348" cy="94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786C707C-B811-4545-B211-42391470AD79}"/>
                </a:ext>
              </a:extLst>
            </p:cNvPr>
            <p:cNvCxnSpPr/>
            <p:nvPr/>
          </p:nvCxnSpPr>
          <p:spPr>
            <a:xfrm>
              <a:off x="1835696" y="3588313"/>
              <a:ext cx="1729348" cy="9452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C9F9A62E-D50D-3A4B-9EF4-9FD33FD5D153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36" y="3143399"/>
              <a:ext cx="0" cy="1125262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B70748C8-7741-2849-B573-B962C400678D}"/>
                </a:ext>
              </a:extLst>
            </p:cNvPr>
            <p:cNvCxnSpPr/>
            <p:nvPr/>
          </p:nvCxnSpPr>
          <p:spPr>
            <a:xfrm>
              <a:off x="3781068" y="3429000"/>
              <a:ext cx="430892" cy="432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30FB338B-ACAE-3C41-9E3D-4D2B963466D1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1840813" y="3006310"/>
              <a:ext cx="1429926" cy="1999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2790B7E5-2C38-8F4A-9C12-CC5425A0F4FD}"/>
                </a:ext>
              </a:extLst>
            </p:cNvPr>
            <p:cNvCxnSpPr>
              <a:cxnSpLocks/>
              <a:stCxn id="5" idx="2"/>
              <a:endCxn id="4" idx="7"/>
            </p:cNvCxnSpPr>
            <p:nvPr/>
          </p:nvCxnSpPr>
          <p:spPr>
            <a:xfrm flipH="1">
              <a:off x="1840813" y="2675347"/>
              <a:ext cx="1219019" cy="26953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0A53BF86-5AEC-794E-AAEB-7D2D88D52919}"/>
                </a:ext>
              </a:extLst>
            </p:cNvPr>
            <p:cNvCxnSpPr>
              <a:cxnSpLocks/>
              <a:stCxn id="7" idx="3"/>
              <a:endCxn id="6" idx="6"/>
            </p:cNvCxnSpPr>
            <p:nvPr/>
          </p:nvCxnSpPr>
          <p:spPr>
            <a:xfrm flipH="1">
              <a:off x="2051720" y="5020103"/>
              <a:ext cx="1220175" cy="31710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7278C7A-253C-5A48-9924-CB3289FBEAF1}"/>
              </a:ext>
            </a:extLst>
          </p:cNvPr>
          <p:cNvSpPr txBox="1"/>
          <p:nvPr/>
        </p:nvSpPr>
        <p:spPr>
          <a:xfrm>
            <a:off x="4926923" y="2207295"/>
            <a:ext cx="4037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Relacje między Anią i Tomaszem </a:t>
            </a:r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nie są zbyt dobre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b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endParaRPr lang="pl-PL" sz="1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b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Relacje Ani z Kubą są</a:t>
            </a:r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 dobre 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i są </a:t>
            </a:r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bardzo silne 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z Adamem.</a:t>
            </a:r>
            <a:b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endParaRPr lang="pl-PL" sz="1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b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Relacje Tomasza z Adamem są </a:t>
            </a:r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sprzeczne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, ale jego relacje z Kubą są </a:t>
            </a:r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raczej dobre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b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endParaRPr lang="pl-PL" sz="16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b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Relacje między Kubą a Adamem </a:t>
            </a:r>
            <a:r>
              <a:rPr lang="pl-PL" sz="1600" b="1" dirty="0">
                <a:solidFill>
                  <a:srgbClr val="002060"/>
                </a:solidFill>
                <a:latin typeface="Verdana" panose="020B0604030504040204" pitchFamily="34" charset="0"/>
              </a:rPr>
              <a:t>nie są zbyt dobre</a:t>
            </a:r>
            <a:r>
              <a:rPr lang="pl-PL" sz="1600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36" name="Obraz 7">
            <a:extLst>
              <a:ext uri="{FF2B5EF4-FFF2-40B4-BE49-F238E27FC236}">
                <a16:creationId xmlns:a16="http://schemas.microsoft.com/office/drawing/2014/main" id="{BDD340BB-0CCE-A540-9D92-6F6B4526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020"/>
            <a:ext cx="2894082" cy="180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1F90B-4947-D849-AC93-3DC8E72F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6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pl-PL" dirty="0"/>
              <a:t>SIŁA SŁABYCH WIĘZI </a:t>
            </a:r>
          </a:p>
        </p:txBody>
      </p:sp>
      <p:pic>
        <p:nvPicPr>
          <p:cNvPr id="5" name="Symbol zastępczy zawartości 4" descr="Obraz zawierający zegar&#10;&#10;Opis wygenerowany automatycznie">
            <a:extLst>
              <a:ext uri="{FF2B5EF4-FFF2-40B4-BE49-F238E27FC236}">
                <a16:creationId xmlns:a16="http://schemas.microsoft.com/office/drawing/2014/main" id="{B47ED742-6383-9344-BD56-AAD367559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" y="1414630"/>
            <a:ext cx="7719042" cy="4896768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3EAAEDA-21FF-044E-8230-39136A740761}"/>
              </a:ext>
            </a:extLst>
          </p:cNvPr>
          <p:cNvSpPr/>
          <p:nvPr/>
        </p:nvSpPr>
        <p:spPr>
          <a:xfrm>
            <a:off x="2123728" y="1539219"/>
            <a:ext cx="43204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1922081-C81E-154C-A18D-8D7707B2FA02}"/>
              </a:ext>
            </a:extLst>
          </p:cNvPr>
          <p:cNvSpPr/>
          <p:nvPr/>
        </p:nvSpPr>
        <p:spPr>
          <a:xfrm>
            <a:off x="932362" y="5102757"/>
            <a:ext cx="28803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8C61EE6-13D8-084B-99B2-06ECF22F1539}"/>
              </a:ext>
            </a:extLst>
          </p:cNvPr>
          <p:cNvSpPr/>
          <p:nvPr/>
        </p:nvSpPr>
        <p:spPr>
          <a:xfrm>
            <a:off x="4643186" y="5949280"/>
            <a:ext cx="26642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6E76DC2-E297-B046-86C0-A1C2027F42B8}"/>
              </a:ext>
            </a:extLst>
          </p:cNvPr>
          <p:cNvSpPr/>
          <p:nvPr/>
        </p:nvSpPr>
        <p:spPr>
          <a:xfrm>
            <a:off x="3747814" y="1537675"/>
            <a:ext cx="43427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Łączenie poprzez </a:t>
            </a:r>
            <a:r>
              <a:rPr lang="pl-PL" sz="2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słabe</a:t>
            </a:r>
            <a:r>
              <a:rPr lang="pl-PL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więzi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1B95123-DE5F-E143-A6B6-88222D5567F6}"/>
              </a:ext>
            </a:extLst>
          </p:cNvPr>
          <p:cNvSpPr/>
          <p:nvPr/>
        </p:nvSpPr>
        <p:spPr>
          <a:xfrm>
            <a:off x="103530" y="4889438"/>
            <a:ext cx="4249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Łączenie poprzez </a:t>
            </a:r>
            <a:r>
              <a:rPr lang="pl-PL" sz="2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silne</a:t>
            </a:r>
            <a:r>
              <a:rPr lang="pl-PL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więzi</a:t>
            </a:r>
          </a:p>
        </p:txBody>
      </p:sp>
    </p:spTree>
    <p:extLst>
      <p:ext uri="{BB962C8B-B14F-4D97-AF65-F5344CB8AC3E}">
        <p14:creationId xmlns:p14="http://schemas.microsoft.com/office/powerpoint/2010/main" val="15605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</p:bldLst>
  </p:timing>
</p:sld>
</file>

<file path=ppt/theme/theme1.xml><?xml version="1.0" encoding="utf-8"?>
<a:theme xmlns:a="http://schemas.openxmlformats.org/drawingml/2006/main" name="wyklady_konferencje_pl_0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wyklady_konferencje_pl_01</Template>
  <TotalTime>15404</TotalTime>
  <Words>1595</Words>
  <Application>Microsoft Macintosh PowerPoint</Application>
  <PresentationFormat>Pokaz na ekranie (4:3)</PresentationFormat>
  <Paragraphs>861</Paragraphs>
  <Slides>35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Verdana</vt:lpstr>
      <vt:lpstr>Wingdings</vt:lpstr>
      <vt:lpstr>wyklady_konferencje_pl_01</vt:lpstr>
      <vt:lpstr>Wykres</vt:lpstr>
      <vt:lpstr>Sieci społeczne: komunikacja  w świecie online i offline</vt:lpstr>
      <vt:lpstr>SIECI</vt:lpstr>
      <vt:lpstr>Prezentacja programu PowerPoint</vt:lpstr>
      <vt:lpstr>SIECI TECHNOLOGICZNE</vt:lpstr>
      <vt:lpstr>SIEĆ SPOŁECZNA</vt:lpstr>
      <vt:lpstr>BADANIE RELACJI</vt:lpstr>
      <vt:lpstr>Prezentacja programu PowerPoint</vt:lpstr>
      <vt:lpstr>SOCJOGRAM Relacje rodzinne</vt:lpstr>
      <vt:lpstr>SIŁA SŁABYCH WIĘZI </vt:lpstr>
      <vt:lpstr>SIŁA SŁABYCH WIĘZI </vt:lpstr>
      <vt:lpstr>SIŁA SŁABYCH WIĘZI </vt:lpstr>
      <vt:lpstr>TEORIA 6 UŚCISKÓW DŁONI,  6 KRĘGÓW LUB 6 STOPNI ODDALENIA Hipotezą o małym świecie</vt:lpstr>
      <vt:lpstr>Prezentacja programu PowerPoint</vt:lpstr>
      <vt:lpstr>Prezentacja programu PowerPoint</vt:lpstr>
      <vt:lpstr>SIEĆ SPOŁECZNA Aktorzy w filmach</vt:lpstr>
      <vt:lpstr>Prezentacja programu PowerPoint</vt:lpstr>
      <vt:lpstr>CORAZ BLIŻEJ NA FACEBOOKU: ZMIANA SIŁY WIĄZANIA  POPRZEZ UŻYCIE WITRYNY</vt:lpstr>
      <vt:lpstr>Prezentacja programu PowerPoint</vt:lpstr>
      <vt:lpstr>BUDOWANIE GRAFÓW</vt:lpstr>
      <vt:lpstr>CHARAKTERYSTYKA GRAFU</vt:lpstr>
      <vt:lpstr>Prezentacja programu PowerPoint</vt:lpstr>
      <vt:lpstr>GĘSTOŚĆ SIECI</vt:lpstr>
      <vt:lpstr>Prezentacja programu PowerPoint</vt:lpstr>
      <vt:lpstr>RANGA AKTORÓW</vt:lpstr>
      <vt:lpstr>RANGA AKTORÓW Formowanie sieci</vt:lpstr>
      <vt:lpstr>ODLEGŁOŚĆ POMIĘDZY AKTORAMI</vt:lpstr>
      <vt:lpstr>ODLEGŁOŚĆ POMIĘDZY AKTORAMI</vt:lpstr>
      <vt:lpstr>CHARAKTERYSTYKA GRAFU</vt:lpstr>
      <vt:lpstr>Przykład GRUPA STUDENCKA 1 - Lista osób</vt:lpstr>
      <vt:lpstr>Przykład GRUPA STUDENCKA 2 – Powiązania i 3 - Gęstość</vt:lpstr>
      <vt:lpstr>Przykład GRUPA STUDENCKA 2 – Powiązania i 3 - Gęstość</vt:lpstr>
      <vt:lpstr>Przykład GRUPA STUDENCKA 4 – Ranga aktorów</vt:lpstr>
      <vt:lpstr>Prezentacja programu PowerPoint</vt:lpstr>
      <vt:lpstr>DZIĘKUJĘ 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Nina Rizun</cp:lastModifiedBy>
  <cp:revision>212</cp:revision>
  <cp:lastPrinted>2017-04-04T21:58:39Z</cp:lastPrinted>
  <dcterms:created xsi:type="dcterms:W3CDTF">2014-01-10T14:27:03Z</dcterms:created>
  <dcterms:modified xsi:type="dcterms:W3CDTF">2022-01-24T15:10:39Z</dcterms:modified>
</cp:coreProperties>
</file>