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81" r:id="rId3"/>
    <p:sldId id="386" r:id="rId4"/>
    <p:sldId id="388" r:id="rId5"/>
    <p:sldId id="332" r:id="rId6"/>
    <p:sldId id="383" r:id="rId7"/>
    <p:sldId id="257" r:id="rId8"/>
    <p:sldId id="384" r:id="rId9"/>
    <p:sldId id="2134805699" r:id="rId10"/>
    <p:sldId id="387" r:id="rId11"/>
    <p:sldId id="262" r:id="rId12"/>
    <p:sldId id="2134805701" r:id="rId13"/>
    <p:sldId id="389" r:id="rId14"/>
    <p:sldId id="2134805697" r:id="rId15"/>
    <p:sldId id="2134805698" r:id="rId16"/>
    <p:sldId id="2134805700" r:id="rId17"/>
    <p:sldId id="2134805702" r:id="rId18"/>
    <p:sldId id="2134805703" r:id="rId19"/>
    <p:sldId id="385" r:id="rId20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lena" initials="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17" autoAdjust="0"/>
    <p:restoredTop sz="94590" autoAdjust="0"/>
  </p:normalViewPr>
  <p:slideViewPr>
    <p:cSldViewPr>
      <p:cViewPr varScale="1">
        <p:scale>
          <a:sx n="80" d="100"/>
          <a:sy n="80" d="100"/>
        </p:scale>
        <p:origin x="1339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DE330B-3158-4060-936E-2268A201C86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3C42B925-E672-4A6C-9326-880DA59D93AC}">
      <dgm:prSet phldrT="[Tekst]" custT="1"/>
      <dgm:spPr/>
      <dgm:t>
        <a:bodyPr/>
        <a:lstStyle/>
        <a:p>
          <a:r>
            <a:rPr lang="pl-PL" sz="2000" b="1" dirty="0"/>
            <a:t>Z pozoru nieszkodliwa informacja</a:t>
          </a:r>
        </a:p>
      </dgm:t>
    </dgm:pt>
    <dgm:pt modelId="{1DD832DD-794C-409C-AA40-E6C331786625}" type="parTrans" cxnId="{8635D7BD-19CF-4E91-AF36-FC632423BA16}">
      <dgm:prSet/>
      <dgm:spPr/>
      <dgm:t>
        <a:bodyPr/>
        <a:lstStyle/>
        <a:p>
          <a:endParaRPr lang="pl-PL"/>
        </a:p>
      </dgm:t>
    </dgm:pt>
    <dgm:pt modelId="{ED2DC0E4-5E82-417F-BD02-E9430CF35D5E}" type="sibTrans" cxnId="{8635D7BD-19CF-4E91-AF36-FC632423BA16}">
      <dgm:prSet/>
      <dgm:spPr/>
      <dgm:t>
        <a:bodyPr/>
        <a:lstStyle/>
        <a:p>
          <a:endParaRPr lang="pl-PL"/>
        </a:p>
      </dgm:t>
    </dgm:pt>
    <dgm:pt modelId="{95D191DA-E118-407A-9AC1-EEA830B9A821}">
      <dgm:prSet custT="1"/>
      <dgm:spPr/>
      <dgm:t>
        <a:bodyPr/>
        <a:lstStyle/>
        <a:p>
          <a:r>
            <a:rPr lang="pl-PL" sz="2000" b="1" dirty="0"/>
            <a:t>Czasem wystarczy po prostu poprosić</a:t>
          </a:r>
        </a:p>
      </dgm:t>
    </dgm:pt>
    <dgm:pt modelId="{49F5BB29-79E4-47DF-A262-702C92D50804}" type="parTrans" cxnId="{CFC432C9-EE1D-439E-9A39-CCA4EE5CA55C}">
      <dgm:prSet/>
      <dgm:spPr/>
      <dgm:t>
        <a:bodyPr/>
        <a:lstStyle/>
        <a:p>
          <a:endParaRPr lang="pl-PL"/>
        </a:p>
      </dgm:t>
    </dgm:pt>
    <dgm:pt modelId="{E6C29484-43E3-44D8-B1E5-CF5B5570B3F0}" type="sibTrans" cxnId="{CFC432C9-EE1D-439E-9A39-CCA4EE5CA55C}">
      <dgm:prSet/>
      <dgm:spPr/>
      <dgm:t>
        <a:bodyPr/>
        <a:lstStyle/>
        <a:p>
          <a:endParaRPr lang="pl-PL"/>
        </a:p>
      </dgm:t>
    </dgm:pt>
    <dgm:pt modelId="{6BEE9AD1-BEC1-4090-AA22-3CAF5C2684E0}">
      <dgm:prSet custT="1"/>
      <dgm:spPr/>
      <dgm:t>
        <a:bodyPr/>
        <a:lstStyle/>
        <a:p>
          <a:r>
            <a:rPr lang="pl-PL" sz="2000" b="1" dirty="0"/>
            <a:t>Budowanie zaufania</a:t>
          </a:r>
        </a:p>
      </dgm:t>
    </dgm:pt>
    <dgm:pt modelId="{52FB2792-82AB-4675-B81A-ADDDA0619157}" type="parTrans" cxnId="{1C735E23-4C74-40D0-B72D-3ABFA591315E}">
      <dgm:prSet/>
      <dgm:spPr/>
      <dgm:t>
        <a:bodyPr/>
        <a:lstStyle/>
        <a:p>
          <a:endParaRPr lang="pl-PL"/>
        </a:p>
      </dgm:t>
    </dgm:pt>
    <dgm:pt modelId="{038E2581-D6B8-4B05-8D82-8E54F694C399}" type="sibTrans" cxnId="{1C735E23-4C74-40D0-B72D-3ABFA591315E}">
      <dgm:prSet/>
      <dgm:spPr/>
      <dgm:t>
        <a:bodyPr/>
        <a:lstStyle/>
        <a:p>
          <a:endParaRPr lang="pl-PL"/>
        </a:p>
      </dgm:t>
    </dgm:pt>
    <dgm:pt modelId="{47CC1571-BEA8-469B-8039-8E62E8831D38}">
      <dgm:prSet custT="1"/>
      <dgm:spPr/>
      <dgm:t>
        <a:bodyPr/>
        <a:lstStyle/>
        <a:p>
          <a:r>
            <a:rPr lang="pl-PL" sz="2000" b="1" dirty="0"/>
            <a:t>Może pomóc?</a:t>
          </a:r>
        </a:p>
      </dgm:t>
    </dgm:pt>
    <dgm:pt modelId="{78DCC8DF-B592-4FC5-8D2C-75564B3E985F}" type="parTrans" cxnId="{7811E59A-5E7B-443E-86DE-9A9286D94F39}">
      <dgm:prSet/>
      <dgm:spPr/>
      <dgm:t>
        <a:bodyPr/>
        <a:lstStyle/>
        <a:p>
          <a:endParaRPr lang="pl-PL"/>
        </a:p>
      </dgm:t>
    </dgm:pt>
    <dgm:pt modelId="{00180A33-6132-4808-9F4C-593F33AF0BDC}" type="sibTrans" cxnId="{7811E59A-5E7B-443E-86DE-9A9286D94F39}">
      <dgm:prSet/>
      <dgm:spPr/>
      <dgm:t>
        <a:bodyPr/>
        <a:lstStyle/>
        <a:p>
          <a:endParaRPr lang="pl-PL"/>
        </a:p>
      </dgm:t>
    </dgm:pt>
    <dgm:pt modelId="{51D41967-8F68-4FB6-9D84-DAF54D990B74}">
      <dgm:prSet custT="1"/>
      <dgm:spPr/>
      <dgm:t>
        <a:bodyPr/>
        <a:lstStyle/>
        <a:p>
          <a:r>
            <a:rPr lang="pl-PL" sz="2000" b="1" dirty="0"/>
            <a:t>Potrzebuję pomocy</a:t>
          </a:r>
        </a:p>
      </dgm:t>
    </dgm:pt>
    <dgm:pt modelId="{1AB74A6E-B92D-43B6-9633-914F5F5F9BC0}" type="parTrans" cxnId="{17539086-DCA0-44CF-A212-85C8CADA03BA}">
      <dgm:prSet/>
      <dgm:spPr/>
      <dgm:t>
        <a:bodyPr/>
        <a:lstStyle/>
        <a:p>
          <a:endParaRPr lang="pl-PL"/>
        </a:p>
      </dgm:t>
    </dgm:pt>
    <dgm:pt modelId="{33AACBA2-0B9D-48D1-AB3C-F5677BC437A0}" type="sibTrans" cxnId="{17539086-DCA0-44CF-A212-85C8CADA03BA}">
      <dgm:prSet/>
      <dgm:spPr/>
      <dgm:t>
        <a:bodyPr/>
        <a:lstStyle/>
        <a:p>
          <a:endParaRPr lang="pl-PL"/>
        </a:p>
      </dgm:t>
    </dgm:pt>
    <dgm:pt modelId="{6AFBFEC3-4955-40E0-94B3-C31FBF2238A7}">
      <dgm:prSet custT="1"/>
      <dgm:spPr/>
      <dgm:t>
        <a:bodyPr/>
        <a:lstStyle/>
        <a:p>
          <a:r>
            <a:rPr lang="pl-PL" sz="2000" b="1" dirty="0"/>
            <a:t>Współczucie, wina i zastraszenie</a:t>
          </a:r>
        </a:p>
      </dgm:t>
    </dgm:pt>
    <dgm:pt modelId="{E0F44B6F-385A-44CE-A1B4-03FF6E769C28}" type="parTrans" cxnId="{EA242533-5378-477B-89D7-2469CC4F4510}">
      <dgm:prSet/>
      <dgm:spPr/>
      <dgm:t>
        <a:bodyPr/>
        <a:lstStyle/>
        <a:p>
          <a:endParaRPr lang="pl-PL"/>
        </a:p>
      </dgm:t>
    </dgm:pt>
    <dgm:pt modelId="{30FD2D1C-E9C9-4BBA-ACE1-E0AB0735F833}" type="sibTrans" cxnId="{EA242533-5378-477B-89D7-2469CC4F4510}">
      <dgm:prSet/>
      <dgm:spPr/>
      <dgm:t>
        <a:bodyPr/>
        <a:lstStyle/>
        <a:p>
          <a:endParaRPr lang="pl-PL"/>
        </a:p>
      </dgm:t>
    </dgm:pt>
    <dgm:pt modelId="{F74CFB5D-2769-4E2C-AE17-54AC547E5126}" type="pres">
      <dgm:prSet presAssocID="{BDDE330B-3158-4060-936E-2268A201C864}" presName="Name0" presStyleCnt="0">
        <dgm:presLayoutVars>
          <dgm:chMax val="7"/>
          <dgm:chPref val="7"/>
          <dgm:dir/>
        </dgm:presLayoutVars>
      </dgm:prSet>
      <dgm:spPr/>
    </dgm:pt>
    <dgm:pt modelId="{1F3FB29D-8A89-424C-A2D1-2254BB436C36}" type="pres">
      <dgm:prSet presAssocID="{BDDE330B-3158-4060-936E-2268A201C864}" presName="Name1" presStyleCnt="0"/>
      <dgm:spPr/>
    </dgm:pt>
    <dgm:pt modelId="{2768C42F-D7AE-4D40-AEAC-C1FD55BA1D2A}" type="pres">
      <dgm:prSet presAssocID="{BDDE330B-3158-4060-936E-2268A201C864}" presName="cycle" presStyleCnt="0"/>
      <dgm:spPr/>
    </dgm:pt>
    <dgm:pt modelId="{1563C4D8-8A6F-4207-AD56-D8DA069487D7}" type="pres">
      <dgm:prSet presAssocID="{BDDE330B-3158-4060-936E-2268A201C864}" presName="srcNode" presStyleLbl="node1" presStyleIdx="0" presStyleCnt="6"/>
      <dgm:spPr/>
    </dgm:pt>
    <dgm:pt modelId="{6F1D2D7B-6233-4512-98AC-1C1B6D0C3CAD}" type="pres">
      <dgm:prSet presAssocID="{BDDE330B-3158-4060-936E-2268A201C864}" presName="conn" presStyleLbl="parChTrans1D2" presStyleIdx="0" presStyleCnt="1"/>
      <dgm:spPr/>
    </dgm:pt>
    <dgm:pt modelId="{4A8367CD-B55E-4EB1-BCB5-DEFAD1D749BF}" type="pres">
      <dgm:prSet presAssocID="{BDDE330B-3158-4060-936E-2268A201C864}" presName="extraNode" presStyleLbl="node1" presStyleIdx="0" presStyleCnt="6"/>
      <dgm:spPr/>
    </dgm:pt>
    <dgm:pt modelId="{9B405B6F-EEF2-4638-936E-6B80D242631C}" type="pres">
      <dgm:prSet presAssocID="{BDDE330B-3158-4060-936E-2268A201C864}" presName="dstNode" presStyleLbl="node1" presStyleIdx="0" presStyleCnt="6"/>
      <dgm:spPr/>
    </dgm:pt>
    <dgm:pt modelId="{01D55DA1-36DB-47A1-877D-5E0CE3147D54}" type="pres">
      <dgm:prSet presAssocID="{3C42B925-E672-4A6C-9326-880DA59D93AC}" presName="text_1" presStyleLbl="node1" presStyleIdx="0" presStyleCnt="6">
        <dgm:presLayoutVars>
          <dgm:bulletEnabled val="1"/>
        </dgm:presLayoutVars>
      </dgm:prSet>
      <dgm:spPr/>
    </dgm:pt>
    <dgm:pt modelId="{A5B7437E-E112-442F-B5C1-3D3AAB0DCFCB}" type="pres">
      <dgm:prSet presAssocID="{3C42B925-E672-4A6C-9326-880DA59D93AC}" presName="accent_1" presStyleCnt="0"/>
      <dgm:spPr/>
    </dgm:pt>
    <dgm:pt modelId="{4993AE60-EEE4-4D07-B2B8-8F4469B9A7AB}" type="pres">
      <dgm:prSet presAssocID="{3C42B925-E672-4A6C-9326-880DA59D93AC}" presName="accentRepeatNode" presStyleLbl="solidFgAcc1" presStyleIdx="0" presStyleCnt="6"/>
      <dgm:spPr/>
    </dgm:pt>
    <dgm:pt modelId="{F3675890-FC30-4AA1-9A7A-E0452587C04E}" type="pres">
      <dgm:prSet presAssocID="{95D191DA-E118-407A-9AC1-EEA830B9A821}" presName="text_2" presStyleLbl="node1" presStyleIdx="1" presStyleCnt="6">
        <dgm:presLayoutVars>
          <dgm:bulletEnabled val="1"/>
        </dgm:presLayoutVars>
      </dgm:prSet>
      <dgm:spPr/>
    </dgm:pt>
    <dgm:pt modelId="{C42FE2C8-3B22-43AE-9430-5754568F2E2F}" type="pres">
      <dgm:prSet presAssocID="{95D191DA-E118-407A-9AC1-EEA830B9A821}" presName="accent_2" presStyleCnt="0"/>
      <dgm:spPr/>
    </dgm:pt>
    <dgm:pt modelId="{02F318C6-9B18-46E4-971B-A40DE52F9EB2}" type="pres">
      <dgm:prSet presAssocID="{95D191DA-E118-407A-9AC1-EEA830B9A821}" presName="accentRepeatNode" presStyleLbl="solidFgAcc1" presStyleIdx="1" presStyleCnt="6"/>
      <dgm:spPr/>
    </dgm:pt>
    <dgm:pt modelId="{DAD086E8-F350-44F0-9270-7996287A4F50}" type="pres">
      <dgm:prSet presAssocID="{6BEE9AD1-BEC1-4090-AA22-3CAF5C2684E0}" presName="text_3" presStyleLbl="node1" presStyleIdx="2" presStyleCnt="6">
        <dgm:presLayoutVars>
          <dgm:bulletEnabled val="1"/>
        </dgm:presLayoutVars>
      </dgm:prSet>
      <dgm:spPr/>
    </dgm:pt>
    <dgm:pt modelId="{D3A39DB6-25D3-485B-8FA6-0407BD60D5E9}" type="pres">
      <dgm:prSet presAssocID="{6BEE9AD1-BEC1-4090-AA22-3CAF5C2684E0}" presName="accent_3" presStyleCnt="0"/>
      <dgm:spPr/>
    </dgm:pt>
    <dgm:pt modelId="{10F66DDC-17AE-4CAC-922E-9B3967C758C8}" type="pres">
      <dgm:prSet presAssocID="{6BEE9AD1-BEC1-4090-AA22-3CAF5C2684E0}" presName="accentRepeatNode" presStyleLbl="solidFgAcc1" presStyleIdx="2" presStyleCnt="6"/>
      <dgm:spPr/>
    </dgm:pt>
    <dgm:pt modelId="{EBE02C49-A274-48E3-8AF1-B61FBB32527B}" type="pres">
      <dgm:prSet presAssocID="{47CC1571-BEA8-469B-8039-8E62E8831D38}" presName="text_4" presStyleLbl="node1" presStyleIdx="3" presStyleCnt="6">
        <dgm:presLayoutVars>
          <dgm:bulletEnabled val="1"/>
        </dgm:presLayoutVars>
      </dgm:prSet>
      <dgm:spPr/>
    </dgm:pt>
    <dgm:pt modelId="{86D5C8C5-0BA5-453F-BAC4-F100408333E7}" type="pres">
      <dgm:prSet presAssocID="{47CC1571-BEA8-469B-8039-8E62E8831D38}" presName="accent_4" presStyleCnt="0"/>
      <dgm:spPr/>
    </dgm:pt>
    <dgm:pt modelId="{57F0AAE5-A0B3-4564-A01A-C79C3DA0671D}" type="pres">
      <dgm:prSet presAssocID="{47CC1571-BEA8-469B-8039-8E62E8831D38}" presName="accentRepeatNode" presStyleLbl="solidFgAcc1" presStyleIdx="3" presStyleCnt="6"/>
      <dgm:spPr/>
    </dgm:pt>
    <dgm:pt modelId="{EBFA2F99-850B-4E94-882D-AE2717B487FC}" type="pres">
      <dgm:prSet presAssocID="{51D41967-8F68-4FB6-9D84-DAF54D990B74}" presName="text_5" presStyleLbl="node1" presStyleIdx="4" presStyleCnt="6">
        <dgm:presLayoutVars>
          <dgm:bulletEnabled val="1"/>
        </dgm:presLayoutVars>
      </dgm:prSet>
      <dgm:spPr/>
    </dgm:pt>
    <dgm:pt modelId="{94A0045E-EFCE-4E16-8597-BCA47132B7C0}" type="pres">
      <dgm:prSet presAssocID="{51D41967-8F68-4FB6-9D84-DAF54D990B74}" presName="accent_5" presStyleCnt="0"/>
      <dgm:spPr/>
    </dgm:pt>
    <dgm:pt modelId="{BBAC486F-A92C-4123-BFC1-1326DC4A078D}" type="pres">
      <dgm:prSet presAssocID="{51D41967-8F68-4FB6-9D84-DAF54D990B74}" presName="accentRepeatNode" presStyleLbl="solidFgAcc1" presStyleIdx="4" presStyleCnt="6"/>
      <dgm:spPr/>
    </dgm:pt>
    <dgm:pt modelId="{1819DAC8-0E9F-46BA-BEF3-0084377180BE}" type="pres">
      <dgm:prSet presAssocID="{6AFBFEC3-4955-40E0-94B3-C31FBF2238A7}" presName="text_6" presStyleLbl="node1" presStyleIdx="5" presStyleCnt="6">
        <dgm:presLayoutVars>
          <dgm:bulletEnabled val="1"/>
        </dgm:presLayoutVars>
      </dgm:prSet>
      <dgm:spPr/>
    </dgm:pt>
    <dgm:pt modelId="{038A1D78-7121-4181-B394-7CABBC4F56AA}" type="pres">
      <dgm:prSet presAssocID="{6AFBFEC3-4955-40E0-94B3-C31FBF2238A7}" presName="accent_6" presStyleCnt="0"/>
      <dgm:spPr/>
    </dgm:pt>
    <dgm:pt modelId="{89522094-AFF2-4460-8022-6F7CF850B88F}" type="pres">
      <dgm:prSet presAssocID="{6AFBFEC3-4955-40E0-94B3-C31FBF2238A7}" presName="accentRepeatNode" presStyleLbl="solidFgAcc1" presStyleIdx="5" presStyleCnt="6"/>
      <dgm:spPr/>
    </dgm:pt>
  </dgm:ptLst>
  <dgm:cxnLst>
    <dgm:cxn modelId="{A2453213-82BE-4657-AEEB-29C06A54FDBF}" type="presOf" srcId="{51D41967-8F68-4FB6-9D84-DAF54D990B74}" destId="{EBFA2F99-850B-4E94-882D-AE2717B487FC}" srcOrd="0" destOrd="0" presId="urn:microsoft.com/office/officeart/2008/layout/VerticalCurvedList"/>
    <dgm:cxn modelId="{1C735E23-4C74-40D0-B72D-3ABFA591315E}" srcId="{BDDE330B-3158-4060-936E-2268A201C864}" destId="{6BEE9AD1-BEC1-4090-AA22-3CAF5C2684E0}" srcOrd="2" destOrd="0" parTransId="{52FB2792-82AB-4675-B81A-ADDDA0619157}" sibTransId="{038E2581-D6B8-4B05-8D82-8E54F694C399}"/>
    <dgm:cxn modelId="{404A7824-6FF5-459F-96D1-380041B943FB}" type="presOf" srcId="{ED2DC0E4-5E82-417F-BD02-E9430CF35D5E}" destId="{6F1D2D7B-6233-4512-98AC-1C1B6D0C3CAD}" srcOrd="0" destOrd="0" presId="urn:microsoft.com/office/officeart/2008/layout/VerticalCurvedList"/>
    <dgm:cxn modelId="{EA242533-5378-477B-89D7-2469CC4F4510}" srcId="{BDDE330B-3158-4060-936E-2268A201C864}" destId="{6AFBFEC3-4955-40E0-94B3-C31FBF2238A7}" srcOrd="5" destOrd="0" parTransId="{E0F44B6F-385A-44CE-A1B4-03FF6E769C28}" sibTransId="{30FD2D1C-E9C9-4BBA-ACE1-E0AB0735F833}"/>
    <dgm:cxn modelId="{BBEFC43A-B9BC-4DCE-B4DC-F252AE942590}" type="presOf" srcId="{47CC1571-BEA8-469B-8039-8E62E8831D38}" destId="{EBE02C49-A274-48E3-8AF1-B61FBB32527B}" srcOrd="0" destOrd="0" presId="urn:microsoft.com/office/officeart/2008/layout/VerticalCurvedList"/>
    <dgm:cxn modelId="{D0D7F03B-38AB-42FE-9AF3-FB1C7021F94A}" type="presOf" srcId="{6AFBFEC3-4955-40E0-94B3-C31FBF2238A7}" destId="{1819DAC8-0E9F-46BA-BEF3-0084377180BE}" srcOrd="0" destOrd="0" presId="urn:microsoft.com/office/officeart/2008/layout/VerticalCurvedList"/>
    <dgm:cxn modelId="{81D5B361-029E-460C-80C5-32F16BF28395}" type="presOf" srcId="{BDDE330B-3158-4060-936E-2268A201C864}" destId="{F74CFB5D-2769-4E2C-AE17-54AC547E5126}" srcOrd="0" destOrd="0" presId="urn:microsoft.com/office/officeart/2008/layout/VerticalCurvedList"/>
    <dgm:cxn modelId="{0DA5136D-68ED-4008-BA55-FD40B3FAC760}" type="presOf" srcId="{6BEE9AD1-BEC1-4090-AA22-3CAF5C2684E0}" destId="{DAD086E8-F350-44F0-9270-7996287A4F50}" srcOrd="0" destOrd="0" presId="urn:microsoft.com/office/officeart/2008/layout/VerticalCurvedList"/>
    <dgm:cxn modelId="{02C43D86-E36D-4D48-965C-3B4A568794F5}" type="presOf" srcId="{3C42B925-E672-4A6C-9326-880DA59D93AC}" destId="{01D55DA1-36DB-47A1-877D-5E0CE3147D54}" srcOrd="0" destOrd="0" presId="urn:microsoft.com/office/officeart/2008/layout/VerticalCurvedList"/>
    <dgm:cxn modelId="{17539086-DCA0-44CF-A212-85C8CADA03BA}" srcId="{BDDE330B-3158-4060-936E-2268A201C864}" destId="{51D41967-8F68-4FB6-9D84-DAF54D990B74}" srcOrd="4" destOrd="0" parTransId="{1AB74A6E-B92D-43B6-9633-914F5F5F9BC0}" sibTransId="{33AACBA2-0B9D-48D1-AB3C-F5677BC437A0}"/>
    <dgm:cxn modelId="{7811E59A-5E7B-443E-86DE-9A9286D94F39}" srcId="{BDDE330B-3158-4060-936E-2268A201C864}" destId="{47CC1571-BEA8-469B-8039-8E62E8831D38}" srcOrd="3" destOrd="0" parTransId="{78DCC8DF-B592-4FC5-8D2C-75564B3E985F}" sibTransId="{00180A33-6132-4808-9F4C-593F33AF0BDC}"/>
    <dgm:cxn modelId="{8635D7BD-19CF-4E91-AF36-FC632423BA16}" srcId="{BDDE330B-3158-4060-936E-2268A201C864}" destId="{3C42B925-E672-4A6C-9326-880DA59D93AC}" srcOrd="0" destOrd="0" parTransId="{1DD832DD-794C-409C-AA40-E6C331786625}" sibTransId="{ED2DC0E4-5E82-417F-BD02-E9430CF35D5E}"/>
    <dgm:cxn modelId="{CFC432C9-EE1D-439E-9A39-CCA4EE5CA55C}" srcId="{BDDE330B-3158-4060-936E-2268A201C864}" destId="{95D191DA-E118-407A-9AC1-EEA830B9A821}" srcOrd="1" destOrd="0" parTransId="{49F5BB29-79E4-47DF-A262-702C92D50804}" sibTransId="{E6C29484-43E3-44D8-B1E5-CF5B5570B3F0}"/>
    <dgm:cxn modelId="{9AE03DD2-EA3C-47E8-9DA5-ABCB839700EF}" type="presOf" srcId="{95D191DA-E118-407A-9AC1-EEA830B9A821}" destId="{F3675890-FC30-4AA1-9A7A-E0452587C04E}" srcOrd="0" destOrd="0" presId="urn:microsoft.com/office/officeart/2008/layout/VerticalCurvedList"/>
    <dgm:cxn modelId="{A91F1743-3821-491D-BE70-46F35A192125}" type="presParOf" srcId="{F74CFB5D-2769-4E2C-AE17-54AC547E5126}" destId="{1F3FB29D-8A89-424C-A2D1-2254BB436C36}" srcOrd="0" destOrd="0" presId="urn:microsoft.com/office/officeart/2008/layout/VerticalCurvedList"/>
    <dgm:cxn modelId="{4C3E4454-6A10-4BC4-8C6C-BD3973A231FD}" type="presParOf" srcId="{1F3FB29D-8A89-424C-A2D1-2254BB436C36}" destId="{2768C42F-D7AE-4D40-AEAC-C1FD55BA1D2A}" srcOrd="0" destOrd="0" presId="urn:microsoft.com/office/officeart/2008/layout/VerticalCurvedList"/>
    <dgm:cxn modelId="{89A6F239-87D4-402D-A48C-F60704118B6A}" type="presParOf" srcId="{2768C42F-D7AE-4D40-AEAC-C1FD55BA1D2A}" destId="{1563C4D8-8A6F-4207-AD56-D8DA069487D7}" srcOrd="0" destOrd="0" presId="urn:microsoft.com/office/officeart/2008/layout/VerticalCurvedList"/>
    <dgm:cxn modelId="{2B49C83A-8E6A-4AF1-A149-77299F3A7D96}" type="presParOf" srcId="{2768C42F-D7AE-4D40-AEAC-C1FD55BA1D2A}" destId="{6F1D2D7B-6233-4512-98AC-1C1B6D0C3CAD}" srcOrd="1" destOrd="0" presId="urn:microsoft.com/office/officeart/2008/layout/VerticalCurvedList"/>
    <dgm:cxn modelId="{D6A5D1CD-0884-4BC8-AF88-E93474FFB5CF}" type="presParOf" srcId="{2768C42F-D7AE-4D40-AEAC-C1FD55BA1D2A}" destId="{4A8367CD-B55E-4EB1-BCB5-DEFAD1D749BF}" srcOrd="2" destOrd="0" presId="urn:microsoft.com/office/officeart/2008/layout/VerticalCurvedList"/>
    <dgm:cxn modelId="{D8C92EAA-7328-4EED-AED2-FAF0E20820D0}" type="presParOf" srcId="{2768C42F-D7AE-4D40-AEAC-C1FD55BA1D2A}" destId="{9B405B6F-EEF2-4638-936E-6B80D242631C}" srcOrd="3" destOrd="0" presId="urn:microsoft.com/office/officeart/2008/layout/VerticalCurvedList"/>
    <dgm:cxn modelId="{C97067AF-FEE5-4AE2-9360-DBBE44134845}" type="presParOf" srcId="{1F3FB29D-8A89-424C-A2D1-2254BB436C36}" destId="{01D55DA1-36DB-47A1-877D-5E0CE3147D54}" srcOrd="1" destOrd="0" presId="urn:microsoft.com/office/officeart/2008/layout/VerticalCurvedList"/>
    <dgm:cxn modelId="{6E89259F-A0F9-41C8-B822-294667D433BC}" type="presParOf" srcId="{1F3FB29D-8A89-424C-A2D1-2254BB436C36}" destId="{A5B7437E-E112-442F-B5C1-3D3AAB0DCFCB}" srcOrd="2" destOrd="0" presId="urn:microsoft.com/office/officeart/2008/layout/VerticalCurvedList"/>
    <dgm:cxn modelId="{95BFA86E-BE7E-4328-916D-4F6DE8B3EE22}" type="presParOf" srcId="{A5B7437E-E112-442F-B5C1-3D3AAB0DCFCB}" destId="{4993AE60-EEE4-4D07-B2B8-8F4469B9A7AB}" srcOrd="0" destOrd="0" presId="urn:microsoft.com/office/officeart/2008/layout/VerticalCurvedList"/>
    <dgm:cxn modelId="{3C946CA0-1E0A-4533-96D6-754244037D64}" type="presParOf" srcId="{1F3FB29D-8A89-424C-A2D1-2254BB436C36}" destId="{F3675890-FC30-4AA1-9A7A-E0452587C04E}" srcOrd="3" destOrd="0" presId="urn:microsoft.com/office/officeart/2008/layout/VerticalCurvedList"/>
    <dgm:cxn modelId="{E1A6789F-91A7-40A0-981F-2C8E0D2815E7}" type="presParOf" srcId="{1F3FB29D-8A89-424C-A2D1-2254BB436C36}" destId="{C42FE2C8-3B22-43AE-9430-5754568F2E2F}" srcOrd="4" destOrd="0" presId="urn:microsoft.com/office/officeart/2008/layout/VerticalCurvedList"/>
    <dgm:cxn modelId="{FE909350-B392-4D2E-B35E-68F8D7F905B3}" type="presParOf" srcId="{C42FE2C8-3B22-43AE-9430-5754568F2E2F}" destId="{02F318C6-9B18-46E4-971B-A40DE52F9EB2}" srcOrd="0" destOrd="0" presId="urn:microsoft.com/office/officeart/2008/layout/VerticalCurvedList"/>
    <dgm:cxn modelId="{C371AB07-9C5D-4ADF-A47F-AB54EA15EF5D}" type="presParOf" srcId="{1F3FB29D-8A89-424C-A2D1-2254BB436C36}" destId="{DAD086E8-F350-44F0-9270-7996287A4F50}" srcOrd="5" destOrd="0" presId="urn:microsoft.com/office/officeart/2008/layout/VerticalCurvedList"/>
    <dgm:cxn modelId="{A519EB6B-F8CA-464F-A7CE-9B915EA44542}" type="presParOf" srcId="{1F3FB29D-8A89-424C-A2D1-2254BB436C36}" destId="{D3A39DB6-25D3-485B-8FA6-0407BD60D5E9}" srcOrd="6" destOrd="0" presId="urn:microsoft.com/office/officeart/2008/layout/VerticalCurvedList"/>
    <dgm:cxn modelId="{E88D9C1E-BFD8-4F72-ACC8-91392F36EB32}" type="presParOf" srcId="{D3A39DB6-25D3-485B-8FA6-0407BD60D5E9}" destId="{10F66DDC-17AE-4CAC-922E-9B3967C758C8}" srcOrd="0" destOrd="0" presId="urn:microsoft.com/office/officeart/2008/layout/VerticalCurvedList"/>
    <dgm:cxn modelId="{130DAEE9-A397-4B4C-9294-A8E4F930A483}" type="presParOf" srcId="{1F3FB29D-8A89-424C-A2D1-2254BB436C36}" destId="{EBE02C49-A274-48E3-8AF1-B61FBB32527B}" srcOrd="7" destOrd="0" presId="urn:microsoft.com/office/officeart/2008/layout/VerticalCurvedList"/>
    <dgm:cxn modelId="{BEABE8FB-61F8-4988-80CE-55F1A7570C02}" type="presParOf" srcId="{1F3FB29D-8A89-424C-A2D1-2254BB436C36}" destId="{86D5C8C5-0BA5-453F-BAC4-F100408333E7}" srcOrd="8" destOrd="0" presId="urn:microsoft.com/office/officeart/2008/layout/VerticalCurvedList"/>
    <dgm:cxn modelId="{4FE9DE70-4D9D-4670-AC9D-D3902CA88D3A}" type="presParOf" srcId="{86D5C8C5-0BA5-453F-BAC4-F100408333E7}" destId="{57F0AAE5-A0B3-4564-A01A-C79C3DA0671D}" srcOrd="0" destOrd="0" presId="urn:microsoft.com/office/officeart/2008/layout/VerticalCurvedList"/>
    <dgm:cxn modelId="{B6A7D9F0-E8A9-4718-B368-605647998AFB}" type="presParOf" srcId="{1F3FB29D-8A89-424C-A2D1-2254BB436C36}" destId="{EBFA2F99-850B-4E94-882D-AE2717B487FC}" srcOrd="9" destOrd="0" presId="urn:microsoft.com/office/officeart/2008/layout/VerticalCurvedList"/>
    <dgm:cxn modelId="{B20F6755-13B7-43F5-A84D-F6BF2EF035F1}" type="presParOf" srcId="{1F3FB29D-8A89-424C-A2D1-2254BB436C36}" destId="{94A0045E-EFCE-4E16-8597-BCA47132B7C0}" srcOrd="10" destOrd="0" presId="urn:microsoft.com/office/officeart/2008/layout/VerticalCurvedList"/>
    <dgm:cxn modelId="{05612E45-1A34-4F3B-A76E-8DA978176BE1}" type="presParOf" srcId="{94A0045E-EFCE-4E16-8597-BCA47132B7C0}" destId="{BBAC486F-A92C-4123-BFC1-1326DC4A078D}" srcOrd="0" destOrd="0" presId="urn:microsoft.com/office/officeart/2008/layout/VerticalCurvedList"/>
    <dgm:cxn modelId="{33749A44-E946-498F-A10A-626E8A9AF15C}" type="presParOf" srcId="{1F3FB29D-8A89-424C-A2D1-2254BB436C36}" destId="{1819DAC8-0E9F-46BA-BEF3-0084377180BE}" srcOrd="11" destOrd="0" presId="urn:microsoft.com/office/officeart/2008/layout/VerticalCurvedList"/>
    <dgm:cxn modelId="{47A12BF3-5E96-473C-A2F9-218A87ECF225}" type="presParOf" srcId="{1F3FB29D-8A89-424C-A2D1-2254BB436C36}" destId="{038A1D78-7121-4181-B394-7CABBC4F56AA}" srcOrd="12" destOrd="0" presId="urn:microsoft.com/office/officeart/2008/layout/VerticalCurvedList"/>
    <dgm:cxn modelId="{321C1900-14C9-4E7E-99FC-0DA316ED2E57}" type="presParOf" srcId="{038A1D78-7121-4181-B394-7CABBC4F56AA}" destId="{89522094-AFF2-4460-8022-6F7CF850B88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1D2D7B-6233-4512-98AC-1C1B6D0C3CAD}">
      <dsp:nvSpPr>
        <dsp:cNvPr id="0" name=""/>
        <dsp:cNvSpPr/>
      </dsp:nvSpPr>
      <dsp:spPr>
        <a:xfrm>
          <a:off x="-4327015" y="-663768"/>
          <a:ext cx="5155258" cy="5155258"/>
        </a:xfrm>
        <a:prstGeom prst="blockArc">
          <a:avLst>
            <a:gd name="adj1" fmla="val 18900000"/>
            <a:gd name="adj2" fmla="val 2700000"/>
            <a:gd name="adj3" fmla="val 419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55DA1-36DB-47A1-877D-5E0CE3147D54}">
      <dsp:nvSpPr>
        <dsp:cNvPr id="0" name=""/>
        <dsp:cNvSpPr/>
      </dsp:nvSpPr>
      <dsp:spPr>
        <a:xfrm>
          <a:off x="309499" y="201567"/>
          <a:ext cx="7233293" cy="402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Z pozoru nieszkodliwa informacja</a:t>
          </a:r>
        </a:p>
      </dsp:txBody>
      <dsp:txXfrm>
        <a:off x="309499" y="201567"/>
        <a:ext cx="7233293" cy="402982"/>
      </dsp:txXfrm>
    </dsp:sp>
    <dsp:sp modelId="{4993AE60-EEE4-4D07-B2B8-8F4469B9A7AB}">
      <dsp:nvSpPr>
        <dsp:cNvPr id="0" name=""/>
        <dsp:cNvSpPr/>
      </dsp:nvSpPr>
      <dsp:spPr>
        <a:xfrm>
          <a:off x="57635" y="151195"/>
          <a:ext cx="503728" cy="503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675890-FC30-4AA1-9A7A-E0452587C04E}">
      <dsp:nvSpPr>
        <dsp:cNvPr id="0" name=""/>
        <dsp:cNvSpPr/>
      </dsp:nvSpPr>
      <dsp:spPr>
        <a:xfrm>
          <a:off x="640980" y="805965"/>
          <a:ext cx="6901813" cy="4029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Czasem wystarczy po prostu poprosić</a:t>
          </a:r>
        </a:p>
      </dsp:txBody>
      <dsp:txXfrm>
        <a:off x="640980" y="805965"/>
        <a:ext cx="6901813" cy="402982"/>
      </dsp:txXfrm>
    </dsp:sp>
    <dsp:sp modelId="{02F318C6-9B18-46E4-971B-A40DE52F9EB2}">
      <dsp:nvSpPr>
        <dsp:cNvPr id="0" name=""/>
        <dsp:cNvSpPr/>
      </dsp:nvSpPr>
      <dsp:spPr>
        <a:xfrm>
          <a:off x="389115" y="755592"/>
          <a:ext cx="503728" cy="503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086E8-F350-44F0-9270-7996287A4F50}">
      <dsp:nvSpPr>
        <dsp:cNvPr id="0" name=""/>
        <dsp:cNvSpPr/>
      </dsp:nvSpPr>
      <dsp:spPr>
        <a:xfrm>
          <a:off x="792557" y="1410362"/>
          <a:ext cx="6750235" cy="4029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Budowanie zaufania</a:t>
          </a:r>
        </a:p>
      </dsp:txBody>
      <dsp:txXfrm>
        <a:off x="792557" y="1410362"/>
        <a:ext cx="6750235" cy="402982"/>
      </dsp:txXfrm>
    </dsp:sp>
    <dsp:sp modelId="{10F66DDC-17AE-4CAC-922E-9B3967C758C8}">
      <dsp:nvSpPr>
        <dsp:cNvPr id="0" name=""/>
        <dsp:cNvSpPr/>
      </dsp:nvSpPr>
      <dsp:spPr>
        <a:xfrm>
          <a:off x="540693" y="1359989"/>
          <a:ext cx="503728" cy="503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E02C49-A274-48E3-8AF1-B61FBB32527B}">
      <dsp:nvSpPr>
        <dsp:cNvPr id="0" name=""/>
        <dsp:cNvSpPr/>
      </dsp:nvSpPr>
      <dsp:spPr>
        <a:xfrm>
          <a:off x="792557" y="2014376"/>
          <a:ext cx="6750235" cy="4029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Może pomóc?</a:t>
          </a:r>
        </a:p>
      </dsp:txBody>
      <dsp:txXfrm>
        <a:off x="792557" y="2014376"/>
        <a:ext cx="6750235" cy="402982"/>
      </dsp:txXfrm>
    </dsp:sp>
    <dsp:sp modelId="{57F0AAE5-A0B3-4564-A01A-C79C3DA0671D}">
      <dsp:nvSpPr>
        <dsp:cNvPr id="0" name=""/>
        <dsp:cNvSpPr/>
      </dsp:nvSpPr>
      <dsp:spPr>
        <a:xfrm>
          <a:off x="540693" y="1964004"/>
          <a:ext cx="503728" cy="503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FA2F99-850B-4E94-882D-AE2717B487FC}">
      <dsp:nvSpPr>
        <dsp:cNvPr id="0" name=""/>
        <dsp:cNvSpPr/>
      </dsp:nvSpPr>
      <dsp:spPr>
        <a:xfrm>
          <a:off x="640980" y="2618774"/>
          <a:ext cx="6901813" cy="40298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Potrzebuję pomocy</a:t>
          </a:r>
        </a:p>
      </dsp:txBody>
      <dsp:txXfrm>
        <a:off x="640980" y="2618774"/>
        <a:ext cx="6901813" cy="402982"/>
      </dsp:txXfrm>
    </dsp:sp>
    <dsp:sp modelId="{BBAC486F-A92C-4123-BFC1-1326DC4A078D}">
      <dsp:nvSpPr>
        <dsp:cNvPr id="0" name=""/>
        <dsp:cNvSpPr/>
      </dsp:nvSpPr>
      <dsp:spPr>
        <a:xfrm>
          <a:off x="389115" y="2568401"/>
          <a:ext cx="503728" cy="503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19DAC8-0E9F-46BA-BEF3-0084377180BE}">
      <dsp:nvSpPr>
        <dsp:cNvPr id="0" name=""/>
        <dsp:cNvSpPr/>
      </dsp:nvSpPr>
      <dsp:spPr>
        <a:xfrm>
          <a:off x="309499" y="3223171"/>
          <a:ext cx="7233293" cy="4029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9867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b="1" kern="1200" dirty="0"/>
            <a:t>Współczucie, wina i zastraszenie</a:t>
          </a:r>
        </a:p>
      </dsp:txBody>
      <dsp:txXfrm>
        <a:off x="309499" y="3223171"/>
        <a:ext cx="7233293" cy="402982"/>
      </dsp:txXfrm>
    </dsp:sp>
    <dsp:sp modelId="{89522094-AFF2-4460-8022-6F7CF850B88F}">
      <dsp:nvSpPr>
        <dsp:cNvPr id="0" name=""/>
        <dsp:cNvSpPr/>
      </dsp:nvSpPr>
      <dsp:spPr>
        <a:xfrm>
          <a:off x="57635" y="3172798"/>
          <a:ext cx="503728" cy="50372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846396-41AF-4BDD-AD18-21AAFEE0CBAC}" type="datetimeFigureOut">
              <a:rPr lang="pl-PL" smtClean="0"/>
              <a:pPr/>
              <a:t>20.11.2022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CE769-B89D-4292-9A63-EBC787D2C35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028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140968"/>
            <a:ext cx="7772400" cy="1872208"/>
          </a:xfrm>
        </p:spPr>
        <p:txBody>
          <a:bodyPr>
            <a:normAutofit/>
          </a:bodyPr>
          <a:lstStyle>
            <a:lvl1pPr algn="r">
              <a:defRPr sz="4000" b="1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5085184"/>
            <a:ext cx="7776864" cy="576064"/>
          </a:xfrm>
        </p:spPr>
        <p:txBody>
          <a:bodyPr anchor="ctr"/>
          <a:lstStyle>
            <a:lvl1pPr marL="0" indent="0" algn="r">
              <a:buNone/>
              <a:defRPr sz="2400" b="1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Końc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, sub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512" y="0"/>
            <a:ext cx="8343927" cy="11049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70511" y="1815352"/>
            <a:ext cx="8775000" cy="424775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1" hasCustomPrompt="1"/>
          </p:nvPr>
        </p:nvSpPr>
        <p:spPr>
          <a:xfrm>
            <a:off x="170512" y="1148607"/>
            <a:ext cx="8775000" cy="5040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Click to edit Master subtitle styles</a:t>
            </a:r>
          </a:p>
        </p:txBody>
      </p:sp>
    </p:spTree>
    <p:extLst>
      <p:ext uri="{BB962C8B-B14F-4D97-AF65-F5344CB8AC3E}">
        <p14:creationId xmlns:p14="http://schemas.microsoft.com/office/powerpoint/2010/main" val="33667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D51F6-D61D-4597-8C21-FDA415D5BA47}" type="datetimeFigureOut">
              <a:rPr lang="pl-PL"/>
              <a:pPr>
                <a:defRPr/>
              </a:pPr>
              <a:t>20.11.2022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6E589-2CA5-4274-BCF1-E9A56BF759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39CF8-996B-4E6D-9391-87B159CCEB4B}" type="datetimeFigureOut">
              <a:rPr lang="pl-PL"/>
              <a:pPr>
                <a:defRPr/>
              </a:pPr>
              <a:t>20.11.2022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7C16-DBC3-4710-B5D7-0F261AC6030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A6259-665A-4470-8E23-7C3BCBEDE3A3}" type="datetimeFigureOut">
              <a:rPr lang="pl-PL"/>
              <a:pPr>
                <a:defRPr/>
              </a:pPr>
              <a:t>20.11.2022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0EFE6-1CFA-4F27-ADD9-65103FF76D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EF64A-B172-4FE0-8B03-5781EA278DDC}" type="datetimeFigureOut">
              <a:rPr lang="pl-PL"/>
              <a:pPr>
                <a:defRPr/>
              </a:pPr>
              <a:t>20.11.2022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132B7-0CE8-4E3F-9A09-B8C906D120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C74F0-B279-44EB-9961-238940A67EB9}" type="datetimeFigureOut">
              <a:rPr lang="pl-PL"/>
              <a:pPr>
                <a:defRPr/>
              </a:pPr>
              <a:t>20.11.2022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37A7-E679-48C9-99A8-FED9544DDB0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29309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186209"/>
            <a:ext cx="5486400" cy="4106887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869160"/>
            <a:ext cx="5486400" cy="10081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BB21C-514A-4B75-89F9-9F6DEDC11E5F}" type="datetimeFigureOut">
              <a:rPr lang="pl-PL"/>
              <a:pPr>
                <a:defRPr/>
              </a:pPr>
              <a:t>20.11.2022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7719F-4CE5-4E3E-948B-41A7FC8507E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CD742-B18A-4979-83DE-1722813837C1}" type="datetimeFigureOut">
              <a:rPr lang="pl-PL"/>
              <a:pPr>
                <a:defRPr/>
              </a:pPr>
              <a:t>20.11.2022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7695D-7CC7-4567-BF51-92C8037482A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530626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5306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121EB-57FB-4080-9B55-8341091B5657}" type="datetimeFigureOut">
              <a:rPr lang="pl-PL"/>
              <a:pPr>
                <a:defRPr/>
              </a:pPr>
              <a:t>20.11.2022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36300-A837-447E-9B08-2748BA67A8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Tytuł slajdu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20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5940425" y="5949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7B99D9CE-CA1C-4A91-8737-1F6AAE4620FC}" type="datetimeFigureOut">
              <a:rPr lang="pl-PL"/>
              <a:pPr>
                <a:defRPr/>
              </a:pPr>
              <a:t>20.11.2022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68313" y="5949950"/>
            <a:ext cx="53990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101013" y="5949950"/>
            <a:ext cx="6207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>
              <a:defRPr/>
            </a:pPr>
            <a:fld id="{3C5F7EE3-E46F-45BE-BA28-DEEBC8D159C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6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4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200" kern="1200">
          <a:solidFill>
            <a:srgbClr val="002060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techcrunch.com/pages/thetruthspy-investigation/?guccounter=2&amp;guce_referrer=aHR0cHM6Ly9jb25zZW50LnlhaG9vLmNvbS8&amp;guce_referrer_sig=AQAAAMFTnjUUwDrI2l6PnD60fuAyDNPXMvtIyom5xzf_uwy7X17UomdCutzI3ceiYs0erfDfK1GP_ieEE_bhqGihEOGz-VgN9-tOHK19zAHQ1MgEbr8HLbyN_i-qTlDE3ratX_fYOlWiS5jhDCF1XtBqfR86-eXoT7QKJLRyipQ2DG78&amp;fbclid=IwAR11-G0s9orrpXMANwmnddLIcLm9cCr5hLbI8TmGlX882I1Pla6uv5MXFV8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ytuł 1"/>
          <p:cNvSpPr>
            <a:spLocks noGrp="1"/>
          </p:cNvSpPr>
          <p:nvPr>
            <p:ph type="ctrTitle"/>
          </p:nvPr>
        </p:nvSpPr>
        <p:spPr>
          <a:xfrm>
            <a:off x="685800" y="3141663"/>
            <a:ext cx="7772400" cy="1871662"/>
          </a:xfrm>
        </p:spPr>
        <p:txBody>
          <a:bodyPr/>
          <a:lstStyle/>
          <a:p>
            <a:pPr eaLnBrk="1" hangingPunct="1"/>
            <a:r>
              <a:rPr lang="pl-PL" sz="2800" dirty="0"/>
              <a:t>Być bezpiecznym w sieci </a:t>
            </a:r>
            <a:r>
              <a:rPr lang="pl-PL" sz="2800" dirty="0" err="1"/>
              <a:t>internet</a:t>
            </a:r>
            <a:r>
              <a:rPr lang="pl-PL" sz="2800" dirty="0"/>
              <a:t> </a:t>
            </a:r>
            <a:br>
              <a:rPr lang="pl-PL" sz="2800" dirty="0"/>
            </a:br>
            <a:r>
              <a:rPr lang="pl-PL" sz="2800" dirty="0"/>
              <a:t>- jak dbać o </a:t>
            </a:r>
            <a:r>
              <a:rPr lang="pl-PL" sz="2800" dirty="0" err="1"/>
              <a:t>cyberhigienę</a:t>
            </a:r>
            <a:r>
              <a:rPr lang="pl-PL" sz="2800" dirty="0"/>
              <a:t> </a:t>
            </a:r>
            <a:endParaRPr lang="pl-PL" sz="3600" dirty="0">
              <a:latin typeface="Century Gothic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4213" y="4509120"/>
            <a:ext cx="7775575" cy="1151905"/>
          </a:xfrm>
        </p:spPr>
        <p:txBody>
          <a:bodyPr>
            <a:normAutofit/>
          </a:bodyPr>
          <a:lstStyle/>
          <a:p>
            <a:pPr eaLnBrk="1" hangingPunct="1"/>
            <a:r>
              <a:rPr lang="pl-PL" b="0" dirty="0">
                <a:solidFill>
                  <a:srgbClr val="898989"/>
                </a:solidFill>
                <a:latin typeface="Century Gothic" pitchFamily="34" charset="0"/>
              </a:rPr>
              <a:t>mgr Dagmara Modrzejewska</a:t>
            </a:r>
          </a:p>
        </p:txBody>
      </p:sp>
      <p:sp>
        <p:nvSpPr>
          <p:cNvPr id="4100" name="pole tekstowe 3"/>
          <p:cNvSpPr txBox="1">
            <a:spLocks noChangeArrowheads="1"/>
          </p:cNvSpPr>
          <p:nvPr/>
        </p:nvSpPr>
        <p:spPr bwMode="auto">
          <a:xfrm>
            <a:off x="5580112" y="5876925"/>
            <a:ext cx="28796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rgbClr val="A6A6A6"/>
                </a:solidFill>
                <a:latin typeface="Century Gothic" pitchFamily="34" charset="0"/>
              </a:rPr>
              <a:t>21 listopada 2022 roku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1483BE26-2DBF-FD32-7724-9CC03BEC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7804" y="24433"/>
            <a:ext cx="3528392" cy="114300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000" dirty="0"/>
              <a:t>Socjotechnika</a:t>
            </a: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15E64C01-F0C6-0EB3-3768-49235E4E7AFF}"/>
              </a:ext>
            </a:extLst>
          </p:cNvPr>
          <p:cNvSpPr txBox="1">
            <a:spLocks/>
          </p:cNvSpPr>
          <p:nvPr/>
        </p:nvSpPr>
        <p:spPr>
          <a:xfrm>
            <a:off x="1619672" y="1772816"/>
            <a:ext cx="5559929" cy="260813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812800" indent="-190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Zestaw metod mających na celu uzyskanie niejawnych informacji przez cyberprzestępcę</a:t>
            </a:r>
          </a:p>
          <a:p>
            <a:r>
              <a:rPr lang="pl-PL" dirty="0"/>
              <a:t>Hackerzy często wykorzystują niewiedzę bądź łatwowierność użytkowników systemów informatycznych, aby pokonać zabezpieczenia odporne na wszelkie formy ataku</a:t>
            </a:r>
          </a:p>
          <a:p>
            <a:r>
              <a:rPr lang="pl-PL" b="1" dirty="0"/>
              <a:t>Wyszukują przy tym najsłabszy punkt systemu bezpieczeństwa, którym najczęściej jest człowiek</a:t>
            </a:r>
          </a:p>
          <a:p>
            <a:endParaRPr lang="pl-PL" b="1" dirty="0"/>
          </a:p>
          <a:p>
            <a:r>
              <a:rPr lang="pl-PL" b="1" dirty="0"/>
              <a:t>Przykład: wyłudzenia z </a:t>
            </a:r>
            <a:r>
              <a:rPr lang="pl-PL" b="1" dirty="0" err="1"/>
              <a:t>olx</a:t>
            </a:r>
            <a:r>
              <a:rPr lang="pl-PL" b="1" dirty="0"/>
              <a:t> za pośrednictwem </a:t>
            </a:r>
            <a:r>
              <a:rPr lang="pl-PL" b="1" dirty="0" err="1"/>
              <a:t>whatsapp</a:t>
            </a:r>
            <a:r>
              <a:rPr lang="pl-PL" b="1" dirty="0"/>
              <a:t> i strony łudząco przypominającej oryginalną https://inpost.pl/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5417920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4CF1B04-80EA-F65A-B3F9-05ACBD46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16632"/>
            <a:ext cx="7765321" cy="1326321"/>
          </a:xfrm>
        </p:spPr>
        <p:txBody>
          <a:bodyPr>
            <a:normAutofit/>
          </a:bodyPr>
          <a:lstStyle/>
          <a:p>
            <a:r>
              <a:rPr lang="pl-PL" sz="3600" dirty="0"/>
              <a:t>Metody ataku socjotechnicznego</a:t>
            </a:r>
          </a:p>
        </p:txBody>
      </p:sp>
      <p:graphicFrame>
        <p:nvGraphicFramePr>
          <p:cNvPr id="7" name="Symbol zastępczy zawartości 3">
            <a:extLst>
              <a:ext uri="{FF2B5EF4-FFF2-40B4-BE49-F238E27FC236}">
                <a16:creationId xmlns:a16="http://schemas.microsoft.com/office/drawing/2014/main" id="{57C16B35-06F1-975B-543F-A3A93B7AB2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883695"/>
              </p:ext>
            </p:extLst>
          </p:nvPr>
        </p:nvGraphicFramePr>
        <p:xfrm>
          <a:off x="1115616" y="1700808"/>
          <a:ext cx="7594248" cy="3827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C4CF1B04-80EA-F65A-B3F9-05ACBD46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16632"/>
            <a:ext cx="7765321" cy="1326321"/>
          </a:xfrm>
        </p:spPr>
        <p:txBody>
          <a:bodyPr>
            <a:normAutofit/>
          </a:bodyPr>
          <a:lstStyle/>
          <a:p>
            <a:r>
              <a:rPr lang="pl-PL" sz="3600" dirty="0"/>
              <a:t>Prewencja – czyli wykrywanie </a:t>
            </a:r>
            <a:r>
              <a:rPr lang="pl-PL" sz="3600" dirty="0" err="1"/>
              <a:t>cyber</a:t>
            </a:r>
            <a:r>
              <a:rPr lang="pl-PL" sz="3600" dirty="0"/>
              <a:t> i ICT ataków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35CB5C0-7D92-219A-86F1-6831AEAF1772}"/>
              </a:ext>
            </a:extLst>
          </p:cNvPr>
          <p:cNvSpPr txBox="1"/>
          <p:nvPr/>
        </p:nvSpPr>
        <p:spPr>
          <a:xfrm>
            <a:off x="438200" y="5229200"/>
            <a:ext cx="7987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https://interaktywnie.com/biznes/newsy/bezpieczenstwo/ataki-hakerskie-coraz-wiecej-szkodliwego-oprogramowania-258280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4504D9E-350B-B6B2-4461-DEB807C32C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574" y="1764451"/>
            <a:ext cx="603885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164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E2C0BCD-A1C0-9AA3-51CE-10A64E33E2B4}"/>
              </a:ext>
            </a:extLst>
          </p:cNvPr>
          <p:cNvSpPr txBox="1">
            <a:spLocks/>
          </p:cNvSpPr>
          <p:nvPr/>
        </p:nvSpPr>
        <p:spPr bwMode="auto">
          <a:xfrm>
            <a:off x="1187624" y="116632"/>
            <a:ext cx="7765321" cy="1326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r>
              <a:rPr lang="pl-PL" sz="3600" dirty="0"/>
              <a:t>Ataki – jak sprawdzić czy nasz telefon nie został </a:t>
            </a:r>
            <a:r>
              <a:rPr lang="pl-PL" sz="3600" dirty="0" err="1"/>
              <a:t>zhakowany</a:t>
            </a:r>
            <a:endParaRPr lang="pl-PL" sz="36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C694BE-4012-6CFD-EFBC-DEBF0C214173}"/>
              </a:ext>
            </a:extLst>
          </p:cNvPr>
          <p:cNvSpPr txBox="1">
            <a:spLocks/>
          </p:cNvSpPr>
          <p:nvPr/>
        </p:nvSpPr>
        <p:spPr>
          <a:xfrm>
            <a:off x="755576" y="2505216"/>
            <a:ext cx="7765322" cy="18475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667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4445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622300" indent="-1778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Font typeface="Verdana" panose="020B0604030504040204" pitchFamily="34" charset="0"/>
              <a:buChar char="‒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812800" indent="-1905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5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b="0" i="0" u="sng" dirty="0">
                <a:effectLst/>
                <a:latin typeface="Segoe UI Historic" panose="020B0502040204020203" pitchFamily="34" charset="0"/>
                <a:hlinkClick r:id="rId2"/>
              </a:rPr>
              <a:t>https://techcrunch.com/pages/thetruthspy-investigation/?guccounter=2&amp;guce_referrer=aHR0cHM6Ly9jb25zZW50LnlhaG9vLmNvbS8&amp;guce_referrer_sig=AQAAAMFTnjUUwDrI2l6PnD60fuAyDNPXMvtIyom5xzf_uwy7X17UomdCutzI3ceiYs0erfDfK1GP_ieEE_bhqGihEOGz-VgN9-tOHK19zAHQ1MgEbr8HLbyN_i-qTlDE3ratX_fYOlWiS5jhDCF1XtBqfR86-eXoT7QKJLRyipQ2DG78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4867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B8C896F-E3B2-B7FB-CEC2-891D6B938A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1152" y="1776129"/>
            <a:ext cx="1819937" cy="393998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7D4A2C57-F231-406F-0BB0-1A482C4244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88" y="1776129"/>
            <a:ext cx="1819937" cy="393998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85E9383D-2704-FE9D-BB36-9C40DADDFA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697256"/>
            <a:ext cx="8174616" cy="4598222"/>
          </a:xfrm>
          <a:prstGeom prst="rect">
            <a:avLst/>
          </a:prstGeom>
          <a:ln>
            <a:solidFill>
              <a:srgbClr val="ECECEC"/>
            </a:solidFill>
          </a:ln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EA197766-40DE-C657-E83C-510187F04FCB}"/>
              </a:ext>
            </a:extLst>
          </p:cNvPr>
          <p:cNvSpPr txBox="1"/>
          <p:nvPr/>
        </p:nvSpPr>
        <p:spPr>
          <a:xfrm>
            <a:off x="1115616" y="116632"/>
            <a:ext cx="73448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Nr IMEI można sprawdzić na telefonie wpisując następujący kod *#06# lub poprzez ścieżkę</a:t>
            </a:r>
          </a:p>
        </p:txBody>
      </p:sp>
    </p:spTree>
    <p:extLst>
      <p:ext uri="{BB962C8B-B14F-4D97-AF65-F5344CB8AC3E}">
        <p14:creationId xmlns:p14="http://schemas.microsoft.com/office/powerpoint/2010/main" val="25468961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EA197766-40DE-C657-E83C-510187F04FCB}"/>
              </a:ext>
            </a:extLst>
          </p:cNvPr>
          <p:cNvSpPr txBox="1"/>
          <p:nvPr/>
        </p:nvSpPr>
        <p:spPr>
          <a:xfrm>
            <a:off x="1075517" y="1268760"/>
            <a:ext cx="6992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0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</a:rPr>
              <a:t>*#21# do sprawdzenia czy operator przekierował połączenia, czy telefon jest na posłuchu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D827573-8CD9-AF95-5933-536C49D85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017006"/>
            <a:ext cx="3024336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430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C3FAE14F-7BBC-0A50-5181-41E2E01C74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824" y="1427776"/>
            <a:ext cx="3729360" cy="4506311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1585D4CC-B98D-B790-C985-7EE3C6E9F145}"/>
              </a:ext>
            </a:extLst>
          </p:cNvPr>
          <p:cNvSpPr txBox="1"/>
          <p:nvPr/>
        </p:nvSpPr>
        <p:spPr>
          <a:xfrm>
            <a:off x="388226" y="6021288"/>
            <a:ext cx="8367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/>
              <a:t>https://lifestyle.vivus.pl/moje-finanse/jak-bezpiecznie-korzystac-z-internetu-i-chronic-dane-w-sieci</a:t>
            </a:r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F0B92CA8-C133-908F-5988-F3E7D40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16632"/>
            <a:ext cx="7765321" cy="1326321"/>
          </a:xfrm>
        </p:spPr>
        <p:txBody>
          <a:bodyPr>
            <a:normAutofit/>
          </a:bodyPr>
          <a:lstStyle/>
          <a:p>
            <a:r>
              <a:rPr lang="pl-PL" sz="3600" dirty="0"/>
              <a:t>Profilaktyka – czyli zapobieganie </a:t>
            </a:r>
            <a:r>
              <a:rPr lang="pl-PL" sz="3600" dirty="0" err="1"/>
              <a:t>cyber</a:t>
            </a:r>
            <a:r>
              <a:rPr lang="pl-PL" sz="3600" dirty="0"/>
              <a:t> i ICT atakom</a:t>
            </a:r>
          </a:p>
        </p:txBody>
      </p:sp>
    </p:spTree>
    <p:extLst>
      <p:ext uri="{BB962C8B-B14F-4D97-AF65-F5344CB8AC3E}">
        <p14:creationId xmlns:p14="http://schemas.microsoft.com/office/powerpoint/2010/main" val="10796561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F0B92CA8-C133-908F-5988-F3E7D40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16632"/>
            <a:ext cx="7765321" cy="1326321"/>
          </a:xfrm>
        </p:spPr>
        <p:txBody>
          <a:bodyPr>
            <a:normAutofit/>
          </a:bodyPr>
          <a:lstStyle/>
          <a:p>
            <a:r>
              <a:rPr lang="pl-PL" sz="3600" dirty="0"/>
              <a:t>Profilaktyka – czyli zapobieganie cyberatakom i atakom ICT 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AA6B6968-DD09-EAFF-2A6B-B0FFA6C66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700808"/>
            <a:ext cx="4254335" cy="42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01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>
            <a:extLst>
              <a:ext uri="{FF2B5EF4-FFF2-40B4-BE49-F238E27FC236}">
                <a16:creationId xmlns:a16="http://schemas.microsoft.com/office/drawing/2014/main" id="{F0B92CA8-C133-908F-5988-F3E7D40B3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116632"/>
            <a:ext cx="7765321" cy="1326321"/>
          </a:xfrm>
        </p:spPr>
        <p:txBody>
          <a:bodyPr>
            <a:normAutofit/>
          </a:bodyPr>
          <a:lstStyle/>
          <a:p>
            <a:r>
              <a:rPr lang="pl-PL" sz="3600" dirty="0"/>
              <a:t>Zarządzanie ryzykiem – część warsztatowa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00FA09F-093B-9CF8-7513-707EA1C32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9705"/>
            <a:ext cx="3635568" cy="201039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95A11FAB-9DEA-B1D1-1C24-06C5211A4D22}"/>
              </a:ext>
            </a:extLst>
          </p:cNvPr>
          <p:cNvSpPr txBox="1"/>
          <p:nvPr/>
        </p:nvSpPr>
        <p:spPr>
          <a:xfrm>
            <a:off x="4860032" y="1916832"/>
            <a:ext cx="2808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https://odowhotelu.pl/szacowanie-ryzyka-nowy-wymog-rodo-35/n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165BA81-52D1-A795-EBEC-15BBAD8385E8}"/>
              </a:ext>
            </a:extLst>
          </p:cNvPr>
          <p:cNvSpPr txBox="1"/>
          <p:nvPr/>
        </p:nvSpPr>
        <p:spPr>
          <a:xfrm>
            <a:off x="2528670" y="5733256"/>
            <a:ext cx="6587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/>
              <a:t>https://odo24.pl/blog-post.szacowanie-ryzyka-w-ochronie-danych-osobowych-podejscie-praktyczne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9B75FE4B-23AC-788D-11BF-928E0B51F2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657882"/>
            <a:ext cx="5991610" cy="213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9719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5"/>
            <a:ext cx="8229600" cy="720079"/>
          </a:xfrm>
        </p:spPr>
        <p:txBody>
          <a:bodyPr/>
          <a:lstStyle/>
          <a:p>
            <a:pPr marL="0" indent="0" algn="ctr" eaLnBrk="1" hangingPunct="1">
              <a:spcBef>
                <a:spcPts val="1200"/>
              </a:spcBef>
              <a:buNone/>
            </a:pPr>
            <a:r>
              <a:rPr lang="pl-PL" sz="1800" b="1" dirty="0">
                <a:latin typeface="Century Gothic" pitchFamily="34" charset="0"/>
              </a:rPr>
              <a:t>DZIĘKUJĘ ZA UWAGĘ </a:t>
            </a:r>
            <a:r>
              <a:rPr lang="pl-PL" sz="1800" b="1" dirty="0">
                <a:latin typeface="Century Gothic" pitchFamily="34" charset="0"/>
                <a:sym typeface="Wingdings" panose="05000000000000000000" pitchFamily="2" charset="2"/>
              </a:rPr>
              <a:t></a:t>
            </a:r>
            <a:endParaRPr lang="en-GB" altLang="pl-PL" sz="1800" dirty="0">
              <a:latin typeface="Century Gothic" pitchFamily="34" charset="0"/>
            </a:endParaRPr>
          </a:p>
        </p:txBody>
      </p:sp>
      <p:pic>
        <p:nvPicPr>
          <p:cNvPr id="10242" name="Picture 2" descr="d:\Users\Dagmara_M\Desktop\tha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852936"/>
            <a:ext cx="5942669" cy="1838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1308408" y="4792481"/>
            <a:ext cx="6565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https://www.shutterstock.com/pl/search/thanx?image_type=vector</a:t>
            </a:r>
          </a:p>
        </p:txBody>
      </p:sp>
    </p:spTree>
    <p:extLst>
      <p:ext uri="{BB962C8B-B14F-4D97-AF65-F5344CB8AC3E}">
        <p14:creationId xmlns:p14="http://schemas.microsoft.com/office/powerpoint/2010/main" val="285934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ytuł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pl-PL" sz="2800" b="1" dirty="0">
                <a:latin typeface="Century Gothic" pitchFamily="34" charset="0"/>
              </a:rPr>
              <a:t>Współpraca podczas zajęć</a:t>
            </a:r>
          </a:p>
        </p:txBody>
      </p:sp>
      <p:sp>
        <p:nvSpPr>
          <p:cNvPr id="512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980728"/>
            <a:ext cx="7776864" cy="504056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pl-PL" sz="2000" b="1" dirty="0">
              <a:latin typeface="Century Gothic" pitchFamily="34" charset="0"/>
            </a:endParaRPr>
          </a:p>
          <a:p>
            <a:pPr algn="ctr" eaLnBrk="1" hangingPunct="1">
              <a:buFont typeface="Arial" charset="0"/>
              <a:buChar char="•"/>
            </a:pPr>
            <a:r>
              <a:rPr lang="pl-PL" sz="2000" dirty="0">
                <a:latin typeface="Century Gothic" pitchFamily="34" charset="0"/>
              </a:rPr>
              <a:t>Metody współpracy: teoria, interakcja, </a:t>
            </a:r>
            <a:r>
              <a:rPr lang="pl-PL" sz="2000" dirty="0" err="1">
                <a:latin typeface="Century Gothic" pitchFamily="34" charset="0"/>
              </a:rPr>
              <a:t>case</a:t>
            </a:r>
            <a:r>
              <a:rPr lang="pl-PL" sz="2000" dirty="0">
                <a:latin typeface="Century Gothic" pitchFamily="34" charset="0"/>
              </a:rPr>
              <a:t> </a:t>
            </a:r>
            <a:r>
              <a:rPr lang="pl-PL" sz="2000" dirty="0" err="1">
                <a:latin typeface="Century Gothic" pitchFamily="34" charset="0"/>
              </a:rPr>
              <a:t>study</a:t>
            </a:r>
            <a:r>
              <a:rPr lang="pl-PL" sz="2000" dirty="0">
                <a:latin typeface="Century Gothic" pitchFamily="34" charset="0"/>
              </a:rPr>
              <a:t>, refleksja i rozmowa o doświadczeniach i odczuciach</a:t>
            </a:r>
          </a:p>
        </p:txBody>
      </p:sp>
    </p:spTree>
    <p:extLst>
      <p:ext uri="{BB962C8B-B14F-4D97-AF65-F5344CB8AC3E}">
        <p14:creationId xmlns:p14="http://schemas.microsoft.com/office/powerpoint/2010/main" val="2892115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ECD7ADF-1FC0-D318-F0C5-29AE8E7844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br>
              <a:rPr lang="pl-PL" dirty="0"/>
            </a:br>
            <a:r>
              <a:rPr lang="pl-PL" dirty="0" err="1"/>
              <a:t>Cyberbezpieczeństwo</a:t>
            </a:r>
            <a:endParaRPr lang="pl-PL" dirty="0"/>
          </a:p>
        </p:txBody>
      </p:sp>
      <p:pic>
        <p:nvPicPr>
          <p:cNvPr id="3" name="Picture 2" descr="d:\Users\Dagmara_M\Desktop\bezpieczne-korzystanie-z-sieci-przez-dzieci.jpg">
            <a:extLst>
              <a:ext uri="{FF2B5EF4-FFF2-40B4-BE49-F238E27FC236}">
                <a16:creationId xmlns:a16="http://schemas.microsoft.com/office/drawing/2014/main" id="{32524238-BE4E-5C04-112A-40689B47A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d:\Users\Dagmara_M\Desktop\security01.jpg">
            <a:extLst>
              <a:ext uri="{FF2B5EF4-FFF2-40B4-BE49-F238E27FC236}">
                <a16:creationId xmlns:a16="http://schemas.microsoft.com/office/drawing/2014/main" id="{ECFAC990-CA02-C474-611D-FB2D379F0A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636" y="3717032"/>
            <a:ext cx="4139332" cy="232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522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>
            <a:extLst>
              <a:ext uri="{FF2B5EF4-FFF2-40B4-BE49-F238E27FC236}">
                <a16:creationId xmlns:a16="http://schemas.microsoft.com/office/drawing/2014/main" id="{9B7059C2-953A-E9D9-78EE-968C58784463}"/>
              </a:ext>
            </a:extLst>
          </p:cNvPr>
          <p:cNvSpPr txBox="1"/>
          <p:nvPr/>
        </p:nvSpPr>
        <p:spPr>
          <a:xfrm>
            <a:off x="2195736" y="5518208"/>
            <a:ext cx="557556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800" dirty="0"/>
              <a:t>Źródło: https://www.canstockphoto.pl/2-komputer-pracuj%C4%85cy-cz%C5%82owiek-33358947.html</a:t>
            </a:r>
          </a:p>
        </p:txBody>
      </p:sp>
      <p:pic>
        <p:nvPicPr>
          <p:cNvPr id="8" name="Picture 2" descr="d:\Users\Dagmara_M\Desktop\2-komputer-pracujący-człowiek-wektory-eps_csp33358947.jpg">
            <a:extLst>
              <a:ext uri="{FF2B5EF4-FFF2-40B4-BE49-F238E27FC236}">
                <a16:creationId xmlns:a16="http://schemas.microsoft.com/office/drawing/2014/main" id="{DD327CBC-C8F2-C155-7512-3304A65AA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070879"/>
            <a:ext cx="3274519" cy="328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24A6F41-2536-DAA5-D23E-5F62E8A733C4}"/>
              </a:ext>
            </a:extLst>
          </p:cNvPr>
          <p:cNvSpPr txBox="1"/>
          <p:nvPr/>
        </p:nvSpPr>
        <p:spPr>
          <a:xfrm>
            <a:off x="-540009" y="408438"/>
            <a:ext cx="102240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Najsłabsze ogniwo </a:t>
            </a:r>
          </a:p>
          <a:p>
            <a:pPr algn="ctr"/>
            <a:r>
              <a:rPr lang="pl-PL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 zakresie bezpieczeństwa informacji </a:t>
            </a:r>
          </a:p>
          <a:p>
            <a:pPr algn="ctr"/>
            <a:r>
              <a:rPr lang="pl-PL" sz="3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i </a:t>
            </a:r>
            <a:r>
              <a:rPr lang="pl-PL" sz="3000" dirty="0" err="1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cyberbezpieczeństwa</a:t>
            </a:r>
            <a:endParaRPr lang="pl-PL" sz="3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2435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">
            <a:extLst>
              <a:ext uri="{FF2B5EF4-FFF2-40B4-BE49-F238E27FC236}">
                <a16:creationId xmlns:a16="http://schemas.microsoft.com/office/drawing/2014/main" id="{4E825BC2-F14A-E992-0EF4-343689A19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21321"/>
            <a:ext cx="8579296" cy="114300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000" dirty="0"/>
              <a:t>Co to jest i jak dbać o </a:t>
            </a:r>
            <a:r>
              <a:rPr lang="pl-PL" sz="4000" dirty="0" err="1"/>
              <a:t>cyberhigienę</a:t>
            </a:r>
            <a:r>
              <a:rPr lang="pl-PL" sz="4000" dirty="0"/>
              <a:t>?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9751CC7-C700-A2E8-6614-7B48A140715F}"/>
              </a:ext>
            </a:extLst>
          </p:cNvPr>
          <p:cNvSpPr txBox="1"/>
          <p:nvPr/>
        </p:nvSpPr>
        <p:spPr>
          <a:xfrm>
            <a:off x="335131" y="4849630"/>
            <a:ext cx="812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https://mamopracuj.pl/ile-czasu-dzieci-moga-spedzac-przed-monitorem-komputera/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8AC5580-D485-6184-C8F2-42DF84AB8E1C}"/>
              </a:ext>
            </a:extLst>
          </p:cNvPr>
          <p:cNvSpPr txBox="1"/>
          <p:nvPr/>
        </p:nvSpPr>
        <p:spPr>
          <a:xfrm>
            <a:off x="683568" y="3720364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i="0" dirty="0">
                <a:solidFill>
                  <a:srgbClr val="333331"/>
                </a:solidFill>
                <a:effectLst/>
                <a:latin typeface="liberation"/>
              </a:rPr>
              <a:t>Dzieci w wieku od 3 do 7 lat maksymalnie mogą spędzać przed monitorem lub telewizore</a:t>
            </a:r>
            <a:r>
              <a:rPr lang="pl-PL" dirty="0">
                <a:solidFill>
                  <a:srgbClr val="333331"/>
                </a:solidFill>
                <a:latin typeface="liberation"/>
              </a:rPr>
              <a:t>m do</a:t>
            </a:r>
            <a:r>
              <a:rPr lang="pl-PL" b="0" i="0" dirty="0">
                <a:solidFill>
                  <a:srgbClr val="333331"/>
                </a:solidFill>
                <a:effectLst/>
                <a:latin typeface="liberation"/>
              </a:rPr>
              <a:t> 30 minut dziennie, czyli 3,5 godziny tygodniowo. </a:t>
            </a:r>
          </a:p>
          <a:p>
            <a:r>
              <a:rPr lang="pl-PL" b="0" i="0" dirty="0">
                <a:solidFill>
                  <a:srgbClr val="333331"/>
                </a:solidFill>
                <a:effectLst/>
                <a:latin typeface="liberation"/>
              </a:rPr>
              <a:t>Z kolei dzieci w wieku od 7 do 12 lat mogą maksymalnie spędzać dziennie przed monitorem lub telewizorem około 60 minut</a:t>
            </a:r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2A5048B3-1FAA-39E4-52DE-A3F0A0DD7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529" y="1960736"/>
            <a:ext cx="2695575" cy="1695450"/>
          </a:xfrm>
          <a:prstGeom prst="rect">
            <a:avLst/>
          </a:prstGeom>
        </p:spPr>
      </p:pic>
      <p:sp>
        <p:nvSpPr>
          <p:cNvPr id="18" name="pole tekstowe 17">
            <a:extLst>
              <a:ext uri="{FF2B5EF4-FFF2-40B4-BE49-F238E27FC236}">
                <a16:creationId xmlns:a16="http://schemas.microsoft.com/office/drawing/2014/main" id="{DE97C3E3-4E55-1CAD-0879-551FB634F541}"/>
              </a:ext>
            </a:extLst>
          </p:cNvPr>
          <p:cNvSpPr txBox="1"/>
          <p:nvPr/>
        </p:nvSpPr>
        <p:spPr>
          <a:xfrm>
            <a:off x="1624844" y="1567976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Czas korzystania z urządzeń elektronicznych (telewizor, monitor)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977219F0-CFAA-696E-5E89-698E59A79969}"/>
              </a:ext>
            </a:extLst>
          </p:cNvPr>
          <p:cNvSpPr txBox="1"/>
          <p:nvPr/>
        </p:nvSpPr>
        <p:spPr>
          <a:xfrm>
            <a:off x="683568" y="522381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333331"/>
                </a:solidFill>
                <a:latin typeface="liberation"/>
              </a:rPr>
              <a:t>Nastolatki powyżej 13 roku życia mogą spędzać do 4 godzin dziennie, używając urządzeń elektronicznych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C17E10C-F2F0-1C04-B52B-E9165EEDCC1F}"/>
              </a:ext>
            </a:extLst>
          </p:cNvPr>
          <p:cNvSpPr txBox="1"/>
          <p:nvPr/>
        </p:nvSpPr>
        <p:spPr>
          <a:xfrm>
            <a:off x="334759" y="5814468"/>
            <a:ext cx="594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https://www.orange.pl/razemwsieci/ile-czasu-przed-ekranem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Users\Dagmara_M\Desktop\ergonomy.jpg">
            <a:extLst>
              <a:ext uri="{FF2B5EF4-FFF2-40B4-BE49-F238E27FC236}">
                <a16:creationId xmlns:a16="http://schemas.microsoft.com/office/drawing/2014/main" id="{E463E551-A5E9-5E33-2A44-A3EC3F8F0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07" y="2590834"/>
            <a:ext cx="2708614" cy="18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254132F9-509F-A19E-B855-07CF57CFC989}"/>
              </a:ext>
            </a:extLst>
          </p:cNvPr>
          <p:cNvSpPr txBox="1"/>
          <p:nvPr/>
        </p:nvSpPr>
        <p:spPr>
          <a:xfrm>
            <a:off x="3696084" y="2132856"/>
            <a:ext cx="1210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Ergonomia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D9FB489C-D382-DBC9-3782-E7C4D036E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21321"/>
            <a:ext cx="8579296" cy="114300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000" dirty="0"/>
              <a:t>Co to jest i jak dbać o </a:t>
            </a:r>
            <a:r>
              <a:rPr lang="pl-PL" sz="4000" dirty="0" err="1"/>
              <a:t>cyberhigienę</a:t>
            </a:r>
            <a:r>
              <a:rPr lang="pl-PL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3255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C36BED-91B9-45F8-AAB1-0CE5B4350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21321"/>
            <a:ext cx="8579296" cy="114300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000" dirty="0"/>
              <a:t>Co to jest i jak dbać o </a:t>
            </a:r>
            <a:r>
              <a:rPr lang="pl-PL" sz="4000" dirty="0" err="1"/>
              <a:t>cyberhigienę</a:t>
            </a:r>
            <a:r>
              <a:rPr lang="pl-PL" sz="4000" dirty="0"/>
              <a:t>?</a:t>
            </a:r>
          </a:p>
        </p:txBody>
      </p:sp>
      <p:pic>
        <p:nvPicPr>
          <p:cNvPr id="3" name="Picture 4" descr="d:\Users\Dagmara_M\Desktop\cyberhigiene1.jpg">
            <a:extLst>
              <a:ext uri="{FF2B5EF4-FFF2-40B4-BE49-F238E27FC236}">
                <a16:creationId xmlns:a16="http://schemas.microsoft.com/office/drawing/2014/main" id="{DB384672-614D-01A2-31C4-7E861DC4F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2740714" cy="182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D4F78998-0CFF-731B-E8FF-8EDD0B77428D}"/>
              </a:ext>
            </a:extLst>
          </p:cNvPr>
          <p:cNvSpPr txBox="1"/>
          <p:nvPr/>
        </p:nvSpPr>
        <p:spPr>
          <a:xfrm>
            <a:off x="3360309" y="2348880"/>
            <a:ext cx="170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Higiena fizyczna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Users\Dagmara_M\Desktop\stop cyber przemocy i agresji.jpg">
            <a:extLst>
              <a:ext uri="{FF2B5EF4-FFF2-40B4-BE49-F238E27FC236}">
                <a16:creationId xmlns:a16="http://schemas.microsoft.com/office/drawing/2014/main" id="{A3FD143C-A96A-2853-51C2-229556C6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915" y="2331368"/>
            <a:ext cx="2603079" cy="219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6C4B98F2-D8CB-CEB2-85F7-E3AEF84EAC92}"/>
              </a:ext>
            </a:extLst>
          </p:cNvPr>
          <p:cNvSpPr txBox="1"/>
          <p:nvPr/>
        </p:nvSpPr>
        <p:spPr>
          <a:xfrm>
            <a:off x="2843808" y="1856007"/>
            <a:ext cx="313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STOP przemocy i agresji w sieci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1483BE26-2DBF-FD32-7724-9CC03BEC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21321"/>
            <a:ext cx="8579296" cy="114300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000" dirty="0"/>
              <a:t>Co to jest i jak dbać o </a:t>
            </a:r>
            <a:r>
              <a:rPr lang="pl-PL" sz="4000" dirty="0" err="1"/>
              <a:t>cyberhigienę</a:t>
            </a:r>
            <a:r>
              <a:rPr lang="pl-PL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0207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6C4B98F2-D8CB-CEB2-85F7-E3AEF84EAC92}"/>
              </a:ext>
            </a:extLst>
          </p:cNvPr>
          <p:cNvSpPr txBox="1"/>
          <p:nvPr/>
        </p:nvSpPr>
        <p:spPr>
          <a:xfrm>
            <a:off x="1802920" y="1916832"/>
            <a:ext cx="576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/>
              <a:t>STOP sekstingowi i cyberprzestępstwom na tle seksualnym</a:t>
            </a:r>
          </a:p>
        </p:txBody>
      </p:sp>
      <p:sp>
        <p:nvSpPr>
          <p:cNvPr id="13" name="Tytuł 1">
            <a:extLst>
              <a:ext uri="{FF2B5EF4-FFF2-40B4-BE49-F238E27FC236}">
                <a16:creationId xmlns:a16="http://schemas.microsoft.com/office/drawing/2014/main" id="{1483BE26-2DBF-FD32-7724-9CC03BEC4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-121321"/>
            <a:ext cx="8579296" cy="1143000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000" dirty="0"/>
              <a:t>Co to jest i jak dbać o </a:t>
            </a:r>
            <a:r>
              <a:rPr lang="pl-PL" sz="4000" dirty="0" err="1"/>
              <a:t>cyberhigienę</a:t>
            </a:r>
            <a:r>
              <a:rPr lang="pl-PL" sz="4000" dirty="0"/>
              <a:t>?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FDAC717-279C-ABED-78EE-22933DA9BA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325" y="2486025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49476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3234</TotalTime>
  <Words>477</Words>
  <Application>Microsoft Office PowerPoint</Application>
  <PresentationFormat>Pokaz na ekranie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7" baseType="lpstr">
      <vt:lpstr>Arial</vt:lpstr>
      <vt:lpstr>Calibri</vt:lpstr>
      <vt:lpstr>Century Gothic</vt:lpstr>
      <vt:lpstr>liberation</vt:lpstr>
      <vt:lpstr>Segoe UI Historic</vt:lpstr>
      <vt:lpstr>Verdana</vt:lpstr>
      <vt:lpstr>Wingdings</vt:lpstr>
      <vt:lpstr>Motyw pakietu Office</vt:lpstr>
      <vt:lpstr>Być bezpiecznym w sieci internet  - jak dbać o cyberhigienę </vt:lpstr>
      <vt:lpstr>Współpraca podczas zajęć</vt:lpstr>
      <vt:lpstr> Cyberbezpieczeństwo</vt:lpstr>
      <vt:lpstr>Prezentacja programu PowerPoint</vt:lpstr>
      <vt:lpstr> Co to jest i jak dbać o cyberhigienę?</vt:lpstr>
      <vt:lpstr> Co to jest i jak dbać o cyberhigienę?</vt:lpstr>
      <vt:lpstr> Co to jest i jak dbać o cyberhigienę?</vt:lpstr>
      <vt:lpstr> Co to jest i jak dbać o cyberhigienę?</vt:lpstr>
      <vt:lpstr> Co to jest i jak dbać o cyberhigienę?</vt:lpstr>
      <vt:lpstr> Socjotechnika</vt:lpstr>
      <vt:lpstr>Metody ataku socjotechnicznego</vt:lpstr>
      <vt:lpstr>Prewencja – czyli wykrywanie cyber i ICT ataków</vt:lpstr>
      <vt:lpstr>Prezentacja programu PowerPoint</vt:lpstr>
      <vt:lpstr>Prezentacja programu PowerPoint</vt:lpstr>
      <vt:lpstr>Prezentacja programu PowerPoint</vt:lpstr>
      <vt:lpstr>Profilaktyka – czyli zapobieganie cyber i ICT atakom</vt:lpstr>
      <vt:lpstr>Profilaktyka – czyli zapobieganie cyberatakom i atakom ICT </vt:lpstr>
      <vt:lpstr>Zarządzanie ryzykiem – część warsztatowa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Agile Mindset</dc:title>
  <dc:creator>Dagmara Modrzejewska</dc:creator>
  <cp:lastModifiedBy>Dagmara_M</cp:lastModifiedBy>
  <cp:revision>22</cp:revision>
  <dcterms:created xsi:type="dcterms:W3CDTF">2014-01-10T14:27:03Z</dcterms:created>
  <dcterms:modified xsi:type="dcterms:W3CDTF">2022-11-20T12:54:47Z</dcterms:modified>
</cp:coreProperties>
</file>