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6" r:id="rId2"/>
    <p:sldId id="263" r:id="rId3"/>
    <p:sldId id="264" r:id="rId4"/>
    <p:sldId id="265" r:id="rId5"/>
    <p:sldId id="279" r:id="rId6"/>
    <p:sldId id="335" r:id="rId7"/>
    <p:sldId id="257" r:id="rId8"/>
    <p:sldId id="337" r:id="rId9"/>
    <p:sldId id="258" r:id="rId10"/>
    <p:sldId id="259" r:id="rId11"/>
    <p:sldId id="268" r:id="rId12"/>
    <p:sldId id="260" r:id="rId13"/>
    <p:sldId id="276" r:id="rId14"/>
    <p:sldId id="267" r:id="rId15"/>
    <p:sldId id="261" r:id="rId16"/>
    <p:sldId id="262" r:id="rId17"/>
    <p:sldId id="277" r:id="rId18"/>
    <p:sldId id="270" r:id="rId19"/>
    <p:sldId id="271" r:id="rId20"/>
    <p:sldId id="272" r:id="rId21"/>
    <p:sldId id="273" r:id="rId22"/>
    <p:sldId id="269" r:id="rId23"/>
    <p:sldId id="274" r:id="rId24"/>
    <p:sldId id="281" r:id="rId25"/>
    <p:sldId id="331" r:id="rId26"/>
    <p:sldId id="280" r:id="rId27"/>
    <p:sldId id="334" r:id="rId28"/>
    <p:sldId id="333" r:id="rId29"/>
    <p:sldId id="336" r:id="rId30"/>
    <p:sldId id="275" r:id="rId31"/>
    <p:sldId id="266" r:id="rId3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20"/>
  </p:normalViewPr>
  <p:slideViewPr>
    <p:cSldViewPr>
      <p:cViewPr varScale="1">
        <p:scale>
          <a:sx n="104" d="100"/>
          <a:sy n="104" d="100"/>
        </p:scale>
        <p:origin x="22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40968"/>
            <a:ext cx="7772400" cy="1872208"/>
          </a:xfrm>
        </p:spPr>
        <p:txBody>
          <a:bodyPr>
            <a:normAutofit/>
          </a:bodyPr>
          <a:lstStyle>
            <a:lvl1pPr algn="r">
              <a:defRPr sz="4000" b="1">
                <a:solidFill>
                  <a:schemeClr val="bg1"/>
                </a:solidFill>
                <a:latin typeface="Verdana" pitchFamily="34" charset="0"/>
                <a:ea typeface="Verdana" pitchFamily="34" charset="0"/>
                <a:cs typeface="Verdana" pitchFamily="34" charset="0"/>
              </a:defRPr>
            </a:lvl1pPr>
          </a:lstStyle>
          <a:p>
            <a:r>
              <a:rPr lang="pl-PL"/>
              <a:t>Kliknij, aby edytować styl</a:t>
            </a:r>
            <a:endParaRPr lang="pl-PL" dirty="0"/>
          </a:p>
        </p:txBody>
      </p:sp>
      <p:sp>
        <p:nvSpPr>
          <p:cNvPr id="3" name="Podtytuł 2"/>
          <p:cNvSpPr>
            <a:spLocks noGrp="1"/>
          </p:cNvSpPr>
          <p:nvPr>
            <p:ph type="subTitle" idx="1"/>
          </p:nvPr>
        </p:nvSpPr>
        <p:spPr>
          <a:xfrm>
            <a:off x="683568" y="5085184"/>
            <a:ext cx="7776864" cy="576064"/>
          </a:xfrm>
        </p:spPr>
        <p:txBody>
          <a:bodyPr anchor="ctr"/>
          <a:lstStyle>
            <a:lvl1pPr marL="0" indent="0" algn="r">
              <a:buNone/>
              <a:defRPr sz="2400" b="1">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pl-PL" dirty="0"/>
          </a:p>
        </p:txBody>
      </p:sp>
    </p:spTree>
    <p:extLst>
      <p:ext uri="{BB962C8B-B14F-4D97-AF65-F5344CB8AC3E}">
        <p14:creationId xmlns:p14="http://schemas.microsoft.com/office/powerpoint/2010/main" val="419319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Końcow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5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CF50BBF-FFAA-41C9-9889-530C949698DC}"/>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5" name="Symbol zastępczy stopki 4">
            <a:extLst>
              <a:ext uri="{FF2B5EF4-FFF2-40B4-BE49-F238E27FC236}">
                <a16:creationId xmlns:a16="http://schemas.microsoft.com/office/drawing/2014/main" id="{225514D1-DF60-4D0B-BD1E-9DB75099523B}"/>
              </a:ext>
            </a:extLst>
          </p:cNvPr>
          <p:cNvSpPr>
            <a:spLocks noGrp="1"/>
          </p:cNvSpPr>
          <p:nvPr>
            <p:ph type="ftr" sz="quarter" idx="11"/>
          </p:nvPr>
        </p:nvSpPr>
        <p:spPr/>
        <p:txBody>
          <a:bodyPr/>
          <a:lstStyle>
            <a:lvl1pPr>
              <a:defRPr/>
            </a:lvl1pPr>
          </a:lstStyle>
          <a:p>
            <a:endParaRPr lang="pl-PL"/>
          </a:p>
        </p:txBody>
      </p:sp>
      <p:sp>
        <p:nvSpPr>
          <p:cNvPr id="6" name="Symbol zastępczy numeru slajdu 5">
            <a:extLst>
              <a:ext uri="{FF2B5EF4-FFF2-40B4-BE49-F238E27FC236}">
                <a16:creationId xmlns:a16="http://schemas.microsoft.com/office/drawing/2014/main" id="{F9616E1F-CDE9-456F-B5A0-FEB382BA2BCA}"/>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32230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B8FF33E-BC61-4B77-BE8F-C76F977BBED3}"/>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5" name="Symbol zastępczy stopki 4">
            <a:extLst>
              <a:ext uri="{FF2B5EF4-FFF2-40B4-BE49-F238E27FC236}">
                <a16:creationId xmlns:a16="http://schemas.microsoft.com/office/drawing/2014/main" id="{F1A8D950-51CD-44B9-BB67-653950C02CE7}"/>
              </a:ext>
            </a:extLst>
          </p:cNvPr>
          <p:cNvSpPr>
            <a:spLocks noGrp="1"/>
          </p:cNvSpPr>
          <p:nvPr>
            <p:ph type="ftr" sz="quarter" idx="11"/>
          </p:nvPr>
        </p:nvSpPr>
        <p:spPr/>
        <p:txBody>
          <a:bodyPr/>
          <a:lstStyle>
            <a:lvl1pPr>
              <a:defRPr/>
            </a:lvl1pPr>
          </a:lstStyle>
          <a:p>
            <a:endParaRPr lang="pl-PL"/>
          </a:p>
        </p:txBody>
      </p:sp>
      <p:sp>
        <p:nvSpPr>
          <p:cNvPr id="6" name="Symbol zastępczy numeru slajdu 5">
            <a:extLst>
              <a:ext uri="{FF2B5EF4-FFF2-40B4-BE49-F238E27FC236}">
                <a16:creationId xmlns:a16="http://schemas.microsoft.com/office/drawing/2014/main" id="{5908973C-516C-4574-975F-B1B57880C861}"/>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19513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9B773B47-DD37-4289-9C7D-B9665D7FA3D5}"/>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6" name="Symbol zastępczy stopki 4">
            <a:extLst>
              <a:ext uri="{FF2B5EF4-FFF2-40B4-BE49-F238E27FC236}">
                <a16:creationId xmlns:a16="http://schemas.microsoft.com/office/drawing/2014/main" id="{510E7125-479C-4612-8315-03C0D9A14A48}"/>
              </a:ext>
            </a:extLst>
          </p:cNvPr>
          <p:cNvSpPr>
            <a:spLocks noGrp="1"/>
          </p:cNvSpPr>
          <p:nvPr>
            <p:ph type="ftr" sz="quarter" idx="11"/>
          </p:nvPr>
        </p:nvSpPr>
        <p:spPr/>
        <p:txBody>
          <a:bodyPr/>
          <a:lstStyle>
            <a:lvl1pPr>
              <a:defRPr/>
            </a:lvl1pPr>
          </a:lstStyle>
          <a:p>
            <a:endParaRPr lang="pl-PL"/>
          </a:p>
        </p:txBody>
      </p:sp>
      <p:sp>
        <p:nvSpPr>
          <p:cNvPr id="7" name="Symbol zastępczy numeru slajdu 5">
            <a:extLst>
              <a:ext uri="{FF2B5EF4-FFF2-40B4-BE49-F238E27FC236}">
                <a16:creationId xmlns:a16="http://schemas.microsoft.com/office/drawing/2014/main" id="{61CFC4F1-A79A-47C3-81D3-2AC975D8AC09}"/>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230617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A6BAEBCF-1B40-4FCC-8252-DCF25520D5C8}"/>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8" name="Symbol zastępczy stopki 4">
            <a:extLst>
              <a:ext uri="{FF2B5EF4-FFF2-40B4-BE49-F238E27FC236}">
                <a16:creationId xmlns:a16="http://schemas.microsoft.com/office/drawing/2014/main" id="{34CFD082-B356-45DC-8A46-E96C0EC62F79}"/>
              </a:ext>
            </a:extLst>
          </p:cNvPr>
          <p:cNvSpPr>
            <a:spLocks noGrp="1"/>
          </p:cNvSpPr>
          <p:nvPr>
            <p:ph type="ftr" sz="quarter" idx="11"/>
          </p:nvPr>
        </p:nvSpPr>
        <p:spPr/>
        <p:txBody>
          <a:bodyPr/>
          <a:lstStyle>
            <a:lvl1pPr>
              <a:defRPr/>
            </a:lvl1pPr>
          </a:lstStyle>
          <a:p>
            <a:endParaRPr lang="pl-PL"/>
          </a:p>
        </p:txBody>
      </p:sp>
      <p:sp>
        <p:nvSpPr>
          <p:cNvPr id="9" name="Symbol zastępczy numeru slajdu 5">
            <a:extLst>
              <a:ext uri="{FF2B5EF4-FFF2-40B4-BE49-F238E27FC236}">
                <a16:creationId xmlns:a16="http://schemas.microsoft.com/office/drawing/2014/main" id="{D88F4C03-39F2-4226-B0FB-159A104CD27D}"/>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405396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716EFA25-58D9-4BDA-B000-093456F32CBD}"/>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4" name="Symbol zastępczy stopki 4">
            <a:extLst>
              <a:ext uri="{FF2B5EF4-FFF2-40B4-BE49-F238E27FC236}">
                <a16:creationId xmlns:a16="http://schemas.microsoft.com/office/drawing/2014/main" id="{5D078753-6ADD-487E-B2DE-D44715E550DE}"/>
              </a:ext>
            </a:extLst>
          </p:cNvPr>
          <p:cNvSpPr>
            <a:spLocks noGrp="1"/>
          </p:cNvSpPr>
          <p:nvPr>
            <p:ph type="ftr" sz="quarter" idx="11"/>
          </p:nvPr>
        </p:nvSpPr>
        <p:spPr/>
        <p:txBody>
          <a:bodyPr/>
          <a:lstStyle>
            <a:lvl1pPr>
              <a:defRPr/>
            </a:lvl1pPr>
          </a:lstStyle>
          <a:p>
            <a:endParaRPr lang="pl-PL"/>
          </a:p>
        </p:txBody>
      </p:sp>
      <p:sp>
        <p:nvSpPr>
          <p:cNvPr id="5" name="Symbol zastępczy numeru slajdu 5">
            <a:extLst>
              <a:ext uri="{FF2B5EF4-FFF2-40B4-BE49-F238E27FC236}">
                <a16:creationId xmlns:a16="http://schemas.microsoft.com/office/drawing/2014/main" id="{3CF86686-EE73-408E-926B-AF0D072AD51B}"/>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134252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293096"/>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186209"/>
            <a:ext cx="5486400" cy="410688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1792288" y="4869160"/>
            <a:ext cx="5486400" cy="1008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Symbol zastępczy daty 3">
            <a:extLst>
              <a:ext uri="{FF2B5EF4-FFF2-40B4-BE49-F238E27FC236}">
                <a16:creationId xmlns:a16="http://schemas.microsoft.com/office/drawing/2014/main" id="{FA998DF2-8E2C-49BE-A4DF-DC323411D5FE}"/>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6" name="Symbol zastępczy stopki 4">
            <a:extLst>
              <a:ext uri="{FF2B5EF4-FFF2-40B4-BE49-F238E27FC236}">
                <a16:creationId xmlns:a16="http://schemas.microsoft.com/office/drawing/2014/main" id="{340E66E9-720F-452C-96A9-7B7D3DCD0380}"/>
              </a:ext>
            </a:extLst>
          </p:cNvPr>
          <p:cNvSpPr>
            <a:spLocks noGrp="1"/>
          </p:cNvSpPr>
          <p:nvPr>
            <p:ph type="ftr" sz="quarter" idx="11"/>
          </p:nvPr>
        </p:nvSpPr>
        <p:spPr/>
        <p:txBody>
          <a:bodyPr/>
          <a:lstStyle>
            <a:lvl1pPr>
              <a:defRPr/>
            </a:lvl1pPr>
          </a:lstStyle>
          <a:p>
            <a:endParaRPr lang="pl-PL"/>
          </a:p>
        </p:txBody>
      </p:sp>
      <p:sp>
        <p:nvSpPr>
          <p:cNvPr id="7" name="Symbol zastępczy numeru slajdu 5">
            <a:extLst>
              <a:ext uri="{FF2B5EF4-FFF2-40B4-BE49-F238E27FC236}">
                <a16:creationId xmlns:a16="http://schemas.microsoft.com/office/drawing/2014/main" id="{BB4BA3BB-27A3-4EB2-B2E3-D7A83F9613EC}"/>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362841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169B8B3-BC83-4D4B-9722-F7BB064F69B6}"/>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5" name="Symbol zastępczy stopki 4">
            <a:extLst>
              <a:ext uri="{FF2B5EF4-FFF2-40B4-BE49-F238E27FC236}">
                <a16:creationId xmlns:a16="http://schemas.microsoft.com/office/drawing/2014/main" id="{37E3F3D2-3A2E-4155-AC5F-D473DE21B401}"/>
              </a:ext>
            </a:extLst>
          </p:cNvPr>
          <p:cNvSpPr>
            <a:spLocks noGrp="1"/>
          </p:cNvSpPr>
          <p:nvPr>
            <p:ph type="ftr" sz="quarter" idx="11"/>
          </p:nvPr>
        </p:nvSpPr>
        <p:spPr/>
        <p:txBody>
          <a:bodyPr/>
          <a:lstStyle>
            <a:lvl1pPr>
              <a:defRPr/>
            </a:lvl1pPr>
          </a:lstStyle>
          <a:p>
            <a:endParaRPr lang="pl-PL"/>
          </a:p>
        </p:txBody>
      </p:sp>
      <p:sp>
        <p:nvSpPr>
          <p:cNvPr id="6" name="Symbol zastępczy numeru slajdu 5">
            <a:extLst>
              <a:ext uri="{FF2B5EF4-FFF2-40B4-BE49-F238E27FC236}">
                <a16:creationId xmlns:a16="http://schemas.microsoft.com/office/drawing/2014/main" id="{E13B6758-9C9B-45F6-B8A9-EA44621A7C36}"/>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320582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2057400" cy="5530626"/>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9"/>
            <a:ext cx="6019800" cy="55306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963DE53-1A96-411A-A7AA-B71586A9BAE5}"/>
              </a:ext>
            </a:extLst>
          </p:cNvPr>
          <p:cNvSpPr>
            <a:spLocks noGrp="1"/>
          </p:cNvSpPr>
          <p:nvPr>
            <p:ph type="dt" sz="half" idx="10"/>
          </p:nvPr>
        </p:nvSpPr>
        <p:spPr/>
        <p:txBody>
          <a:bodyPr/>
          <a:lstStyle>
            <a:lvl1pPr>
              <a:defRPr/>
            </a:lvl1pPr>
          </a:lstStyle>
          <a:p>
            <a:fld id="{55DAAE20-238F-43E4-874D-2690F74E3FC5}" type="datetimeFigureOut">
              <a:rPr lang="pl-PL" smtClean="0"/>
              <a:t>2022-11-07</a:t>
            </a:fld>
            <a:endParaRPr lang="pl-PL"/>
          </a:p>
        </p:txBody>
      </p:sp>
      <p:sp>
        <p:nvSpPr>
          <p:cNvPr id="5" name="Symbol zastępczy stopki 4">
            <a:extLst>
              <a:ext uri="{FF2B5EF4-FFF2-40B4-BE49-F238E27FC236}">
                <a16:creationId xmlns:a16="http://schemas.microsoft.com/office/drawing/2014/main" id="{8ECD0727-945D-45E3-9C29-966CB2070D3E}"/>
              </a:ext>
            </a:extLst>
          </p:cNvPr>
          <p:cNvSpPr>
            <a:spLocks noGrp="1"/>
          </p:cNvSpPr>
          <p:nvPr>
            <p:ph type="ftr" sz="quarter" idx="11"/>
          </p:nvPr>
        </p:nvSpPr>
        <p:spPr/>
        <p:txBody>
          <a:bodyPr/>
          <a:lstStyle>
            <a:lvl1pPr>
              <a:defRPr/>
            </a:lvl1pPr>
          </a:lstStyle>
          <a:p>
            <a:endParaRPr lang="pl-PL"/>
          </a:p>
        </p:txBody>
      </p:sp>
      <p:sp>
        <p:nvSpPr>
          <p:cNvPr id="6" name="Symbol zastępczy numeru slajdu 5">
            <a:extLst>
              <a:ext uri="{FF2B5EF4-FFF2-40B4-BE49-F238E27FC236}">
                <a16:creationId xmlns:a16="http://schemas.microsoft.com/office/drawing/2014/main" id="{4FC0EEDF-AC4D-4758-83EB-FC964AD46622}"/>
              </a:ext>
            </a:extLst>
          </p:cNvPr>
          <p:cNvSpPr>
            <a:spLocks noGrp="1"/>
          </p:cNvSpPr>
          <p:nvPr>
            <p:ph type="sldNum" sz="quarter" idx="12"/>
          </p:nvPr>
        </p:nvSpPr>
        <p:spPr/>
        <p:txBody>
          <a:bodyPr/>
          <a:lstStyle>
            <a:lvl1pPr>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379024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52104B32-F70B-439D-9D2A-27C18562332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Tytuł slajdu</a:t>
            </a:r>
          </a:p>
        </p:txBody>
      </p:sp>
      <p:sp>
        <p:nvSpPr>
          <p:cNvPr id="1027" name="Symbol zastępczy tekstu 2">
            <a:extLst>
              <a:ext uri="{FF2B5EF4-FFF2-40B4-BE49-F238E27FC236}">
                <a16:creationId xmlns:a16="http://schemas.microsoft.com/office/drawing/2014/main" id="{252B416C-A0A5-4481-9648-19921FAE5E29}"/>
              </a:ext>
            </a:extLst>
          </p:cNvPr>
          <p:cNvSpPr>
            <a:spLocks noGrp="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3B7DFF5F-314D-4849-9D03-6C326AE5C00C}"/>
              </a:ext>
            </a:extLst>
          </p:cNvPr>
          <p:cNvSpPr>
            <a:spLocks noGrp="1"/>
          </p:cNvSpPr>
          <p:nvPr>
            <p:ph type="dt" sz="half" idx="2"/>
          </p:nvPr>
        </p:nvSpPr>
        <p:spPr>
          <a:xfrm>
            <a:off x="5940425" y="59499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Verdana" pitchFamily="34" charset="0"/>
                <a:ea typeface="Verdana" pitchFamily="34" charset="0"/>
                <a:cs typeface="Verdana" pitchFamily="34" charset="0"/>
              </a:defRPr>
            </a:lvl1pPr>
          </a:lstStyle>
          <a:p>
            <a:fld id="{55DAAE20-238F-43E4-874D-2690F74E3FC5}" type="datetimeFigureOut">
              <a:rPr lang="pl-PL" smtClean="0"/>
              <a:t>2022-11-07</a:t>
            </a:fld>
            <a:endParaRPr lang="pl-PL"/>
          </a:p>
        </p:txBody>
      </p:sp>
      <p:sp>
        <p:nvSpPr>
          <p:cNvPr id="5" name="Symbol zastępczy stopki 4">
            <a:extLst>
              <a:ext uri="{FF2B5EF4-FFF2-40B4-BE49-F238E27FC236}">
                <a16:creationId xmlns:a16="http://schemas.microsoft.com/office/drawing/2014/main" id="{59BBD098-23DE-4E72-9DE3-5DE477B71E6D}"/>
              </a:ext>
            </a:extLst>
          </p:cNvPr>
          <p:cNvSpPr>
            <a:spLocks noGrp="1"/>
          </p:cNvSpPr>
          <p:nvPr>
            <p:ph type="ftr" sz="quarter" idx="3"/>
          </p:nvPr>
        </p:nvSpPr>
        <p:spPr>
          <a:xfrm>
            <a:off x="468313" y="5949950"/>
            <a:ext cx="5399087"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Verdana" pitchFamily="34" charset="0"/>
                <a:ea typeface="Verdana" pitchFamily="34" charset="0"/>
                <a:cs typeface="Verdana" pitchFamily="34" charset="0"/>
              </a:defRPr>
            </a:lvl1pPr>
          </a:lstStyle>
          <a:p>
            <a:endParaRPr lang="pl-PL"/>
          </a:p>
        </p:txBody>
      </p:sp>
      <p:sp>
        <p:nvSpPr>
          <p:cNvPr id="6" name="Symbol zastępczy numeru slajdu 5">
            <a:extLst>
              <a:ext uri="{FF2B5EF4-FFF2-40B4-BE49-F238E27FC236}">
                <a16:creationId xmlns:a16="http://schemas.microsoft.com/office/drawing/2014/main" id="{1C120C4B-ED54-43E8-8AB9-75B394BE8CA8}"/>
              </a:ext>
            </a:extLst>
          </p:cNvPr>
          <p:cNvSpPr>
            <a:spLocks noGrp="1"/>
          </p:cNvSpPr>
          <p:nvPr>
            <p:ph type="sldNum" sz="quarter" idx="4"/>
          </p:nvPr>
        </p:nvSpPr>
        <p:spPr>
          <a:xfrm>
            <a:off x="8101013" y="5949950"/>
            <a:ext cx="6207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panose="020B0604030504040204" pitchFamily="34" charset="0"/>
                <a:ea typeface="Verdana" panose="020B0604030504040204" pitchFamily="34" charset="0"/>
                <a:cs typeface="Verdana" panose="020B0604030504040204" pitchFamily="34" charset="0"/>
              </a:defRPr>
            </a:lvl1pPr>
          </a:lstStyle>
          <a:p>
            <a:fld id="{4589E6AA-3700-4F9B-BE3F-763FA6EA305F}" type="slidenum">
              <a:rPr lang="pl-PL" smtClean="0"/>
              <a:t>‹#›</a:t>
            </a:fld>
            <a:endParaRPr lang="pl-PL"/>
          </a:p>
        </p:txBody>
      </p:sp>
    </p:spTree>
    <p:extLst>
      <p:ext uri="{BB962C8B-B14F-4D97-AF65-F5344CB8AC3E}">
        <p14:creationId xmlns:p14="http://schemas.microsoft.com/office/powerpoint/2010/main" val="10195315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rtl="0" eaLnBrk="1" fontAlgn="base" hangingPunct="1">
        <a:spcBef>
          <a:spcPct val="0"/>
        </a:spcBef>
        <a:spcAft>
          <a:spcPct val="0"/>
        </a:spcAft>
        <a:defRPr sz="4400" kern="1200">
          <a:solidFill>
            <a:srgbClr val="002060"/>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457200"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6pPr>
      <a:lvl7pPr marL="914400"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7pPr>
      <a:lvl8pPr marL="1371600"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8pPr>
      <a:lvl9pPr marL="1828800" algn="l" rtl="0" eaLnBrk="1" fontAlgn="base" hangingPunct="1">
        <a:spcBef>
          <a:spcPct val="0"/>
        </a:spcBef>
        <a:spcAft>
          <a:spcPct val="0"/>
        </a:spcAft>
        <a:defRPr sz="4400">
          <a:solidFill>
            <a:srgbClr val="002060"/>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800" kern="1200">
          <a:solidFill>
            <a:srgbClr val="002060"/>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Wingdings" panose="05000000000000000000" pitchFamily="2" charset="2"/>
        <a:buChar char="§"/>
        <a:defRPr sz="2800" kern="1200">
          <a:solidFill>
            <a:srgbClr val="002060"/>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Wingdings" panose="05000000000000000000" pitchFamily="2" charset="2"/>
        <a:buChar char="§"/>
        <a:defRPr sz="2600" kern="1200">
          <a:solidFill>
            <a:srgbClr val="002060"/>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Wingdings" panose="05000000000000000000" pitchFamily="2" charset="2"/>
        <a:buChar char="§"/>
        <a:defRPr sz="2400" kern="1200">
          <a:solidFill>
            <a:srgbClr val="002060"/>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Wingdings" panose="05000000000000000000" pitchFamily="2" charset="2"/>
        <a:buChar char="§"/>
        <a:defRPr sz="2200" kern="1200">
          <a:solidFill>
            <a:srgbClr val="00206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donkeyhotey/12637209434" TargetMode="Externa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hyperlink" Target="https://www.flickr.com/photos/derekskey/9135166134" TargetMode="Externa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9179" y="1897890"/>
            <a:ext cx="6639506" cy="1130694"/>
          </a:xfrm>
        </p:spPr>
        <p:txBody>
          <a:bodyPr>
            <a:normAutofit fontScale="90000"/>
          </a:bodyPr>
          <a:lstStyle/>
          <a:p>
            <a:r>
              <a:rPr lang="pl-PL" b="1" dirty="0"/>
              <a:t>Ekonomia i ekonomiści</a:t>
            </a:r>
          </a:p>
        </p:txBody>
      </p:sp>
      <p:sp>
        <p:nvSpPr>
          <p:cNvPr id="3" name="Podtytuł 2"/>
          <p:cNvSpPr>
            <a:spLocks noGrp="1"/>
          </p:cNvSpPr>
          <p:nvPr>
            <p:ph type="subTitle" idx="1"/>
          </p:nvPr>
        </p:nvSpPr>
        <p:spPr>
          <a:xfrm>
            <a:off x="2289066" y="2946240"/>
            <a:ext cx="4070895" cy="1512168"/>
          </a:xfrm>
        </p:spPr>
        <p:txBody>
          <a:bodyPr>
            <a:normAutofit fontScale="92500" lnSpcReduction="20000"/>
          </a:bodyPr>
          <a:lstStyle/>
          <a:p>
            <a:endParaRPr lang="pl-PL" dirty="0">
              <a:solidFill>
                <a:srgbClr val="002060"/>
              </a:solidFill>
            </a:endParaRPr>
          </a:p>
          <a:p>
            <a:r>
              <a:rPr lang="pl-PL" dirty="0">
                <a:solidFill>
                  <a:schemeClr val="bg1"/>
                </a:solidFill>
              </a:rPr>
              <a:t>Kim jest ekonomista?</a:t>
            </a:r>
          </a:p>
          <a:p>
            <a:endParaRPr lang="pl-PL" sz="1800" dirty="0">
              <a:solidFill>
                <a:schemeClr val="bg1"/>
              </a:solidFill>
            </a:endParaRPr>
          </a:p>
          <a:p>
            <a:endParaRPr lang="pl-PL" sz="1800" dirty="0">
              <a:solidFill>
                <a:schemeClr val="bg1"/>
              </a:solidFill>
            </a:endParaRPr>
          </a:p>
          <a:p>
            <a:r>
              <a:rPr lang="pl-PL" sz="1800" dirty="0">
                <a:solidFill>
                  <a:schemeClr val="bg1"/>
                </a:solidFill>
              </a:rPr>
              <a:t>Hanna Micińska</a:t>
            </a:r>
          </a:p>
        </p:txBody>
      </p:sp>
      <p:pic>
        <p:nvPicPr>
          <p:cNvPr id="4" name="Obraz 3" descr="Edukacja ekonomiczna ograniczy demokrację obrazkową"/>
          <p:cNvPicPr/>
          <p:nvPr/>
        </p:nvPicPr>
        <p:blipFill>
          <a:blip r:embed="rId2">
            <a:extLst>
              <a:ext uri="{28A0092B-C50C-407E-A947-70E740481C1C}">
                <a14:useLocalDpi xmlns:a14="http://schemas.microsoft.com/office/drawing/2010/main" val="0"/>
              </a:ext>
            </a:extLst>
          </a:blip>
          <a:srcRect/>
          <a:stretch>
            <a:fillRect/>
          </a:stretch>
        </p:blipFill>
        <p:spPr bwMode="auto">
          <a:xfrm>
            <a:off x="3415898" y="-37512"/>
            <a:ext cx="2668270" cy="2122170"/>
          </a:xfrm>
          <a:prstGeom prst="rect">
            <a:avLst/>
          </a:prstGeom>
          <a:noFill/>
          <a:ln>
            <a:noFill/>
          </a:ln>
        </p:spPr>
      </p:pic>
      <p:pic>
        <p:nvPicPr>
          <p:cNvPr id="5122" name="Picture 2" descr="Work station #2 Royalty Fre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964"/>
            <a:ext cx="2970574" cy="21192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472" y="2084658"/>
            <a:ext cx="2757529" cy="268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Market Analyze Royalty Free Stock Photo"/>
          <p:cNvPicPr>
            <a:picLocks noChangeAspect="1" noChangeArrowheads="1"/>
          </p:cNvPicPr>
          <p:nvPr/>
        </p:nvPicPr>
        <p:blipFill rotWithShape="1">
          <a:blip r:embed="rId5">
            <a:extLst>
              <a:ext uri="{28A0092B-C50C-407E-A947-70E740481C1C}">
                <a14:useLocalDpi xmlns:a14="http://schemas.microsoft.com/office/drawing/2010/main" val="0"/>
              </a:ext>
            </a:extLst>
          </a:blip>
          <a:srcRect l="-339" t="30979" r="339" b="-15988"/>
          <a:stretch/>
        </p:blipFill>
        <p:spPr bwMode="auto">
          <a:xfrm>
            <a:off x="2853487" y="4765964"/>
            <a:ext cx="3224676" cy="26234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Fiscal Cliff Royalty Free Stock Photo"/>
          <p:cNvPicPr>
            <a:picLocks noChangeAspect="1" noChangeArrowheads="1"/>
          </p:cNvPicPr>
          <p:nvPr/>
        </p:nvPicPr>
        <p:blipFill rotWithShape="1">
          <a:blip r:embed="rId6">
            <a:extLst>
              <a:ext uri="{28A0092B-C50C-407E-A947-70E740481C1C}">
                <a14:useLocalDpi xmlns:a14="http://schemas.microsoft.com/office/drawing/2010/main" val="0"/>
              </a:ext>
            </a:extLst>
          </a:blip>
          <a:srcRect t="4749" r="14592"/>
          <a:stretch/>
        </p:blipFill>
        <p:spPr bwMode="auto">
          <a:xfrm>
            <a:off x="-1" y="2780928"/>
            <a:ext cx="2411761" cy="1985036"/>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Business team and growing chart Royalty Free Stock Photo"/>
          <p:cNvPicPr>
            <a:picLocks noChangeAspect="1" noChangeArrowheads="1"/>
          </p:cNvPicPr>
          <p:nvPr/>
        </p:nvPicPr>
        <p:blipFill rotWithShape="1">
          <a:blip r:embed="rId7">
            <a:extLst>
              <a:ext uri="{28A0092B-C50C-407E-A947-70E740481C1C}">
                <a14:useLocalDpi xmlns:a14="http://schemas.microsoft.com/office/drawing/2010/main" val="0"/>
              </a:ext>
            </a:extLst>
          </a:blip>
          <a:srcRect l="10908" t="5055"/>
          <a:stretch/>
        </p:blipFill>
        <p:spPr bwMode="auto">
          <a:xfrm>
            <a:off x="6084168" y="4765964"/>
            <a:ext cx="3074765" cy="2119296"/>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utting budget with scissor Royalty Free Stock Pho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0"/>
            <a:ext cx="3074765" cy="2084658"/>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Financial crisis. Royalty Free Stock Ph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7512"/>
            <a:ext cx="3434463" cy="212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3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850106"/>
          </a:xfrm>
        </p:spPr>
        <p:txBody>
          <a:bodyPr/>
          <a:lstStyle/>
          <a:p>
            <a:r>
              <a:rPr lang="pl-PL" dirty="0">
                <a:solidFill>
                  <a:srgbClr val="002060"/>
                </a:solidFill>
              </a:rPr>
              <a:t>Albo jeszcze inaczej …</a:t>
            </a:r>
          </a:p>
        </p:txBody>
      </p:sp>
      <p:sp>
        <p:nvSpPr>
          <p:cNvPr id="3" name="Symbol zastępczy zawartości 2"/>
          <p:cNvSpPr>
            <a:spLocks noGrp="1"/>
          </p:cNvSpPr>
          <p:nvPr>
            <p:ph idx="1"/>
          </p:nvPr>
        </p:nvSpPr>
        <p:spPr>
          <a:xfrm>
            <a:off x="467544" y="1196752"/>
            <a:ext cx="8229600" cy="4929411"/>
          </a:xfrm>
        </p:spPr>
        <p:txBody>
          <a:bodyPr>
            <a:noAutofit/>
          </a:bodyPr>
          <a:lstStyle/>
          <a:p>
            <a:r>
              <a:rPr lang="pl-PL" sz="2000" dirty="0">
                <a:solidFill>
                  <a:srgbClr val="002060"/>
                </a:solidFill>
              </a:rPr>
              <a:t>Ekonomia to nauka myślenia w kategoriach modeli połączona ze sztuką wyboru modeli odpowiadających współczesnemu światu                                                                                           </a:t>
            </a:r>
          </a:p>
          <a:p>
            <a:pPr marL="0" indent="0" algn="r">
              <a:buNone/>
            </a:pPr>
            <a:r>
              <a:rPr lang="en-US" sz="2000" dirty="0">
                <a:solidFill>
                  <a:srgbClr val="002060"/>
                </a:solidFill>
              </a:rPr>
              <a:t>J</a:t>
            </a:r>
            <a:r>
              <a:rPr lang="pl-PL" sz="2000" dirty="0">
                <a:solidFill>
                  <a:srgbClr val="002060"/>
                </a:solidFill>
              </a:rPr>
              <a:t>.</a:t>
            </a:r>
            <a:r>
              <a:rPr lang="en-US" sz="2000" dirty="0">
                <a:solidFill>
                  <a:srgbClr val="002060"/>
                </a:solidFill>
              </a:rPr>
              <a:t> M</a:t>
            </a:r>
            <a:r>
              <a:rPr lang="pl-PL" sz="2000" dirty="0">
                <a:solidFill>
                  <a:srgbClr val="002060"/>
                </a:solidFill>
              </a:rPr>
              <a:t>.</a:t>
            </a:r>
            <a:r>
              <a:rPr lang="en-US" sz="2000" dirty="0">
                <a:solidFill>
                  <a:srgbClr val="002060"/>
                </a:solidFill>
              </a:rPr>
              <a:t>Keynes</a:t>
            </a:r>
            <a:endParaRPr lang="pl-PL" sz="2000" dirty="0">
              <a:solidFill>
                <a:srgbClr val="002060"/>
              </a:solidFill>
            </a:endParaRPr>
          </a:p>
          <a:p>
            <a:pPr lvl="0"/>
            <a:r>
              <a:rPr lang="pl-PL" sz="2000" dirty="0">
                <a:solidFill>
                  <a:srgbClr val="002060"/>
                </a:solidFill>
              </a:rPr>
              <a:t>To co sprawia, że jest ona [ekonomia] najbardziej fascynującą [nauką] jest to, że jej fundamentalne zasady są tak proste, że każdy jest w stanie je zrozumieć, jednak niewielu je rozumie. 					</a:t>
            </a:r>
            <a:endParaRPr lang="pl-PL" sz="2000" dirty="0"/>
          </a:p>
          <a:p>
            <a:pPr marL="0" lvl="0" indent="0" algn="r">
              <a:buNone/>
            </a:pPr>
            <a:r>
              <a:rPr lang="pl-PL" sz="2000" dirty="0">
                <a:solidFill>
                  <a:srgbClr val="002060"/>
                </a:solidFill>
              </a:rPr>
              <a:t>M. Friedman</a:t>
            </a:r>
          </a:p>
          <a:p>
            <a:pPr lvl="0"/>
            <a:r>
              <a:rPr lang="pl-PL" sz="2000" dirty="0">
                <a:solidFill>
                  <a:srgbClr val="002060"/>
                </a:solidFill>
              </a:rPr>
              <a:t>Sztuka ekonomii polega na tym, by spoglądać nie tylko na </a:t>
            </a:r>
            <a:r>
              <a:rPr lang="pl-PL" sz="2000" b="1" dirty="0">
                <a:solidFill>
                  <a:srgbClr val="002060"/>
                </a:solidFill>
              </a:rPr>
              <a:t>bezpośrednie</a:t>
            </a:r>
            <a:r>
              <a:rPr lang="pl-PL" sz="2000" dirty="0">
                <a:solidFill>
                  <a:srgbClr val="002060"/>
                </a:solidFill>
              </a:rPr>
              <a:t>, ale i na </a:t>
            </a:r>
            <a:r>
              <a:rPr lang="pl-PL" sz="2000" b="1" dirty="0">
                <a:solidFill>
                  <a:srgbClr val="002060"/>
                </a:solidFill>
              </a:rPr>
              <a:t>odległe</a:t>
            </a:r>
            <a:r>
              <a:rPr lang="pl-PL" sz="2000" dirty="0">
                <a:solidFill>
                  <a:srgbClr val="002060"/>
                </a:solidFill>
              </a:rPr>
              <a:t> skutki danego działania czy programu; by śledzić nie tylko </a:t>
            </a:r>
            <a:r>
              <a:rPr lang="pl-PL" sz="2000" b="1" dirty="0">
                <a:solidFill>
                  <a:srgbClr val="002060"/>
                </a:solidFill>
              </a:rPr>
              <a:t>konsekwencje,</a:t>
            </a:r>
            <a:r>
              <a:rPr lang="pl-PL" sz="2000" dirty="0">
                <a:solidFill>
                  <a:srgbClr val="002060"/>
                </a:solidFill>
              </a:rPr>
              <a:t> jakie dany program ma </a:t>
            </a:r>
            <a:r>
              <a:rPr lang="pl-PL" sz="2000" b="1" dirty="0">
                <a:solidFill>
                  <a:srgbClr val="002060"/>
                </a:solidFill>
              </a:rPr>
              <a:t>dla jednej grupy, ale jakie przynosi wszystkim. </a:t>
            </a:r>
            <a:r>
              <a:rPr lang="pl-PL" sz="2000" dirty="0">
                <a:solidFill>
                  <a:srgbClr val="002060"/>
                </a:solidFill>
              </a:rPr>
              <a:t>					</a:t>
            </a:r>
            <a:endParaRPr lang="pl-PL" sz="2000" dirty="0"/>
          </a:p>
          <a:p>
            <a:pPr marL="0" lvl="0" indent="0" algn="r">
              <a:buNone/>
            </a:pPr>
            <a:r>
              <a:rPr lang="pl-PL" sz="2000" dirty="0" err="1">
                <a:solidFill>
                  <a:srgbClr val="002060"/>
                </a:solidFill>
              </a:rPr>
              <a:t>H.Hazlitt</a:t>
            </a:r>
            <a:r>
              <a:rPr lang="pl-PL" sz="2000" dirty="0">
                <a:solidFill>
                  <a:srgbClr val="002060"/>
                </a:solidFill>
              </a:rPr>
              <a:t> </a:t>
            </a:r>
          </a:p>
        </p:txBody>
      </p:sp>
    </p:spTree>
    <p:extLst>
      <p:ext uri="{BB962C8B-B14F-4D97-AF65-F5344CB8AC3E}">
        <p14:creationId xmlns:p14="http://schemas.microsoft.com/office/powerpoint/2010/main" val="355690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tressed Tax Kid Royalty 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5" y="0"/>
            <a:ext cx="3404045" cy="22663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ittle Accountant Royalty Free Stock Photo"/>
          <p:cNvPicPr>
            <a:picLocks noChangeAspect="1" noChangeArrowheads="1"/>
          </p:cNvPicPr>
          <p:nvPr/>
        </p:nvPicPr>
        <p:blipFill rotWithShape="1">
          <a:blip r:embed="rId3">
            <a:extLst>
              <a:ext uri="{28A0092B-C50C-407E-A947-70E740481C1C}">
                <a14:useLocalDpi xmlns:a14="http://schemas.microsoft.com/office/drawing/2010/main" val="0"/>
              </a:ext>
            </a:extLst>
          </a:blip>
          <a:srcRect l="12324" t="9458" r="20530"/>
          <a:stretch/>
        </p:blipFill>
        <p:spPr bwMode="auto">
          <a:xfrm>
            <a:off x="6588224" y="0"/>
            <a:ext cx="2548702" cy="23874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n Billion Dollars Royalty Free Stock Photo"/>
          <p:cNvPicPr>
            <a:picLocks noChangeAspect="1" noChangeArrowheads="1"/>
          </p:cNvPicPr>
          <p:nvPr/>
        </p:nvPicPr>
        <p:blipFill rotWithShape="1">
          <a:blip r:embed="rId4">
            <a:extLst>
              <a:ext uri="{28A0092B-C50C-407E-A947-70E740481C1C}">
                <a14:useLocalDpi xmlns:a14="http://schemas.microsoft.com/office/drawing/2010/main" val="0"/>
              </a:ext>
            </a:extLst>
          </a:blip>
          <a:srcRect t="15047"/>
          <a:stretch/>
        </p:blipFill>
        <p:spPr bwMode="auto">
          <a:xfrm>
            <a:off x="2646807" y="2387438"/>
            <a:ext cx="4032448" cy="228078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orking Royalty Free Stock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37917"/>
            <a:ext cx="3295972" cy="227670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Working Royalty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3525" y="4637917"/>
            <a:ext cx="3339202" cy="222320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ounting Royalty Free Stock Photo"/>
          <p:cNvPicPr>
            <a:picLocks noChangeAspect="1" noChangeArrowheads="1"/>
          </p:cNvPicPr>
          <p:nvPr/>
        </p:nvPicPr>
        <p:blipFill rotWithShape="1">
          <a:blip r:embed="rId7">
            <a:extLst>
              <a:ext uri="{28A0092B-C50C-407E-A947-70E740481C1C}">
                <a14:useLocalDpi xmlns:a14="http://schemas.microsoft.com/office/drawing/2010/main" val="0"/>
              </a:ext>
            </a:extLst>
          </a:blip>
          <a:srcRect l="7544" r="5552"/>
          <a:stretch/>
        </p:blipFill>
        <p:spPr bwMode="auto">
          <a:xfrm>
            <a:off x="3371400" y="-25361"/>
            <a:ext cx="3216824" cy="2266378"/>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rot="19720595">
            <a:off x="109284" y="3083602"/>
            <a:ext cx="2555776" cy="646331"/>
          </a:xfrm>
          <a:prstGeom prst="rect">
            <a:avLst/>
          </a:prstGeom>
          <a:noFill/>
        </p:spPr>
        <p:txBody>
          <a:bodyPr wrap="square" rtlCol="0">
            <a:spAutoFit/>
          </a:bodyPr>
          <a:lstStyle/>
          <a:p>
            <a:pPr algn="ctr"/>
            <a:r>
              <a:rPr lang="pl-PL" sz="3600" b="1" dirty="0">
                <a:solidFill>
                  <a:srgbClr val="002060"/>
                </a:solidFill>
              </a:rPr>
              <a:t>Ekonomista</a:t>
            </a:r>
          </a:p>
        </p:txBody>
      </p:sp>
      <p:sp>
        <p:nvSpPr>
          <p:cNvPr id="14" name="pole tekstowe 13"/>
          <p:cNvSpPr txBox="1"/>
          <p:nvPr/>
        </p:nvSpPr>
        <p:spPr>
          <a:xfrm rot="2553266">
            <a:off x="6706221" y="3166551"/>
            <a:ext cx="2555776" cy="646331"/>
          </a:xfrm>
          <a:prstGeom prst="rect">
            <a:avLst/>
          </a:prstGeom>
          <a:noFill/>
        </p:spPr>
        <p:txBody>
          <a:bodyPr wrap="square" rtlCol="0">
            <a:spAutoFit/>
          </a:bodyPr>
          <a:lstStyle/>
          <a:p>
            <a:pPr algn="ctr"/>
            <a:r>
              <a:rPr lang="pl-PL" sz="3600" b="1" dirty="0">
                <a:solidFill>
                  <a:srgbClr val="002060"/>
                </a:solidFill>
              </a:rPr>
              <a:t>Ekonomista</a:t>
            </a:r>
          </a:p>
        </p:txBody>
      </p:sp>
      <p:sp>
        <p:nvSpPr>
          <p:cNvPr id="15" name="pole tekstowe 14"/>
          <p:cNvSpPr txBox="1"/>
          <p:nvPr/>
        </p:nvSpPr>
        <p:spPr>
          <a:xfrm rot="19720595">
            <a:off x="3265583" y="5423231"/>
            <a:ext cx="2555776" cy="646331"/>
          </a:xfrm>
          <a:prstGeom prst="rect">
            <a:avLst/>
          </a:prstGeom>
          <a:noFill/>
        </p:spPr>
        <p:txBody>
          <a:bodyPr wrap="square" rtlCol="0">
            <a:spAutoFit/>
          </a:bodyPr>
          <a:lstStyle/>
          <a:p>
            <a:pPr algn="ctr"/>
            <a:r>
              <a:rPr lang="pl-PL" sz="3600" b="1" dirty="0">
                <a:solidFill>
                  <a:srgbClr val="002060"/>
                </a:solidFill>
              </a:rPr>
              <a:t>Ekonomista</a:t>
            </a:r>
          </a:p>
        </p:txBody>
      </p:sp>
    </p:spTree>
    <p:extLst>
      <p:ext uri="{BB962C8B-B14F-4D97-AF65-F5344CB8AC3E}">
        <p14:creationId xmlns:p14="http://schemas.microsoft.com/office/powerpoint/2010/main" val="302088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7785" y="165652"/>
            <a:ext cx="8229600" cy="1143000"/>
          </a:xfrm>
        </p:spPr>
        <p:txBody>
          <a:bodyPr/>
          <a:lstStyle/>
          <a:p>
            <a:r>
              <a:rPr lang="pl-PL" dirty="0">
                <a:solidFill>
                  <a:srgbClr val="002060"/>
                </a:solidFill>
              </a:rPr>
              <a:t>Ekonomista dobry i zły?</a:t>
            </a:r>
          </a:p>
        </p:txBody>
      </p:sp>
      <p:sp>
        <p:nvSpPr>
          <p:cNvPr id="3" name="Symbol zastępczy zawartości 2"/>
          <p:cNvSpPr>
            <a:spLocks noGrp="1"/>
          </p:cNvSpPr>
          <p:nvPr>
            <p:ph idx="1"/>
          </p:nvPr>
        </p:nvSpPr>
        <p:spPr>
          <a:xfrm>
            <a:off x="466615" y="1308652"/>
            <a:ext cx="8229600" cy="4133056"/>
          </a:xfrm>
        </p:spPr>
        <p:txBody>
          <a:bodyPr>
            <a:normAutofit fontScale="77500" lnSpcReduction="20000"/>
          </a:bodyPr>
          <a:lstStyle/>
          <a:p>
            <a:pPr lvl="0"/>
            <a:r>
              <a:rPr lang="pl-PL" dirty="0">
                <a:solidFill>
                  <a:srgbClr val="002060"/>
                </a:solidFill>
              </a:rPr>
              <a:t>Zły ekonomista widzi tylko to,  co bezpośrednio uderza wzrok; dobry ekonomista patrzy także dalej. </a:t>
            </a:r>
          </a:p>
          <a:p>
            <a:pPr lvl="0"/>
            <a:r>
              <a:rPr lang="pl-PL" dirty="0">
                <a:solidFill>
                  <a:srgbClr val="002060"/>
                </a:solidFill>
              </a:rPr>
              <a:t>Zły ekonomista widzi tylko </a:t>
            </a:r>
            <a:r>
              <a:rPr lang="pl-PL" b="1" dirty="0">
                <a:solidFill>
                  <a:srgbClr val="002060"/>
                </a:solidFill>
              </a:rPr>
              <a:t>bezpośrednie konsekwencje </a:t>
            </a:r>
            <a:r>
              <a:rPr lang="pl-PL" dirty="0">
                <a:solidFill>
                  <a:srgbClr val="002060"/>
                </a:solidFill>
              </a:rPr>
              <a:t>proponowanego kierunku polityki; dobry ekonomista spogląda także na </a:t>
            </a:r>
            <a:r>
              <a:rPr lang="pl-PL" b="1" dirty="0">
                <a:solidFill>
                  <a:srgbClr val="002060"/>
                </a:solidFill>
              </a:rPr>
              <a:t>konsekwencje dalsze i pośrednie. </a:t>
            </a:r>
          </a:p>
          <a:p>
            <a:pPr lvl="0"/>
            <a:r>
              <a:rPr lang="pl-PL" dirty="0">
                <a:solidFill>
                  <a:srgbClr val="002060"/>
                </a:solidFill>
              </a:rPr>
              <a:t>Zły ekonomista widzi tylko skutki, jakie dana polityka przyniosła lub przyniesie pewnej </a:t>
            </a:r>
            <a:r>
              <a:rPr lang="pl-PL" b="1" dirty="0">
                <a:solidFill>
                  <a:srgbClr val="002060"/>
                </a:solidFill>
              </a:rPr>
              <a:t>konkretnej grupie</a:t>
            </a:r>
            <a:r>
              <a:rPr lang="pl-PL" dirty="0">
                <a:solidFill>
                  <a:srgbClr val="002060"/>
                </a:solidFill>
              </a:rPr>
              <a:t>; dobry ekonomista bada także skutki, jakie polityka przyniesie </a:t>
            </a:r>
            <a:r>
              <a:rPr lang="pl-PL" b="1" dirty="0">
                <a:solidFill>
                  <a:srgbClr val="002060"/>
                </a:solidFill>
              </a:rPr>
              <a:t>wszystkim grupom                           </a:t>
            </a:r>
            <a:r>
              <a:rPr lang="pl-PL" dirty="0">
                <a:solidFill>
                  <a:srgbClr val="002060"/>
                </a:solidFill>
              </a:rPr>
              <a:t>							</a:t>
            </a:r>
          </a:p>
          <a:p>
            <a:pPr marL="0" lvl="0" indent="0" algn="r">
              <a:buNone/>
            </a:pPr>
            <a:r>
              <a:rPr lang="pl-PL" dirty="0">
                <a:solidFill>
                  <a:srgbClr val="002060"/>
                </a:solidFill>
              </a:rPr>
              <a:t>Henry </a:t>
            </a:r>
            <a:r>
              <a:rPr lang="pl-PL" dirty="0" err="1">
                <a:solidFill>
                  <a:srgbClr val="002060"/>
                </a:solidFill>
              </a:rPr>
              <a:t>Hazlitt</a:t>
            </a:r>
            <a:endParaRPr lang="pl-PL" sz="3600" dirty="0">
              <a:solidFill>
                <a:srgbClr val="002060"/>
              </a:solidFill>
            </a:endParaRPr>
          </a:p>
          <a:p>
            <a:endParaRPr lang="pl-PL" dirty="0">
              <a:solidFill>
                <a:srgbClr val="002060"/>
              </a:solidFill>
            </a:endParaRP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fQMBIgACEQEDEQH/xAAcAAABBQEBAQAAAAAAAAAAAAACAwQFBgcBAAj/xAA5EAACAQMDAgMECQMEAwEAAAABAgMABBEFEiEGMUFRYRMiMnEHFCNCgZGxwfBS0eEVM6HxU2JyJP/EABQBAQAAAAAAAAAAAAAAAAAAAAD/xAAUEQEAAAAAAAAAAAAAAAAAAAAA/9oADAMBAAIRAxEAPwDXycCki1G9JGg5muZr1CTzQdzXN1cJxQk0B7q4WpNnCgkkDHnVd1PrXRNPdo3ujNIvdYEL/wDI4oLITXC1Z9L9KmnLJt/068A8ztH71MaL1xouryJDDcGKduBHMNpJ9PA0FoLUBagJ44oMmgMnmiDUkDzXTwKAmag3UmWrwNBOPSBOKWc5pFqACaAk5rpr1AJzikriaOCF5ZnCRopZmJwAKWLVmv0v61NDb22kQNtFyC8x81B4H5/pQIXWvXfWepHT7B2ttJRvtXU4aUf2q32mgadBCIoIEVAMYAxVU6EsYoLJWi/3GALEVeYB25oIW+6IsL0lmQZPjjtUXJ9HlujiSHhlIII8D51oECZU4NG0Z296CmpdahpNxFHcB5oGYK577B4EfjVj3ZGaRvjtyCM02sLpZjLD96M8eoPagel+aIvxSRFeJoPFq8GxSRbmvZoLK/FIOaWkNINQJHvXq6TQFqDjdqwv6QbttQ6yuUXJEJWFB8hz/wAmtd6gkujAkVnJ7N2blyOwrI7S1a86zlaZg7e1MjkefagvnQ9o9tZqs3D4/arfDFk/tVcvVlsoFaMlExy2PCgtryK5gxpmqezvFAbbKdyvnw/XtQXKFMDgUchKoc+VVbQeobySZrTU0jS4XkbCSGHpU3Pq0EaETSIvhycUDLUZgSQBUDp0xj6gMYPxwHP4Ef3qYmeC6jMkMqOPNTUNpqiTX55B2ih259WP+KCw7q4TQ1xmxQC3fvQ5NcYih3GgtUhpFjSslN2oBakyeaI0BHNBG6uzIqNjMbe44HcZ7Gs8sbOO216b2ChVV13Y8Tkk/rWh6/OLbSLyc4+zhZh8wOKovTEpvwLuUASSNubHbNBoqQQ3tn7KT4WXHNI2umtaHDJC6hdgfbzt8qOxOAADxR6tqMNhZtLM6ogxlz2GeKBlbafaQ6oJLeMhgmN24mofqXRBqUxvGlQ7MgRyL7uR/O9TuiSwXCvPbTrOm3hlbNGkaPG6Pg5JyKDPdSdtNiW3t9LRZJ1JQ2rk7cefh+VWnQIWi09ZJVxNLgv+VLTWVtAWeFPtD7o8e9OlQIgUdgKDxbmhY5rnY15iMUAGhrzMDQBqC3SNSDNmlJT7xpuxoPMRSbMFBLEADkk1x3CqWYgAd81lnW/Wkl48mnaUxWD4ZJf6/QelBP8AVWsLqnTOptp0TyQQMI5JvAnxx54qsdC3q/VhA/DKasX0UX9vqGj3nT92FOAzBT99G7/kapuqadN0n1JLbOGEOco+PiQ9jQavp1ypUsTwPGmerXul6zHLp/tYZgw2vHuBqL6T1SOaN0Dgtnt5ipm6sIr4kyW0MmecOgYUFJs+j9f0/UJf9L1CSx09+SyHk/IdqvcG22tERHZtowWY5LHzJqNl0hY2Ae1iWNfhCbk2/LBwKZzPHpUcjC5kMTZPsnfdtPoTz+FBLJJ7a/jUH4QXP6U9bg1HaHFIIGuJwVkl5Cnuq+FPZGoOMRSbmvE15iCKBAnk0APrXn70GaC5THbkniqxrPVmn6aSiN9Ymz8EfYfM1CdT9SXF8ZLeL7GHcQQp95h6nyqoOu0Ejle9BJa91lqV9bPFCot4mOGCHkjyzVca3jbHAHzNevm2QNx8TKB+dPniURjGfwFA30i6m0XVbfUrUMXhbLLnG5fEflWudU6Ha9X6FBdWuDLs9pBJjz8KybktzESoGea0H6LdcA36NcOCOZLcHw/qX96DONt509qDCTdBMhwVP85FXfSetrcxL9ZIRh94cg1c+rOlrPX7UrMmJQDskUcisZ6m6D1jQ1M6KLi33Abk7gntkUGg3vWWnSwEtcxDBodL0s6hJHqV7hofjghHIPkzf2rPbzonU9P0CXVdTkWHYAUhB3E586n/AKLuom2No945IUEwMx8PFaDQXJpBz50vJTZ6ACa4XrhoM0Asc0Ga65pPNBWLtczyMAcAnPrzTaVOCp8DkegpeeVo5bgNuxu8P/qkJJUAV8koykH07igjr+1aeF0Uc43A/Khj1O1kIhkdoZl4KSe7zT8HaQV5BHHyqM1Kzhu4DJKg9w4yO4/mKB2UCcYxu53bqO1uJbO7iuoH9nNCwdHXsSKY6fA9raJEHJY8nJzn0p13U7QMeKnwoNz0TUY9X0u3vYuPaL7y5+FvEVXeupneWysnh3W0hLSMT8RHYfvVd+jjXBYaj/p08n/5ro5jJ+5J5fjV26tto5rGPePeDYU+X8xQVfX7SbVuibuzt2aWWLGwDxA5ArGrZprS5ON0U0TfiCK3fS5TbXccj9mG118B/OfOsv8ApN06PTOsZzCAI51EnA4yf+qBzovXdxan2Wogyx/1juKuWn9QadqQHsJlyfuk81jkigrnzoYZZIJA8TlGXsQaDdm5FItUL0ZrJ1bTtspzPHw1TbDFA2k4oM0pIMmkzQUqXUjbzyJqEewvkiRBlG5/4pYqk8QKMpV8q3r/ADNRNrfPEfqOpxh4/uuw8D4Uc1hcWGJ9OcyW5OfZZyR8qAbK7kjuJdPujyvMTHxA/wAUvPuCSKjFQ2CDjsf4ajdSuFleC+jBSSJtsgI8/wDNTcgWa3OPvx5/H+CgRikjnUkx7JVA9pH+6+YoQpwDnH9JoEVpYomDmOaPIR/LnsfTtSyvu3oyASL/ALifuPSg42ckgBXU5wO+R5VdNN6vj1DQ59P1WdY7qOLfbzvxvZeRn14/GqXt2rz2PZqZ3UYkzvG4eI8PnQafa31vfQLNbSK/AyQ2ceXz/wC+1VLr3SbvVh9eRg8tvFt2Ecsq/vTDpaRLS5eOElBJyEJ4/D+3jVomuiIm7YKnjvgYoMqjHtIhSTLS1u4MzpjCnLL8q43HyPeglOkNSbTdWjGfs5PdYVrb4ZQR4jNYrpIU6tahv/Kv61tRX7JcdgKBuy54oDH60o/FBzQZ/qMn2m29tzwcBgO9JWF/GhMBLsgOVz3FSttfWmrxmLKh+4Vu+ai9R0uRds1owJXupoGeu2sggeVhvVveEy+Xkw/en3Tk63VvGrEbkyO3hiu6XfLcRNaXI2zJ2BHxedRFpv0vVWiJwqvx6r50E0YpEL7VJOfdXzzjwrntBcyuCHguoc7QwwQc9iPL0rWeien7e0021v7iINeyp7TJ+4COAB548fWi6x6Ps9ftppoY0h1QL9ncDjcR2DeY8PSgyaOUT7ht2yr8cf7ikpVGOPwPlTaQzxz/AFecGC+tpGjYMOQQeQfT/FOlb2yuQpWRG2yRnkqaBnLKYtjLlGU8H8ambDU5JbG4mcgrEp3nODUTdQl4iG8vdPnUMzyxwyRAlfaHBGfixQNydlxCwPB4pzImCaYTlgVBGCCKmJlHxDxUUDSKQ288cwHwOG/Kth0TVrfVrJXgbJAAYHwNZIYwY8nxNXj6N/Yqlygb7TI93NBapUIpIA08lTk0jt9KDJLuwvNPuPbRhkZeQw8amNG1aO8YQXHuu3AJ7Zqchkgu7dZEKuD3BqGv9BiZnktW2SLyAKA9X05ZVWaH3bmPjcvjionUnSe2juZIwXRvZyjscef886lbS9uImEV9GQjd3x29aS1S2x9aCj3JULA+Rzmgv+hfSfpkltFHf2s1sygJmP7ReB+BqxwdZ9PTY26lGh8nVl/UV8+Wsu5QfXyqXhcGRhsYe73Bz4UFu+lS306+NvrWj3dtNcZEc6ROCzL91seY7fl5VToRcSq1wgZJ4+MOCN4z8J/vTiJo/dDAjk5JHyqQYKRNsdSMZ5HqKBmjRXFuZ4gfHenip8ePOoO7gDyCZw2zB2qSRg+BqbvI5LUx39spb3cTxqPjXJ5HqK48EN3b+1hO6ORcgjwoKtesryJgd25qcCH6sv8A7DFQVxE6XyxEe8GxVolhPskwpwqDFBFMmIFyQOfGpXpe6NjrED7vckO1qYXtnkIpJGBTeJJoGVskqD+VBtxUEBgcgig9n6VA9H639ei+qzkGRBwfMVahHn0+V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fQMBIgACEQEDEQH/xAAcAAABBQEBAQAAAAAAAAAAAAACAwQFBgcBAAj/xAA5EAACAQMDAgMECQMEAwEAAAABAgMABBEFEiEGMUFRYRMiMnEHFCNCgZGxwfBS0eEVM6HxU2JyJP/EABQBAQAAAAAAAAAAAAAAAAAAAAD/xAAUEQEAAAAAAAAAAAAAAAAAAAAA/9oADAMBAAIRAxEAPwDXycCki1G9JGg5muZr1CTzQdzXN1cJxQk0B7q4WpNnCgkkDHnVd1PrXRNPdo3ujNIvdYEL/wDI4oLITXC1Z9L9KmnLJt/068A8ztH71MaL1xouryJDDcGKduBHMNpJ9PA0FoLUBagJ44oMmgMnmiDUkDzXTwKAmag3UmWrwNBOPSBOKWc5pFqACaAk5rpr1AJzikriaOCF5ZnCRopZmJwAKWLVmv0v61NDb22kQNtFyC8x81B4H5/pQIXWvXfWepHT7B2ttJRvtXU4aUf2q32mgadBCIoIEVAMYAxVU6EsYoLJWi/3GALEVeYB25oIW+6IsL0lmQZPjjtUXJ9HlujiSHhlIII8D51oECZU4NG0Z296CmpdahpNxFHcB5oGYK577B4EfjVj3ZGaRvjtyCM02sLpZjLD96M8eoPagel+aIvxSRFeJoPFq8GxSRbmvZoLK/FIOaWkNINQJHvXq6TQFqDjdqwv6QbttQ6yuUXJEJWFB8hz/wAmtd6gkujAkVnJ7N2blyOwrI7S1a86zlaZg7e1MjkefagvnQ9o9tZqs3D4/arfDFk/tVcvVlsoFaMlExy2PCgtryK5gxpmqezvFAbbKdyvnw/XtQXKFMDgUchKoc+VVbQeobySZrTU0jS4XkbCSGHpU3Pq0EaETSIvhycUDLUZgSQBUDp0xj6gMYPxwHP4Ef3qYmeC6jMkMqOPNTUNpqiTX55B2ih259WP+KCw7q4TQ1xmxQC3fvQ5NcYih3GgtUhpFjSslN2oBakyeaI0BHNBG6uzIqNjMbe44HcZ7Gs8sbOO216b2ChVV13Y8Tkk/rWh6/OLbSLyc4+zhZh8wOKovTEpvwLuUASSNubHbNBoqQQ3tn7KT4WXHNI2umtaHDJC6hdgfbzt8qOxOAADxR6tqMNhZtLM6ogxlz2GeKBlbafaQ6oJLeMhgmN24mofqXRBqUxvGlQ7MgRyL7uR/O9TuiSwXCvPbTrOm3hlbNGkaPG6Pg5JyKDPdSdtNiW3t9LRZJ1JQ2rk7cefh+VWnQIWi09ZJVxNLgv+VLTWVtAWeFPtD7o8e9OlQIgUdgKDxbmhY5rnY15iMUAGhrzMDQBqC3SNSDNmlJT7xpuxoPMRSbMFBLEADkk1x3CqWYgAd81lnW/Wkl48mnaUxWD4ZJf6/QelBP8AVWsLqnTOptp0TyQQMI5JvAnxx54qsdC3q/VhA/DKasX0UX9vqGj3nT92FOAzBT99G7/kapuqadN0n1JLbOGEOco+PiQ9jQavp1ypUsTwPGmerXul6zHLp/tYZgw2vHuBqL6T1SOaN0Dgtnt5ipm6sIr4kyW0MmecOgYUFJs+j9f0/UJf9L1CSx09+SyHk/IdqvcG22tERHZtowWY5LHzJqNl0hY2Ae1iWNfhCbk2/LBwKZzPHpUcjC5kMTZPsnfdtPoTz+FBLJJ7a/jUH4QXP6U9bg1HaHFIIGuJwVkl5Cnuq+FPZGoOMRSbmvE15iCKBAnk0APrXn70GaC5THbkniqxrPVmn6aSiN9Ymz8EfYfM1CdT9SXF8ZLeL7GHcQQp95h6nyqoOu0Ejle9BJa91lqV9bPFCot4mOGCHkjyzVca3jbHAHzNevm2QNx8TKB+dPniURjGfwFA30i6m0XVbfUrUMXhbLLnG5fEflWudU6Ha9X6FBdWuDLs9pBJjz8KybktzESoGea0H6LdcA36NcOCOZLcHw/qX96DONt509qDCTdBMhwVP85FXfSetrcxL9ZIRh94cg1c+rOlrPX7UrMmJQDskUcisZ6m6D1jQ1M6KLi33Abk7gntkUGg3vWWnSwEtcxDBodL0s6hJHqV7hofjghHIPkzf2rPbzonU9P0CXVdTkWHYAUhB3E586n/AKLuom2No945IUEwMx8PFaDQXJpBz50vJTZ6ACa4XrhoM0Asc0Ga65pPNBWLtczyMAcAnPrzTaVOCp8DkegpeeVo5bgNuxu8P/qkJJUAV8koykH07igjr+1aeF0Uc43A/Khj1O1kIhkdoZl4KSe7zT8HaQV5BHHyqM1Kzhu4DJKg9w4yO4/mKB2UCcYxu53bqO1uJbO7iuoH9nNCwdHXsSKY6fA9raJEHJY8nJzn0p13U7QMeKnwoNz0TUY9X0u3vYuPaL7y5+FvEVXeupneWysnh3W0hLSMT8RHYfvVd+jjXBYaj/p08n/5ro5jJ+5J5fjV26tto5rGPePeDYU+X8xQVfX7SbVuibuzt2aWWLGwDxA5ArGrZprS5ON0U0TfiCK3fS5TbXccj9mG118B/OfOsv8ApN06PTOsZzCAI51EnA4yf+qBzovXdxan2Wogyx/1juKuWn9QadqQHsJlyfuk81jkigrnzoYZZIJA8TlGXsQaDdm5FItUL0ZrJ1bTtspzPHw1TbDFA2k4oM0pIMmkzQUqXUjbzyJqEewvkiRBlG5/4pYqk8QKMpV8q3r/ADNRNrfPEfqOpxh4/uuw8D4Uc1hcWGJ9OcyW5OfZZyR8qAbK7kjuJdPujyvMTHxA/wAUvPuCSKjFQ2CDjsf4ajdSuFleC+jBSSJtsgI8/wDNTcgWa3OPvx5/H+CgRikjnUkx7JVA9pH+6+YoQpwDnH9JoEVpYomDmOaPIR/LnsfTtSyvu3oyASL/ALifuPSg42ckgBXU5wO+R5VdNN6vj1DQ59P1WdY7qOLfbzvxvZeRn14/GqXt2rz2PZqZ3UYkzvG4eI8PnQafa31vfQLNbSK/AyQ2ceXz/wC+1VLr3SbvVh9eRg8tvFt2Ecsq/vTDpaRLS5eOElBJyEJ4/D+3jVomuiIm7YKnjvgYoMqjHtIhSTLS1u4MzpjCnLL8q43HyPeglOkNSbTdWjGfs5PdYVrb4ZQR4jNYrpIU6tahv/Kv61tRX7JcdgKBuy54oDH60o/FBzQZ/qMn2m29tzwcBgO9JWF/GhMBLsgOVz3FSttfWmrxmLKh+4Vu+ai9R0uRds1owJXupoGeu2sggeVhvVveEy+Xkw/en3Tk63VvGrEbkyO3hiu6XfLcRNaXI2zJ2BHxedRFpv0vVWiJwqvx6r50E0YpEL7VJOfdXzzjwrntBcyuCHguoc7QwwQc9iPL0rWeien7e0021v7iINeyp7TJ+4COAB548fWi6x6Ps9ftppoY0h1QL9ncDjcR2DeY8PSgyaOUT7ht2yr8cf7ikpVGOPwPlTaQzxz/AFecGC+tpGjYMOQQeQfT/FOlb2yuQpWRG2yRnkqaBnLKYtjLlGU8H8ambDU5JbG4mcgrEp3nODUTdQl4iG8vdPnUMzyxwyRAlfaHBGfixQNydlxCwPB4pzImCaYTlgVBGCCKmJlHxDxUUDSKQ288cwHwOG/Kth0TVrfVrJXgbJAAYHwNZIYwY8nxNXj6N/Yqlygb7TI93NBapUIpIA08lTk0jt9KDJLuwvNPuPbRhkZeQw8amNG1aO8YQXHuu3AJ7Zqchkgu7dZEKuD3BqGv9BiZnktW2SLyAKA9X05ZVWaH3bmPjcvjionUnSe2juZIwXRvZyjscef886lbS9uImEV9GQjd3x29aS1S2x9aCj3JULA+Rzmgv+hfSfpkltFHf2s1sygJmP7ReB+BqxwdZ9PTY26lGh8nVl/UV8+Wsu5QfXyqXhcGRhsYe73Bz4UFu+lS306+NvrWj3dtNcZEc6ROCzL91seY7fl5VToRcSq1wgZJ4+MOCN4z8J/vTiJo/dDAjk5JHyqQYKRNsdSMZ5HqKBmjRXFuZ4gfHenip8ePOoO7gDyCZw2zB2qSRg+BqbvI5LUx39spb3cTxqPjXJ5HqK48EN3b+1hO6ORcgjwoKtesryJgd25qcCH6sv8A7DFQVxE6XyxEe8GxVolhPskwpwqDFBFMmIFyQOfGpXpe6NjrED7vckO1qYXtnkIpJGBTeJJoGVskqD+VBtxUEBgcgig9n6VA9H639ei+qzkGRBwfMVahHn0+V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 y="5332721"/>
            <a:ext cx="11906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1362341" y="5306074"/>
            <a:ext cx="7344816" cy="646331"/>
          </a:xfrm>
          <a:prstGeom prst="rect">
            <a:avLst/>
          </a:prstGeom>
          <a:noFill/>
        </p:spPr>
        <p:txBody>
          <a:bodyPr wrap="square" rtlCol="0">
            <a:spAutoFit/>
          </a:bodyPr>
          <a:lstStyle/>
          <a:p>
            <a:r>
              <a:rPr lang="pl-PL" dirty="0">
                <a:solidFill>
                  <a:srgbClr val="002060"/>
                </a:solidFill>
              </a:rPr>
              <a:t>amerykański dziennikarz, krytyk literacki, ekonomista, filozof (1894 – 1993)</a:t>
            </a:r>
          </a:p>
          <a:p>
            <a:r>
              <a:rPr lang="pl-PL" dirty="0">
                <a:solidFill>
                  <a:srgbClr val="002060"/>
                </a:solidFill>
              </a:rPr>
              <a:t>autor </a:t>
            </a:r>
            <a:r>
              <a:rPr lang="pl-PL" dirty="0"/>
              <a:t> </a:t>
            </a:r>
            <a:r>
              <a:rPr lang="pl-PL" dirty="0">
                <a:solidFill>
                  <a:srgbClr val="002060"/>
                </a:solidFill>
              </a:rPr>
              <a:t>książki</a:t>
            </a:r>
            <a:r>
              <a:rPr lang="pl-PL" dirty="0"/>
              <a:t> </a:t>
            </a:r>
            <a:r>
              <a:rPr lang="pl-PL" i="1" dirty="0">
                <a:solidFill>
                  <a:srgbClr val="002060"/>
                </a:solidFill>
              </a:rPr>
              <a:t>Ekonomia w jednej lekcji</a:t>
            </a:r>
            <a:r>
              <a:rPr lang="pl-PL" dirty="0"/>
              <a:t> </a:t>
            </a:r>
            <a:endParaRPr lang="pl-PL" dirty="0">
              <a:solidFill>
                <a:srgbClr val="002060"/>
              </a:solidFill>
            </a:endParaRPr>
          </a:p>
        </p:txBody>
      </p:sp>
    </p:spTree>
    <p:extLst>
      <p:ext uri="{BB962C8B-B14F-4D97-AF65-F5344CB8AC3E}">
        <p14:creationId xmlns:p14="http://schemas.microsoft.com/office/powerpoint/2010/main" val="368094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Risk management Royalty 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211" y="50800"/>
            <a:ext cx="3619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vestment instruments Royalty Fre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 y="5134"/>
            <a:ext cx="3641198" cy="25392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isky Royalty Free Stock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097" y="3962399"/>
            <a:ext cx="36195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Measuring Risk Royalty Free Stock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8" y="4471522"/>
            <a:ext cx="36195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isk Royalty Free Stock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276872"/>
            <a:ext cx="36195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1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02060"/>
                </a:solidFill>
              </a:rPr>
              <a:t>Ekonomista dobry i zły?</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a:solidFill>
                  <a:srgbClr val="002060"/>
                </a:solidFill>
              </a:rPr>
              <a:t>	</a:t>
            </a:r>
          </a:p>
          <a:p>
            <a:pPr marL="0" indent="0">
              <a:buNone/>
            </a:pPr>
            <a:r>
              <a:rPr lang="pl-PL" dirty="0">
                <a:solidFill>
                  <a:srgbClr val="002060"/>
                </a:solidFill>
              </a:rPr>
              <a:t>	Między złym a dobrym ekonomistą istnieje tylko jedna różnica: pierwszy poprzestaje na skutku widocznym, drugi zaś bierze pod uwagę zarówno skutek, który widać, jak i skutki, które należy przewidzieć”.</a:t>
            </a:r>
          </a:p>
          <a:p>
            <a:pPr marL="0" indent="0">
              <a:buNone/>
            </a:pPr>
            <a:r>
              <a:rPr lang="pl-PL" dirty="0">
                <a:solidFill>
                  <a:srgbClr val="002060"/>
                </a:solidFill>
              </a:rPr>
              <a:t>                                             </a:t>
            </a:r>
            <a:r>
              <a:rPr lang="pl-PL" sz="2400" dirty="0" err="1">
                <a:solidFill>
                  <a:srgbClr val="002060"/>
                </a:solidFill>
              </a:rPr>
              <a:t>Frederic</a:t>
            </a:r>
            <a:r>
              <a:rPr lang="pl-PL" sz="2400" dirty="0">
                <a:solidFill>
                  <a:srgbClr val="002060"/>
                </a:solidFill>
              </a:rPr>
              <a:t> </a:t>
            </a:r>
            <a:r>
              <a:rPr lang="pl-PL" sz="2400" dirty="0" err="1">
                <a:solidFill>
                  <a:srgbClr val="002060"/>
                </a:solidFill>
              </a:rPr>
              <a:t>Bastiat</a:t>
            </a:r>
            <a:endParaRPr lang="pl-PL" sz="2400" dirty="0">
              <a:solidFill>
                <a:srgbClr val="002060"/>
              </a:solidFill>
            </a:endParaRPr>
          </a:p>
          <a:p>
            <a:pPr marL="0" indent="0">
              <a:buNone/>
            </a:pPr>
            <a:r>
              <a:rPr lang="pl-PL" sz="2400" dirty="0">
                <a:solidFill>
                  <a:srgbClr val="002060"/>
                </a:solidFill>
              </a:rPr>
              <a:t>prekursor austriackiej szkoły ekonomii (1801-1850)</a:t>
            </a:r>
          </a:p>
        </p:txBody>
      </p:sp>
    </p:spTree>
    <p:extLst>
      <p:ext uri="{BB962C8B-B14F-4D97-AF65-F5344CB8AC3E}">
        <p14:creationId xmlns:p14="http://schemas.microsoft.com/office/powerpoint/2010/main" val="74325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66406"/>
            <a:ext cx="6624736" cy="1143000"/>
          </a:xfrm>
        </p:spPr>
        <p:txBody>
          <a:bodyPr>
            <a:noAutofit/>
          </a:bodyPr>
          <a:lstStyle/>
          <a:p>
            <a:r>
              <a:rPr lang="pl-PL" sz="3200" dirty="0">
                <a:solidFill>
                  <a:srgbClr val="002060"/>
                </a:solidFill>
              </a:rPr>
              <a:t>Grzegorz Witold Kołodko</a:t>
            </a:r>
            <a:br>
              <a:rPr lang="pl-PL" sz="3200" dirty="0">
                <a:solidFill>
                  <a:srgbClr val="002060"/>
                </a:solidFill>
              </a:rPr>
            </a:br>
            <a:r>
              <a:rPr lang="pl-PL" sz="1800" dirty="0">
                <a:solidFill>
                  <a:srgbClr val="002060"/>
                </a:solidFill>
              </a:rPr>
              <a:t>Profesor nauk ekonomicznych, wicepremier                                      i minister finansów w latach 1994–1997 i 2002–2003</a:t>
            </a:r>
          </a:p>
        </p:txBody>
      </p:sp>
      <p:sp>
        <p:nvSpPr>
          <p:cNvPr id="3" name="Symbol zastępczy zawartości 2"/>
          <p:cNvSpPr>
            <a:spLocks noGrp="1"/>
          </p:cNvSpPr>
          <p:nvPr>
            <p:ph idx="1"/>
          </p:nvPr>
        </p:nvSpPr>
        <p:spPr>
          <a:xfrm>
            <a:off x="467544" y="2060848"/>
            <a:ext cx="8229600" cy="4797152"/>
          </a:xfrm>
        </p:spPr>
        <p:txBody>
          <a:bodyPr>
            <a:normAutofit/>
          </a:bodyPr>
          <a:lstStyle/>
          <a:p>
            <a:r>
              <a:rPr lang="pl-PL" sz="2000" dirty="0">
                <a:solidFill>
                  <a:srgbClr val="002060"/>
                </a:solidFill>
              </a:rPr>
              <a:t>Dobry ekonomista musi umieć liczyć, bo chodzi o to, aby w społecznym procesie gospodarowania efekty przewyższały nakłady. </a:t>
            </a:r>
          </a:p>
          <a:p>
            <a:r>
              <a:rPr lang="pl-PL" sz="2000" dirty="0">
                <a:solidFill>
                  <a:srgbClr val="002060"/>
                </a:solidFill>
              </a:rPr>
              <a:t>I dobry ekonomista musi czuć, co zbliża go do drugiej królowej – filozofii (pierwsza to matematyka).</a:t>
            </a:r>
          </a:p>
          <a:p>
            <a:r>
              <a:rPr lang="pl-PL" sz="2000" dirty="0">
                <a:solidFill>
                  <a:srgbClr val="002060"/>
                </a:solidFill>
              </a:rPr>
              <a:t>Ekonomia odnosi się przede wszystkim do człowieka. To nie jest wiedza o tzw. sentymentach rynków, lecz            o ludzkich – indywidualnych i społecznych – wartościach leżących u podstaw potrzeb, które trzeba zaspokajać. </a:t>
            </a:r>
          </a:p>
          <a:p>
            <a:r>
              <a:rPr lang="pl-PL" sz="2000" dirty="0">
                <a:solidFill>
                  <a:srgbClr val="002060"/>
                </a:solidFill>
              </a:rPr>
              <a:t>One też bardzo się zmieniają w tym wędrującym świecie człowieka, rodziny, rozmaitych grup, społeczeństw.</a:t>
            </a:r>
          </a:p>
          <a:p>
            <a:endParaRPr lang="pl-PL" dirty="0">
              <a:solidFill>
                <a:srgbClr val="002060"/>
              </a:solidFill>
            </a:endParaRPr>
          </a:p>
        </p:txBody>
      </p:sp>
      <p:pic>
        <p:nvPicPr>
          <p:cNvPr id="4098" name="Picture 2" descr="Grzegorz Kołodko (fot.  Piotr Waniorek/zelaznastudio.pl/FORBES / Newspix.pl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
            <a:ext cx="2488706" cy="187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4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02060"/>
                </a:solidFill>
              </a:rPr>
              <a:t>Uwaga!</a:t>
            </a:r>
          </a:p>
        </p:txBody>
      </p:sp>
      <p:sp>
        <p:nvSpPr>
          <p:cNvPr id="3" name="Symbol zastępczy zawartości 2"/>
          <p:cNvSpPr>
            <a:spLocks noGrp="1"/>
          </p:cNvSpPr>
          <p:nvPr>
            <p:ph idx="1"/>
          </p:nvPr>
        </p:nvSpPr>
        <p:spPr>
          <a:xfrm>
            <a:off x="307974" y="1917609"/>
            <a:ext cx="8512498" cy="4525963"/>
          </a:xfrm>
        </p:spPr>
        <p:txBody>
          <a:bodyPr>
            <a:normAutofit fontScale="77500" lnSpcReduction="20000"/>
          </a:bodyPr>
          <a:lstStyle/>
          <a:p>
            <a:pPr lvl="0"/>
            <a:r>
              <a:rPr lang="pl-PL" dirty="0">
                <a:solidFill>
                  <a:srgbClr val="002060"/>
                </a:solidFill>
              </a:rPr>
              <a:t>Nic nie tworzy tak wielu miejsc pracy dla ekonomistów,          co kontrola i interwencja ze strony państwa. </a:t>
            </a:r>
          </a:p>
          <a:p>
            <a:pPr lvl="0"/>
            <a:r>
              <a:rPr lang="pl-PL" dirty="0">
                <a:solidFill>
                  <a:srgbClr val="002060"/>
                </a:solidFill>
              </a:rPr>
              <a:t>Dlatego wszystkich ekonomistów cechuje schizofrenia: ich dyscyplina naukowa, wywodząca się od </a:t>
            </a:r>
            <a:r>
              <a:rPr lang="pl-PL" dirty="0" err="1">
                <a:solidFill>
                  <a:srgbClr val="002060"/>
                </a:solidFill>
              </a:rPr>
              <a:t>Smitha</a:t>
            </a:r>
            <a:r>
              <a:rPr lang="pl-PL" dirty="0">
                <a:solidFill>
                  <a:srgbClr val="002060"/>
                </a:solidFill>
              </a:rPr>
              <a:t>, każe im faworyzować rynek; ich własny interes każe im faworyzować interwencję. </a:t>
            </a:r>
          </a:p>
          <a:p>
            <a:pPr lvl="0"/>
            <a:r>
              <a:rPr lang="pl-PL" dirty="0">
                <a:solidFill>
                  <a:srgbClr val="002060"/>
                </a:solidFill>
              </a:rPr>
              <a:t>W efekcie znaczna część środowiska ekonomistów była zmuszona godzić te dwie przeciwstawne siły przez faworyzowanie rynku w ogólności i przeciwstawianie się mu  w konkretnych przypadkach.</a:t>
            </a:r>
          </a:p>
          <a:p>
            <a:pPr marL="0" indent="0">
              <a:buNone/>
            </a:pPr>
            <a:r>
              <a:rPr lang="pl-PL" dirty="0">
                <a:solidFill>
                  <a:srgbClr val="002060"/>
                </a:solidFill>
              </a:rPr>
              <a:t>						</a:t>
            </a:r>
            <a:r>
              <a:rPr lang="en-US" dirty="0">
                <a:solidFill>
                  <a:srgbClr val="002060"/>
                </a:solidFill>
              </a:rPr>
              <a:t>Milton Friedman</a:t>
            </a:r>
            <a:endParaRPr lang="pl-PL" dirty="0">
              <a:solidFill>
                <a:srgbClr val="002060"/>
              </a:solidFill>
            </a:endParaRPr>
          </a:p>
          <a:p>
            <a:pPr marL="0" indent="0">
              <a:buNone/>
            </a:pPr>
            <a:r>
              <a:rPr lang="pl-PL" sz="2600" dirty="0">
                <a:solidFill>
                  <a:srgbClr val="002060"/>
                </a:solidFill>
              </a:rPr>
              <a:t>	ekonomista amerykański, twórca monetaryzmu, laureat nagrody Nobla          	w dziedzinie ekonomii w 1976 roku,</a:t>
            </a:r>
            <a:r>
              <a:rPr lang="en-US" sz="2600" dirty="0">
                <a:solidFill>
                  <a:srgbClr val="002060"/>
                </a:solidFill>
              </a:rPr>
              <a:t> </a:t>
            </a:r>
            <a:endParaRPr lang="pl-PL" sz="2600" dirty="0">
              <a:solidFill>
                <a:srgbClr val="002060"/>
              </a:solidFill>
            </a:endParaRPr>
          </a:p>
        </p:txBody>
      </p:sp>
      <p:sp>
        <p:nvSpPr>
          <p:cNvPr id="4" name="AutoShape 2" descr="data:image/jpeg;base64,/9j/4AAQSkZJRgABAQAAAQABAAD/2wCEAAkGBhQSERQUEhQVFRUWFBcYFhQXFxcUFhUWFxcVFRgUFxQXHCYeGBkjGRUUHy8gJCcpLCwsFR4xNTAqNSYrLCkBCQoKBQUFDQUFDSkYEhgpKSkpKSkpKSkpKSkpKSkpKSkpKSkpKSkpKSkpKSkpKSkpKSkpKSkpKSkpKSkpKSkpKf/AABEIALkBEQMBIgACEQEDEQH/xAAcAAABBAMBAAAAAAAAAAAAAAAAAwQFBgECBwj/xABFEAABAwIDBgMFBQYEAwkAAAABAAIRAwQSITEFBkFRYXETIoEHMpGxwUJSodHwFCMzYnLhFXSCohZT8Qg0NUNjc5Kzwv/EABQBAQAAAAAAAAAAAAAAAAAAAAD/xAAUEQEAAAAAAAAAAAAAAAAAAAAA/9oADAMBAAIRAxEAPwDjBOaxJQdUICStqckrUlb0nIHtJqdUwmTKy2Nygd1HJI144pnVuk3c6UEo29A4rJ2nHFQ+BZhBIu2jPFIurEpq0ZqT2ZsqpXdhpMLj00HcoGLmFOrG3c44WgucTkBmT8F0Td72Vz5roz/6bSY7uOp7K72Gw6FBobSptb2A+aDlLfZ9emmXmmBAnAXjxD0DRx9VAO2VVeJbTefQj5r0FW2g2jSdMBupMZ9p+i5k+8dic4yJcTEaSZj0QUh27dyP/KccuBB9Dnqm1zsuvTEvpPAPGJ+S6OKpImYHXX8VvSqOdOEekn4oOV56Tny4j0RiXTLzZ7KgirTa7qWwZ7hQl3uOx0mlULDl5XZt7YhmAgp0okp9tHYdaj/EZA+8M2/FMDyQZlElBH6OSJQElElCEBJRJQhASUSUIQElElCEBJRJQhAtKEIQInVCDqhAEIZkhEIMl6JWsIhAQsoQgEBYVu3D3cFaqKlXKmwznxIQTe6nsuFVrX13OMgEsHlAP3SdTkuoWW79G2aG02NaI0AGSYt2+2WUrVoedC+P3VONTl77ugUo6g95ze6eLsgfgMkC9Wo1oknIa8O/oqBe77HG5tJocASA8nynqAMyFcq2zGEQ4l/MOMj4aJs/Z1FulNvwAQc+uNpVHkl7i48BBwt7NW9G0qloDaNQ9Q05q/8Al4AD0CVpXwYCSBEanh1lBRbe2J4dC3l+SUp2BGgEE81M1Gtc4vEw50gAazx+aVp2QmA0/EZIIsWM8Mvn0hbU7Bg1EToM1N/sExDdOoWTb9D0z+iCt3GzwWkZkfdIkeh4Kp7S3SYDiAMcgfwXSKlqNfifzHDuo64s9ZHTug5s7dxj5hzmZ6QTr25KN2pu/UowSMTT9oAgA9j0V+r2WCpMEdP1xT42viUyw4XjryQcfWU/21YOo1XMdwJjnB4JggEIQgEIQgEIQgEIQgWQhCBE6oQdUIBYWUIMStiVgLJQarKUpW7nGAD30GXGeiu2525IrOmo0lo1c/IHo1nEdSgquzdiurglkucHAYACSWx72LQDgujbubq1XNDXeRg+yOPc8eKudnsJlIAMa0RoYj4AJ4yjWbIBaB/TPqJQLbN2aygwQAIWLi5GfCBPb1WtPZzzk5zz6wPgE5FoGNDYEHKSPzQUi69odEPLWhzyDGXErD9v1Lhh8NjgeBPlAPrmVbDu1bEyKTJ+8Bhz9E3Zu3Ta4wXAzpiQViytrtx89Zo00aSeuuSlTs4kgOc5+YzdED0EBTlvu2RJDn/DEB9U2vbJ1NwDswcxny6cCg1oUgNTMaAc+6VFbMwzXrw7Qhpa0STnyH5BI0K5LoazuSZ/2j80D4Rl5M+OfyCyKDSDEjvot6dN/No6RH1SxbwcI6iUEbWo5cP18wo+rSyHDl0U9WtconLgfzUbUYQYj17IIq5sQ8R2W2zdil5wt95p9Ry7gqSNMGIgp1QpEwRk4ZAjX15oKJ7TN1HvpNqtEPpjzN0D2Z+YciFyNerdo0BXpFj4JcxzYPCREjkF5Yu7Z1Oo9j/eY9zD3aY+iBJCESgELOFAplBhCCgFAIQhAshCECJ1Qg6oQCwStmMJIAzJ4KSo7LhzQcDi4Q4FpxUnwTgLWmdNHafCEDAW7sOOPLz7a9oUhsbYxrHQkExAyMRme2atu7G5TtXw2ZlxGZY5sFhaconPnKu9hsJlPysbGkH6oIbd3cprADVzMzh4TAEmeOSvFhs6BDWxCcbK2UT3VhtqAbqDPGRkfVAzttmZZ+oGZHWFrVINMsGTxMPyj1BzgrbbbMjUDXAtHvMcMUDpxVD2n7UGUmEmaxjKWFrvUu+aB5/x9SZUdSrnw3tMEO07g8kz3l9oFBtIFlRrnA5AcZXHtp7WfdVqlapGJ7pgaNGgaOgCSo0cRAAzQdLt/auyP4b56aLS03+qvqEijUIJkQJIHVR2xN3WtDMYBPHQlXluzgBLWjKDkIKDFnvFUcAQyqD1GH8SU6rVn1P4hjkJnuSVtTpjVLvo5T6IGxGgH9k6s7EuOeU6LQ0dOv4Le923RtqeKrVYzlJjPSA0ZkoHtawwmMQB6jJN6F4ZII+EkHuFTbz2mjF+5ovrDi548Jp+PmHeFpbbxXVw/wDdttaMwQ0uqVznxyw8kF/bWnlzjgerT9EyuWZ9xIVdp/4iyXNqWlXPOmWPpSej8RAPVSez9u+Mya1N1vUBLXMqe7iEA4agyIJIiYPmHNAvh4pSmCCM8j+oTWvvBataMdxQHeo2fn0UZdb9WLBH7QHdGBz8+UgRyQWWpULmuIyc2CDwMZOnuIXCvaNRw7QqiAJDXCI4jPTXOV0h++9u5lR1M1IiXOLMLSCcxHPVc69oF54123DJikxogTi1OgzmIQVZLUKMpM0iDBBEagggj0KkrKnmEClvYE8ErU2YVN2VEJzVpiEFMuLVMSIVk2jRAUBdMzQJIQhAshCECJ4rZlMmA3iQ0dzoE7obPL3AUyS6JIjDhfJ8pJOYjOesLo+6/s+AAe8zibBBAJgjMdAfoEFb2Hua9xpvAcxwIJkzhc08iMySNO+uRXRNjbn06QxNbiJ95xzdPUqxbN2GGAcABl09FLU9m5S3hmR9UEOyznIDJSFls6Yy+HBOqVu0nPjxBUp/hYwyJkcRxQYt7fB9kk8CDH4LS92u9jfcIHMGSEjXfV90eIOpE/VRzmFzocXGNSYgdmjKUEZti+qV6bg1xY0jWILh21hcV3tuHGp4eWQ4cl3O+ZIwgQ3T/quPbX2M9zq1eDBruYw6gNpkNPU+YnIcggr1HZUENnzRJntiyjhCeWtqzECwklrW+JiEBjzkQCNWzoVvs+rVDg6mGjMsFV48oLcRim0HlIPDKEvUs7djYmpUxQ4uc7A0HpTblzgnmgkqm2mtAJe3EIMyB8BqrPsbf63MeJUa31Meqp9o62a2G0RjiRAB7SSksTftMLJPvgjCP6uQ6oOpPvaZDX0Xte0uk4SCI5ZKYsKzXA8iPVcSt94TTcHUzmMgRoY0Dho4FXXdvemvWHlbTY2MzDnHqImEEntPbVQPNKhDjiwY+RjiOn0UBebJbScX1XF7yCS92Z9OQVn2fYMp1hSPvEmox3B5cDLZ5gHRRm9GxS+Xhwg5HhCChXt+HOJcSxmcNbqevNO3WrmNFen4oaPtAg4dIluoBEJjcbIqVCfJMjCfOGgAcp4K/wCyrCpUty2q/HVcGiTEMZTGFjRhHmMfooI3ZW+4ww+MWUEEw7uDmD0S99vU51Oq7C5rH0jTrRynyPnmDPxTSx3DIq+YQCdeXGVbquw6brepSjJ1NzTJkGWnP4wg57sH2c1bxra1Z5ptc0ESBic3UHPQHh3V2stwLShHkxu0xOOLpMKQ3Vrmps+0MkONFgM82+Ux/wDFOnuwmJnP5oHNOxY+3fScxkQWlgaInr31lRezNyaNFz6rWDE6PM7MjKIbyGminNmASTziR6R8gpDaAbk0nINkZalBx32oWdJ9EV6Y81OqKZdEB4dl6wcwqDa1IK6f7VKGGwdAyNzT+q5HTrwgtNG9AC3dtAKs/tawbzqgk765BULdOW77lN3OlBhCEIFkIQg6Xu9sIPqMGTzTaG1Ko0qke7JjPCIb1wyunWFnAlRu72zG0mgARz7qzW9Aujkgd2VqCOSkWUg0LFvSgLapU/sgrW0HC3eCSDRecv5Hfd7JenVnOm//AEl0fBZ2paeIHMyk5jSAdc+h5Kt0LOHR5mgkgjFDWO4gQdOSCfuKuIhpeSTHkadekp5/h0U+EkTA4RwTGzYymCKepydU49QCeKk23uvAAQEFVv7zCHNORCpu0d7aNPZlWgGF9x47wx+EFtM1Hh8lxOsGYH3Ub91Kr7vw6JMOAGWWqhNp+z5zabyKg8QUTVBIGGWwXAnUGDkeaCE2re1nBtPwxSoMAp0v5hTyxl5gkkydB73FMW2ZwlxOgOmZ6Zd0/wB47Oi00qtCoD4tKm6pTJl9OoW4ietN2KRyMhb7PqNNtUBMua0u+B58oPzQQIJyAdE6mY9JT+0rMbQqB3j+OMUOxN8AZtwgCMTiRjnTgizthIxluHLln8VNXFy1jYpQ7+V2n4oKnTkGSOP48l0DcnaYIbSEiB5jGbjJyB5KlXdR9R/mLTnPlybJzPeNFO7jT40gSP8Aqg6ZeWL6gD6ZitTIcwTLXAasIOkjjwJW96xtxSyJbizHAtcMnNI+805EJe0u8IzCVNmcTqlNsh0F7BElzchVYPvgZHmMuSCmf8Pvpu0x56/2Ksljk0YhEcslsb+m8kYgHDVp8p/FbjD98D1CDW7EPBaSZ5z+aeEtpMdVe8BjGlzzwEDkoSuXOdDGl7umnxKmLXYz6oaa8Qwgtoj3C4GQX/ejlogb7r2zqdhbNcML8GJzT9nGS6O+adVxM/ropfafmIMdCOkKKew8UC2zaha49IP0UnQDnkknjkOmiibR0PH8wI+I/spi/uQwgRB0J5hBzT20VvDtGUT7zrnEOzWyVxpdO9ulziuLcA5eG4x1lon8FzJALGFZQgxhWUIQCFiVlAshCEHqDZ2zshCsVpbQB8lpaWuWhBT5wgIMOKj7x5Emc48o6pxUfPZMKjpf80De4rinTJfrqVXf8cnE6G02zGJxkzyAGp6BU32je1QNruo2oa4UyWuqHNuPQho44dFRaO/dYOxPJd0DsIHYDOPVB3m02qxxaGyY5jDlpIbqO5Tq6umgEzkNP7ri1l7TCOAaPusAYO7iQXH4qw0PaLRcyHnMz5Wj5H6lBKNOO5c/UzA5Z/qFLXdKk5wbXMUnMfSe4+6DUbhaXAatDomctFRrPehhqfuzmfg0cQOp+Kn9sX4davbGrTl6cUHO94tkmiQ0ua99u421Zzc2nCcVF89WuLTPFgCZ2jgAcyCQQY4giCIKY2906njptJDHxibq1wBkBw4wc1uyogmLCwDtAOmWaX2ha4WkuPDIJrYbQLNBn0E/MpttC7c4yZ9T9BAQMXnTror5uLb5T+tFQqTJM8le9xtqUwfDfk4+6eHUIOg2NAugAHtqn73ub7phw48oWdi7Q8OS0AyIz4Leq4mcLcTtTmGtHdx+SBjtSmKrcVSkyo8CchheR3GpTXZrbUmAMLspYZBbPNpzCmrai4QXhmLk2SAO5GaS21sdlyA/3KrfdqAQRyDh9pqCVsrOmBLWtjSQPxCTrNh88x6qD2NtKpSeaVUQ5uvIg6Pb0Kn7kSzE1AjXEj0+KjHqVpeYEesckwuhx5/ggZuMEHkQpmtZzLi6SYIBMn0Ch6wy6qVbeNZJdAAbOI8ABPpxQcD9qO0vF2jUHCkBTA4SPM6PU/gqknu3L7xrmvV1FSq9w/pLjH4QmSAQhCAQhCAQhCBZCEIPaUJKvSkJZYKCLrGMtPoub+1Lfj9koGjRd++qggEa06ejqnfgF0vbDR4T3aFrHOnSQ0TBPWF5J3i2466rvrPmXukSZIbGTOUD6oI5zliFkBCACAY0QhA8s74AkPnQ4Xj3mO4HL3m8COs8FPDeF/h+G4zlrwI4EHiFVE7pXpgNcZa0HBxLRMlvVs/CUG9wM5SjFpUGXQ6EaGNYPEic+SVFMw0kEBwJaSCA4AwS0nUA5SEEhZVoBHMpvfhKbPbidCd7UtCKjG9JPyQQ1MEJxbUakgtnM5HqOqRqZOVw2VtegKDGPgODwZjSAQZ6aIJ7dyldhodUe0AcMyYV42dWMgEyefM9lWNn7XouGFlRpnhOvVSA2zToCTnxk6SgtNQafNZNEka68v1mq9b71VHxhaIGjsOH/cdUvT2nXec6XQHFhCB/f2HjsBGVWnOA8x90/wAp/ulNk3uNnEGII5KAG3KtGsGV2YGuzY8HEw82l0ZHup6xA87ubiRyM9fVA7pGCeyaXLfN+uiVe8gEjVNqzvKJ/XJAyqZu9Vyvfjf6s8VbQMFMNc5lR0kuqNByGnlaRC6nWOZXFfaTYGnf1CdKgbUb8MB/Fv4oKsCsrAKygEIQgEIQgEIQgWQhCD2kSsErgG7ntjurchtYi4p8nmKgGXu1Br/qnuunN9qFm6wq3jHEikIdSMCoKh92mRzcdCMigrHt63vNCgy0pOh9YF1WNRRGWHpicfg0rgCk95d4at7cVK9Z0vcdODWgnDTb0AyUYgEIQgEIQgEIQgtGxXits6vQ1fSq/tDBBJgsDXNb1IB9QOayy8FbZzKeXiWlV5HM21eCYHENrRPIPVZo1iw4mmCPlyPMKU2PtcU67KjqTC1oc2owNyq0ngsqAgn3sJkdggkdgW+KoFK7xWj2XDXxLXUwAerZkfiFCWVf9nrQDibPlcftMObHT1aRPqui0rhlanBiYPWZjRByi7f5zlxKzascTrCfbXhz3FsQCQPRNG5ILtu7uqxwD31DPANdEdyFc7TY9IR9qOOpy6lUDde+d7sxxnXLsrxs6/hsOdOsc9BwQWuxqUmt8rc+Zz+aWccWZ15qEs6gyyMdk+p3B/sgxfWrarSx2keoPAhGxyQzw3zLcp5wnzKc5kJOtbGQ5uvEcx+YQLgJrfOSjnTPFIV2oEKI1K5R7X7ZwuKLz7hpFre7TJnvIjsV1xrVRPa7s1zrSnVjyMr4SeIL2mPSY+IQceAWZW3hHugN6+iDVYW8jl8VnH6dkGhYeSz4Z/RWcSC5AeF1CyKXVaBbgoFcAWViUIFnvSFep5YkyTpPATqOOZy9VudU2qVJM/qBogwEIQgEIRKAQsA/o5Jdlm9wBDDB0J8oPHJxyQIoS7raCQXsy+7L5MdAkjh5uPoB6ZlBqs06haQRqDIWXxwn1I/JalA8bcSADw93pxLPyUtsrbb6eU5cv7Kug6pU3JjPMjR3GBwKCYF0MRBHlcfgpLZNkwu8/ukwDrnmNPqqwy65qRtNoubEHQzmgtNvbim8im3MGD+EGFbNm+SOJMZ/37wFTtg7Ra4+bWAO/U9c1bbJ0POhaRp8TIn9ZILXbskAjn2HdPG0NI4c/oo6zvhhjUaSCl23pOWnVBKNdl+gm9e7A6ZcVHXm3Wjyg4nchn8YSDqAqfxJ/p0+JGvZA7O2KYOZAPJLeMH6aJChs2k3RrR6Z/FSezLXxycGHCDBcCCAeUDigStrN1R+FvHXkBzKkt6d023Oz6tq2JLZYT/zGnE1x/1BTdnYtptho7nie6cEIPGW0LJ9J5bUa5jpIIIiHAwRPeUiIK9P70bi0rh1THTD6VYeaPfo1NBVZzGkjpK897x7l3Nk4+Kw4Q8txxLTBgGeog+qCDNujwlu2ot4QIlqMKUwohAkMlkLfCsYEG0oW2FZQaOcM57RpPr0TdK3DswJmPhJ1+iSQCEIQCs9WyFhQpPe1rrq4ZjYHAObbUTGF2E61XddAmO5uwv2u8pUiPJix1eQpU/O/wCIEeqxvntU3N9Xq6DFhpt4NptyYOmXzQM73alR7g57y53BxjLhAEQB6JvVuXO95xd3JMRyHBaVBosNGaDYuWhatlkINcKxCUa1b4ECKFlwWEB2W7ai0QgeULwtIIOYUzab21WkHMx6TkR8M1WUtTYeqC4W2/NZp8oHXFmOiVq77VHDzOieDeHqtN3dzhVg1Ha8F0Kh7OrRjGwMT3kNbOYBMZ+kgoKPsredgdm6rUOZwNYIAGZPMCNSpwb+uiKVDCOBe6P9rfzVdbc0nV67LVoYypVcJH/KpktaJ1h2E1Hcy4BTzbm2t4DW+K/CZM5AkR6RrkgY323q9YeeqcP3W+Vv4ZlJ7Kv69OqDbvqCoPdwST2LdC3ock+fbMjxbgluLNlNsB9SBE5+4z+Y5ngmF3txxBZTilT+5TyJ/rf7zig6zuf7RxWeLa8DaN0IiCPDq8sJk4XkfYJ7SryV57ufZndNthdOAHlDvD+21uocevyVq9n3tUgttr138tOueHAMqH5O+KDrMJjtfY9O5o1KNVocyoCDI6ajqE+Dknc1MLXOAmATHOBog89VPYlWfcVqLKrA5gJYHAkPHAEj3Z5rnt3aPo1HU6jS1zHFr2nVrgYI/Wogr1VupSc8PuKgh9U/BoyA7KM9oXs7oX1Go8Umi6DD4dVuTnEaNdHvjug8yoWbm2fSeWPaWkGCCIIjgVhrpQCyiFgoFZWEShAydqhLFYQJISywgvW4Txb2F5dgS8v8CDwYGB7oPNxcOP2VQKjpJniSfiZXR90v/Bb7/MN/+pq57xPdBo86dloU4dw7LBQIBKGAtisoNWreVkLYoG9VapcrVAkhKrKBBOLV8ELUrNPVBd9h7WIAA4cFcqO8n7um6YLadxU9WNeB+LFzvYvD1U5T/hD/AC918qyCh7NvMPwVi2JtZlMl9QYiM6dKJFR85YjwYNTziFVqHDsFI7O94dkFp2jcVn4axcHseYqOgg03/ccJyERhOhHJWvcjd6nXuaIqAEMJqT94Nzwu6Yo1UHsD3bn/ANn/APQVp3B/7zT/AKD9EHXKrA9paRIcCCOBB1VFtvY1Zio59R1SpJMMnA0T/Tmfir6EIKzQoVdnABpfcWg4GX17cDlGdan094deFgoXLK1PExwex7TDmmQQeoSw+qrO6H8S8/zBQWSkzC0AaAAD0W5KFo1BU9+fZvQ2iwn+HWA8tUD8HDiF5v3m3cr7PrmjcNhwzaR7r28HNPEfivXxXHP+0T7lr3d9EHFKdSVsVozVLhBhCUQ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data:image/jpeg;base64,/9j/4AAQSkZJRgABAQAAAQABAAD/2wCEAAkGBhQSERQUEhQVFRUWFBcYFhQXFxcUFhUWFxcVFRgUFxQXHCYeGBkjGRUUHy8gJCcpLCwsFR4xNTAqNSYrLCkBCQoKBQUFDQUFDSkYEhgpKSkpKSkpKSkpKSkpKSkpKSkpKSkpKSkpKSkpKSkpKSkpKSkpKSkpKSkpKSkpKSkpKf/AABEIALkBEQMBIgACEQEDEQH/xAAcAAABBAMBAAAAAAAAAAAAAAAAAwQFBgECBwj/xABFEAABAwIDBgMFBQYEAwkAAAABAAIRAwQSITEFBkFRYXETIoEHMpGxwUJSodHwFCMzYnLhFXSCohZT8Qg0NUNjc5Kzwv/EABQBAQAAAAAAAAAAAAAAAAAAAAD/xAAUEQEAAAAAAAAAAAAAAAAAAAAA/9oADAMBAAIRAxEAPwDjBOaxJQdUICStqckrUlb0nIHtJqdUwmTKy2Nygd1HJI144pnVuk3c6UEo29A4rJ2nHFQ+BZhBIu2jPFIurEpq0ZqT2ZsqpXdhpMLj00HcoGLmFOrG3c44WgucTkBmT8F0Td72Vz5roz/6bSY7uOp7K72Gw6FBobSptb2A+aDlLfZ9emmXmmBAnAXjxD0DRx9VAO2VVeJbTefQj5r0FW2g2jSdMBupMZ9p+i5k+8dic4yJcTEaSZj0QUh27dyP/KccuBB9Dnqm1zsuvTEvpPAPGJ+S6OKpImYHXX8VvSqOdOEekn4oOV56Tny4j0RiXTLzZ7KgirTa7qWwZ7hQl3uOx0mlULDl5XZt7YhmAgp0okp9tHYdaj/EZA+8M2/FMDyQZlElBH6OSJQElElCEBJRJQhASUSUIQElElCEBJRJQhAtKEIQInVCDqhAEIZkhEIMl6JWsIhAQsoQgEBYVu3D3cFaqKlXKmwznxIQTe6nsuFVrX13OMgEsHlAP3SdTkuoWW79G2aG02NaI0AGSYt2+2WUrVoedC+P3VONTl77ugUo6g95ze6eLsgfgMkC9Wo1oknIa8O/oqBe77HG5tJocASA8nynqAMyFcq2zGEQ4l/MOMj4aJs/Z1FulNvwAQc+uNpVHkl7i48BBwt7NW9G0qloDaNQ9Q05q/8Al4AD0CVpXwYCSBEanh1lBRbe2J4dC3l+SUp2BGgEE81M1Gtc4vEw50gAazx+aVp2QmA0/EZIIsWM8Mvn0hbU7Bg1EToM1N/sExDdOoWTb9D0z+iCt3GzwWkZkfdIkeh4Kp7S3SYDiAMcgfwXSKlqNfifzHDuo64s9ZHTug5s7dxj5hzmZ6QTr25KN2pu/UowSMTT9oAgA9j0V+r2WCpMEdP1xT42viUyw4XjryQcfWU/21YOo1XMdwJjnB4JggEIQgEIQgEIQgEIQgWQhCBE6oQdUIBYWUIMStiVgLJQarKUpW7nGAD30GXGeiu2525IrOmo0lo1c/IHo1nEdSgquzdiurglkucHAYACSWx72LQDgujbubq1XNDXeRg+yOPc8eKudnsJlIAMa0RoYj4AJ4yjWbIBaB/TPqJQLbN2aygwQAIWLi5GfCBPb1WtPZzzk5zz6wPgE5FoGNDYEHKSPzQUi69odEPLWhzyDGXErD9v1Lhh8NjgeBPlAPrmVbDu1bEyKTJ+8Bhz9E3Zu3Ta4wXAzpiQViytrtx89Zo00aSeuuSlTs4kgOc5+YzdED0EBTlvu2RJDn/DEB9U2vbJ1NwDswcxny6cCg1oUgNTMaAc+6VFbMwzXrw7Qhpa0STnyH5BI0K5LoazuSZ/2j80D4Rl5M+OfyCyKDSDEjvot6dN/No6RH1SxbwcI6iUEbWo5cP18wo+rSyHDl0U9WtconLgfzUbUYQYj17IIq5sQ8R2W2zdil5wt95p9Ry7gqSNMGIgp1QpEwRk4ZAjX15oKJ7TN1HvpNqtEPpjzN0D2Z+YciFyNerdo0BXpFj4JcxzYPCREjkF5Yu7Z1Oo9j/eY9zD3aY+iBJCESgELOFAplBhCCgFAIQhAshCECJ1Qg6oQCwStmMJIAzJ4KSo7LhzQcDi4Q4FpxUnwTgLWmdNHafCEDAW7sOOPLz7a9oUhsbYxrHQkExAyMRme2atu7G5TtXw2ZlxGZY5sFhaconPnKu9hsJlPysbGkH6oIbd3cprADVzMzh4TAEmeOSvFhs6BDWxCcbK2UT3VhtqAbqDPGRkfVAzttmZZ+oGZHWFrVINMsGTxMPyj1BzgrbbbMjUDXAtHvMcMUDpxVD2n7UGUmEmaxjKWFrvUu+aB5/x9SZUdSrnw3tMEO07g8kz3l9oFBtIFlRrnA5AcZXHtp7WfdVqlapGJ7pgaNGgaOgCSo0cRAAzQdLt/auyP4b56aLS03+qvqEijUIJkQJIHVR2xN3WtDMYBPHQlXluzgBLWjKDkIKDFnvFUcAQyqD1GH8SU6rVn1P4hjkJnuSVtTpjVLvo5T6IGxGgH9k6s7EuOeU6LQ0dOv4Le923RtqeKrVYzlJjPSA0ZkoHtawwmMQB6jJN6F4ZII+EkHuFTbz2mjF+5ovrDi548Jp+PmHeFpbbxXVw/wDdttaMwQ0uqVznxyw8kF/bWnlzjgerT9EyuWZ9xIVdp/4iyXNqWlXPOmWPpSej8RAPVSez9u+Mya1N1vUBLXMqe7iEA4agyIJIiYPmHNAvh4pSmCCM8j+oTWvvBataMdxQHeo2fn0UZdb9WLBH7QHdGBz8+UgRyQWWpULmuIyc2CDwMZOnuIXCvaNRw7QqiAJDXCI4jPTXOV0h++9u5lR1M1IiXOLMLSCcxHPVc69oF54123DJikxogTi1OgzmIQVZLUKMpM0iDBBEagggj0KkrKnmEClvYE8ErU2YVN2VEJzVpiEFMuLVMSIVk2jRAUBdMzQJIQhAshCECJ4rZlMmA3iQ0dzoE7obPL3AUyS6JIjDhfJ8pJOYjOesLo+6/s+AAe8zibBBAJgjMdAfoEFb2Hua9xpvAcxwIJkzhc08iMySNO+uRXRNjbn06QxNbiJ95xzdPUqxbN2GGAcABl09FLU9m5S3hmR9UEOyznIDJSFls6Yy+HBOqVu0nPjxBUp/hYwyJkcRxQYt7fB9kk8CDH4LS92u9jfcIHMGSEjXfV90eIOpE/VRzmFzocXGNSYgdmjKUEZti+qV6bg1xY0jWILh21hcV3tuHGp4eWQ4cl3O+ZIwgQ3T/quPbX2M9zq1eDBruYw6gNpkNPU+YnIcggr1HZUENnzRJntiyjhCeWtqzECwklrW+JiEBjzkQCNWzoVvs+rVDg6mGjMsFV48oLcRim0HlIPDKEvUs7djYmpUxQ4uc7A0HpTblzgnmgkqm2mtAJe3EIMyB8BqrPsbf63MeJUa31Meqp9o62a2G0RjiRAB7SSksTftMLJPvgjCP6uQ6oOpPvaZDX0Xte0uk4SCI5ZKYsKzXA8iPVcSt94TTcHUzmMgRoY0Dho4FXXdvemvWHlbTY2MzDnHqImEEntPbVQPNKhDjiwY+RjiOn0UBebJbScX1XF7yCS92Z9OQVn2fYMp1hSPvEmox3B5cDLZ5gHRRm9GxS+Xhwg5HhCChXt+HOJcSxmcNbqevNO3WrmNFen4oaPtAg4dIluoBEJjcbIqVCfJMjCfOGgAcp4K/wCyrCpUty2q/HVcGiTEMZTGFjRhHmMfooI3ZW+4ww+MWUEEw7uDmD0S99vU51Oq7C5rH0jTrRynyPnmDPxTSx3DIq+YQCdeXGVbquw6brepSjJ1NzTJkGWnP4wg57sH2c1bxra1Z5ptc0ESBic3UHPQHh3V2stwLShHkxu0xOOLpMKQ3Vrmps+0MkONFgM82+Ux/wDFOnuwmJnP5oHNOxY+3fScxkQWlgaInr31lRezNyaNFz6rWDE6PM7MjKIbyGminNmASTziR6R8gpDaAbk0nINkZalBx32oWdJ9EV6Y81OqKZdEB4dl6wcwqDa1IK6f7VKGGwdAyNzT+q5HTrwgtNG9AC3dtAKs/tawbzqgk765BULdOW77lN3OlBhCEIFkIQg6Xu9sIPqMGTzTaG1Ko0qke7JjPCIb1wyunWFnAlRu72zG0mgARz7qzW9Aujkgd2VqCOSkWUg0LFvSgLapU/sgrW0HC3eCSDRecv5Hfd7JenVnOm//AEl0fBZ2paeIHMyk5jSAdc+h5Kt0LOHR5mgkgjFDWO4gQdOSCfuKuIhpeSTHkadekp5/h0U+EkTA4RwTGzYymCKepydU49QCeKk23uvAAQEFVv7zCHNORCpu0d7aNPZlWgGF9x47wx+EFtM1Hh8lxOsGYH3Ub91Kr7vw6JMOAGWWqhNp+z5zabyKg8QUTVBIGGWwXAnUGDkeaCE2re1nBtPwxSoMAp0v5hTyxl5gkkydB73FMW2ZwlxOgOmZ6Zd0/wB47Oi00qtCoD4tKm6pTJl9OoW4ietN2KRyMhb7PqNNtUBMua0u+B58oPzQQIJyAdE6mY9JT+0rMbQqB3j+OMUOxN8AZtwgCMTiRjnTgizthIxluHLln8VNXFy1jYpQ7+V2n4oKnTkGSOP48l0DcnaYIbSEiB5jGbjJyB5KlXdR9R/mLTnPlybJzPeNFO7jT40gSP8Aqg6ZeWL6gD6ZitTIcwTLXAasIOkjjwJW96xtxSyJbizHAtcMnNI+805EJe0u8IzCVNmcTqlNsh0F7BElzchVYPvgZHmMuSCmf8Pvpu0x56/2Ksljk0YhEcslsb+m8kYgHDVp8p/FbjD98D1CDW7EPBaSZ5z+aeEtpMdVe8BjGlzzwEDkoSuXOdDGl7umnxKmLXYz6oaa8Qwgtoj3C4GQX/ejlogb7r2zqdhbNcML8GJzT9nGS6O+adVxM/ropfafmIMdCOkKKew8UC2zaha49IP0UnQDnkknjkOmiibR0PH8wI+I/spi/uQwgRB0J5hBzT20VvDtGUT7zrnEOzWyVxpdO9ulziuLcA5eG4x1lon8FzJALGFZQgxhWUIQCFiVlAshCEHqDZ2zshCsVpbQB8lpaWuWhBT5wgIMOKj7x5Emc48o6pxUfPZMKjpf80De4rinTJfrqVXf8cnE6G02zGJxkzyAGp6BU32je1QNruo2oa4UyWuqHNuPQho44dFRaO/dYOxPJd0DsIHYDOPVB3m02qxxaGyY5jDlpIbqO5Tq6umgEzkNP7ri1l7TCOAaPusAYO7iQXH4qw0PaLRcyHnMz5Wj5H6lBKNOO5c/UzA5Z/qFLXdKk5wbXMUnMfSe4+6DUbhaXAatDomctFRrPehhqfuzmfg0cQOp+Kn9sX4davbGrTl6cUHO94tkmiQ0ua99u421Zzc2nCcVF89WuLTPFgCZ2jgAcyCQQY4giCIKY2906njptJDHxibq1wBkBw4wc1uyogmLCwDtAOmWaX2ha4WkuPDIJrYbQLNBn0E/MpttC7c4yZ9T9BAQMXnTror5uLb5T+tFQqTJM8le9xtqUwfDfk4+6eHUIOg2NAugAHtqn73ub7phw48oWdi7Q8OS0AyIz4Leq4mcLcTtTmGtHdx+SBjtSmKrcVSkyo8CchheR3GpTXZrbUmAMLspYZBbPNpzCmrai4QXhmLk2SAO5GaS21sdlyA/3KrfdqAQRyDh9pqCVsrOmBLWtjSQPxCTrNh88x6qD2NtKpSeaVUQ5uvIg6Pb0Kn7kSzE1AjXEj0+KjHqVpeYEesckwuhx5/ggZuMEHkQpmtZzLi6SYIBMn0Ch6wy6qVbeNZJdAAbOI8ABPpxQcD9qO0vF2jUHCkBTA4SPM6PU/gqknu3L7xrmvV1FSq9w/pLjH4QmSAQhCAQhCAQhCBZCEIPaUJKvSkJZYKCLrGMtPoub+1Lfj9koGjRd++qggEa06ejqnfgF0vbDR4T3aFrHOnSQ0TBPWF5J3i2466rvrPmXukSZIbGTOUD6oI5zliFkBCACAY0QhA8s74AkPnQ4Xj3mO4HL3m8COs8FPDeF/h+G4zlrwI4EHiFVE7pXpgNcZa0HBxLRMlvVs/CUG9wM5SjFpUGXQ6EaGNYPEic+SVFMw0kEBwJaSCA4AwS0nUA5SEEhZVoBHMpvfhKbPbidCd7UtCKjG9JPyQQ1MEJxbUakgtnM5HqOqRqZOVw2VtegKDGPgODwZjSAQZ6aIJ7dyldhodUe0AcMyYV42dWMgEyefM9lWNn7XouGFlRpnhOvVSA2zToCTnxk6SgtNQafNZNEka68v1mq9b71VHxhaIGjsOH/cdUvT2nXec6XQHFhCB/f2HjsBGVWnOA8x90/wAp/ulNk3uNnEGII5KAG3KtGsGV2YGuzY8HEw82l0ZHup6xA87ubiRyM9fVA7pGCeyaXLfN+uiVe8gEjVNqzvKJ/XJAyqZu9Vyvfjf6s8VbQMFMNc5lR0kuqNByGnlaRC6nWOZXFfaTYGnf1CdKgbUb8MB/Fv4oKsCsrAKygEIQgEIQgEIQgWQhCD2kSsErgG7ntjurchtYi4p8nmKgGXu1Br/qnuunN9qFm6wq3jHEikIdSMCoKh92mRzcdCMigrHt63vNCgy0pOh9YF1WNRRGWHpicfg0rgCk95d4at7cVK9Z0vcdODWgnDTb0AyUYgEIQgEIQgEIQgtGxXits6vQ1fSq/tDBBJgsDXNb1IB9QOayy8FbZzKeXiWlV5HM21eCYHENrRPIPVZo1iw4mmCPlyPMKU2PtcU67KjqTC1oc2owNyq0ngsqAgn3sJkdggkdgW+KoFK7xWj2XDXxLXUwAerZkfiFCWVf9nrQDibPlcftMObHT1aRPqui0rhlanBiYPWZjRByi7f5zlxKzascTrCfbXhz3FsQCQPRNG5ILtu7uqxwD31DPANdEdyFc7TY9IR9qOOpy6lUDde+d7sxxnXLsrxs6/hsOdOsc9BwQWuxqUmt8rc+Zz+aWccWZ15qEs6gyyMdk+p3B/sgxfWrarSx2keoPAhGxyQzw3zLcp5wnzKc5kJOtbGQ5uvEcx+YQLgJrfOSjnTPFIV2oEKI1K5R7X7ZwuKLz7hpFre7TJnvIjsV1xrVRPa7s1zrSnVjyMr4SeIL2mPSY+IQceAWZW3hHugN6+iDVYW8jl8VnH6dkGhYeSz4Z/RWcSC5AeF1CyKXVaBbgoFcAWViUIFnvSFep5YkyTpPATqOOZy9VudU2qVJM/qBogwEIQgEIRKAQsA/o5Jdlm9wBDDB0J8oPHJxyQIoS7raCQXsy+7L5MdAkjh5uPoB6ZlBqs06haQRqDIWXxwn1I/JalA8bcSADw93pxLPyUtsrbb6eU5cv7Kug6pU3JjPMjR3GBwKCYF0MRBHlcfgpLZNkwu8/ukwDrnmNPqqwy65qRtNoubEHQzmgtNvbim8im3MGD+EGFbNm+SOJMZ/37wFTtg7Ra4+bWAO/U9c1bbJ0POhaRp8TIn9ZILXbskAjn2HdPG0NI4c/oo6zvhhjUaSCl23pOWnVBKNdl+gm9e7A6ZcVHXm3Wjyg4nchn8YSDqAqfxJ/p0+JGvZA7O2KYOZAPJLeMH6aJChs2k3RrR6Z/FSezLXxycGHCDBcCCAeUDigStrN1R+FvHXkBzKkt6d023Oz6tq2JLZYT/zGnE1x/1BTdnYtptho7nie6cEIPGW0LJ9J5bUa5jpIIIiHAwRPeUiIK9P70bi0rh1THTD6VYeaPfo1NBVZzGkjpK897x7l3Nk4+Kw4Q8txxLTBgGeog+qCDNujwlu2ot4QIlqMKUwohAkMlkLfCsYEG0oW2FZQaOcM57RpPr0TdK3DswJmPhJ1+iSQCEIQCs9WyFhQpPe1rrq4ZjYHAObbUTGF2E61XddAmO5uwv2u8pUiPJix1eQpU/O/wCIEeqxvntU3N9Xq6DFhpt4NptyYOmXzQM73alR7g57y53BxjLhAEQB6JvVuXO95xd3JMRyHBaVBosNGaDYuWhatlkINcKxCUa1b4ECKFlwWEB2W7ai0QgeULwtIIOYUzab21WkHMx6TkR8M1WUtTYeqC4W2/NZp8oHXFmOiVq77VHDzOieDeHqtN3dzhVg1Ha8F0Kh7OrRjGwMT3kNbOYBMZ+kgoKPsredgdm6rUOZwNYIAGZPMCNSpwb+uiKVDCOBe6P9rfzVdbc0nV67LVoYypVcJH/KpktaJ1h2E1Hcy4BTzbm2t4DW+K/CZM5AkR6RrkgY323q9YeeqcP3W+Vv4ZlJ7Kv69OqDbvqCoPdwST2LdC3ock+fbMjxbgluLNlNsB9SBE5+4z+Y5ngmF3txxBZTilT+5TyJ/rf7zig6zuf7RxWeLa8DaN0IiCPDq8sJk4XkfYJ7SryV57ufZndNthdOAHlDvD+21uocevyVq9n3tUgttr138tOueHAMqH5O+KDrMJjtfY9O5o1KNVocyoCDI6ajqE+Dknc1MLXOAmATHOBog89VPYlWfcVqLKrA5gJYHAkPHAEj3Z5rnt3aPo1HU6jS1zHFr2nVrgYI/Wogr1VupSc8PuKgh9U/BoyA7KM9oXs7oX1Go8Umi6DD4dVuTnEaNdHvjug8yoWbm2fSeWPaWkGCCIIjgVhrpQCyiFgoFZWEShAydqhLFYQJISywgvW4Txb2F5dgS8v8CDwYGB7oPNxcOP2VQKjpJniSfiZXR90v/Bb7/MN/+pq57xPdBo86dloU4dw7LBQIBKGAtisoNWreVkLYoG9VapcrVAkhKrKBBOLV8ELUrNPVBd9h7WIAA4cFcqO8n7um6YLadxU9WNeB+LFzvYvD1U5T/hD/AC918qyCh7NvMPwVi2JtZlMl9QYiM6dKJFR85YjwYNTziFVqHDsFI7O94dkFp2jcVn4axcHseYqOgg03/ccJyERhOhHJWvcjd6nXuaIqAEMJqT94Nzwu6Yo1UHsD3bn/ANn/APQVp3B/7zT/AKD9EHXKrA9paRIcCCOBB1VFtvY1Zio59R1SpJMMnA0T/Tmfir6EIKzQoVdnABpfcWg4GX17cDlGdan094deFgoXLK1PExwex7TDmmQQeoSw+qrO6H8S8/zBQWSkzC0AaAAD0W5KFo1BU9+fZvQ2iwn+HWA8tUD8HDiF5v3m3cr7PrmjcNhwzaR7r28HNPEfivXxXHP+0T7lr3d9EHFKdSVsVozVLhBhCUQ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2054" name="Picture 6" descr="Friedman2"/>
          <p:cNvPicPr>
            <a:picLocks noChangeAspect="1" noChangeArrowheads="1"/>
          </p:cNvPicPr>
          <p:nvPr/>
        </p:nvPicPr>
        <p:blipFill rotWithShape="1">
          <a:blip r:embed="rId2">
            <a:extLst>
              <a:ext uri="{28A0092B-C50C-407E-A947-70E740481C1C}">
                <a14:useLocalDpi xmlns:a14="http://schemas.microsoft.com/office/drawing/2010/main" val="0"/>
              </a:ext>
            </a:extLst>
          </a:blip>
          <a:srcRect r="10486"/>
          <a:stretch/>
        </p:blipFill>
        <p:spPr bwMode="auto">
          <a:xfrm>
            <a:off x="6542081" y="-1"/>
            <a:ext cx="2601919" cy="194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83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520" y="481875"/>
            <a:ext cx="9252520" cy="1143000"/>
          </a:xfrm>
        </p:spPr>
        <p:txBody>
          <a:bodyPr>
            <a:noAutofit/>
          </a:bodyPr>
          <a:lstStyle/>
          <a:p>
            <a:pPr lvl="1" algn="ctr" rtl="0">
              <a:spcBef>
                <a:spcPct val="0"/>
              </a:spcBef>
            </a:pPr>
            <a:r>
              <a:rPr lang="pl-PL" sz="3200" dirty="0">
                <a:solidFill>
                  <a:srgbClr val="002060"/>
                </a:solidFill>
              </a:rPr>
              <a:t>O tym, dlaczego tak wielu ekonomistów amerykańskich zignorowało oznaki</a:t>
            </a:r>
            <a:br>
              <a:rPr lang="pl-PL" sz="3200" dirty="0">
                <a:solidFill>
                  <a:srgbClr val="002060"/>
                </a:solidFill>
              </a:rPr>
            </a:br>
            <a:r>
              <a:rPr lang="pl-PL" sz="3200" dirty="0">
                <a:solidFill>
                  <a:srgbClr val="002060"/>
                </a:solidFill>
              </a:rPr>
              <a:t>nadchodzącego kryzysu.</a:t>
            </a:r>
            <a:br>
              <a:rPr lang="pl-PL" sz="3200" dirty="0">
                <a:solidFill>
                  <a:srgbClr val="002060"/>
                </a:solidFill>
              </a:rPr>
            </a:br>
            <a:endParaRPr lang="pl-PL" sz="3200" dirty="0">
              <a:solidFill>
                <a:srgbClr val="002060"/>
              </a:solidFill>
            </a:endParaRPr>
          </a:p>
        </p:txBody>
      </p:sp>
      <p:sp>
        <p:nvSpPr>
          <p:cNvPr id="3" name="Symbol zastępczy zawartości 2"/>
          <p:cNvSpPr>
            <a:spLocks noGrp="1"/>
          </p:cNvSpPr>
          <p:nvPr>
            <p:ph idx="1"/>
          </p:nvPr>
        </p:nvSpPr>
        <p:spPr>
          <a:xfrm>
            <a:off x="945263" y="1870404"/>
            <a:ext cx="8229600" cy="4987596"/>
          </a:xfrm>
        </p:spPr>
        <p:txBody>
          <a:bodyPr>
            <a:normAutofit/>
          </a:bodyPr>
          <a:lstStyle/>
          <a:p>
            <a:pPr lvl="0"/>
            <a:r>
              <a:rPr lang="pl-PL" sz="2000" dirty="0">
                <a:solidFill>
                  <a:srgbClr val="002060"/>
                </a:solidFill>
              </a:rPr>
              <a:t>W debacie publicznej zdrowy rozsądek był werbalnie miażdżony przez naukowy autorytet ekonomii i magię hermetycznego języka ekonomistów.(...) </a:t>
            </a:r>
            <a:endParaRPr lang="pl-PL" sz="2000" dirty="0"/>
          </a:p>
          <a:p>
            <a:pPr marL="0" lvl="0" indent="0">
              <a:buNone/>
            </a:pPr>
            <a:endParaRPr lang="pl-PL" sz="2000" dirty="0">
              <a:solidFill>
                <a:srgbClr val="002060"/>
              </a:solidFill>
            </a:endParaRPr>
          </a:p>
          <a:p>
            <a:pPr lvl="0"/>
            <a:r>
              <a:rPr lang="pl-PL" sz="2000" dirty="0">
                <a:solidFill>
                  <a:srgbClr val="002060"/>
                </a:solidFill>
              </a:rPr>
              <a:t>Problem polega na tym, że ekonomiści kształtujący doktrynę i dominujący w publicznej debacie mają interesy związane z wizjami, które głoszą. To im utrudnia dostosowanie poglądów do rzeczywistości.</a:t>
            </a:r>
          </a:p>
          <a:p>
            <a:pPr marL="457200" lvl="1" indent="0">
              <a:buNone/>
            </a:pPr>
            <a:r>
              <a:rPr lang="pl-PL" sz="2600" dirty="0">
                <a:solidFill>
                  <a:srgbClr val="002060"/>
                </a:solidFill>
              </a:rPr>
              <a:t>          </a:t>
            </a:r>
            <a:r>
              <a:rPr lang="pl-PL" sz="2000" dirty="0">
                <a:solidFill>
                  <a:srgbClr val="002060"/>
                </a:solidFill>
              </a:rPr>
              <a:t>Francis Fukuyama, wyborcza.pl, 29 stycznia 2011</a:t>
            </a:r>
          </a:p>
          <a:p>
            <a:pPr marL="0" indent="0">
              <a:buNone/>
            </a:pPr>
            <a:r>
              <a:rPr lang="pl-PL" sz="2000" dirty="0">
                <a:solidFill>
                  <a:srgbClr val="002060"/>
                </a:solidFill>
              </a:rPr>
              <a:t>amerykański politolog, filozof polityczny i ekonomista</a:t>
            </a:r>
            <a:r>
              <a:rPr lang="pl-PL" sz="2200" dirty="0">
                <a:solidFill>
                  <a:srgbClr val="002060"/>
                </a:solidFill>
              </a:rPr>
              <a:t>.</a:t>
            </a:r>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lQMBIgACEQEDEQH/xAAcAAABBAMBAAAAAAAAAAAAAAAAAwUGBwECBAj/xAA8EAABAwIFAgQDBwIDCQAAAAABAAIDBBEFBhIhMUFRBxMiYXGBsRQjMkKRodFiwRVy8BZSU2NzgpLC4f/EABQBAQAAAAAAAAAAAAAAAAAAAAD/xAAUEQEAAAAAAAAAAAAAAAAAAAAA/9oADAMBAAIRAxEAPwC8UIQgEIQgEIQgEJqxvMGHYJTGeuqGMG9m39Tj2AVaY94uynUzCKYRjjzJdyfkgtx80cZs94B7FJmspwRqlAv1PC814hnDGcQe59RiU3q5DXafouBmP4lG+8eIVTR/1nW/S9kHqoODgCDcHssrz7l3xIxnDpGsnn+0w2tpfyFa+Ws+YNjkQBnZS1HBincG3+B4KCVoWrXB7Q5pBB4IWyAQhCAQhCAQhCAQhCAQhaTSsgjdLK9rI2AlznGwA7oNaieOmhdLM8NY0XJKrHPviHU0IdR4W9kMzhYmwc9g7noD7bn4Jm8Q/EZ1ZIaPBpC2BhsZxy4/0nt7qrJ6pz3EudcnklB14jilVWzumq55JpT+Z7rlcDpSd7lJOcXLDXAHc3QbiTfey2EgHIutGsueVsWjrdBkPvvay6IKuSM7OK5TtxdY3CCYYRnnG8NEbIK6RsTOI9i2ytTKPiNDiYbFiNopOPMv6Sf0+tvmvPmohOGFYi+jqmSg3aNnN7jsg9aMe17dTTcHqtlX2Rcw64IYnSCSjksyMk3MR4setvjx8FYAQZQhCAQhCAQhCAKqPxozHMySLBaeQsj0a59JtrvwD7K3CvNniXV/as34o/VcNmLAfZoA/sgiM8mom5SGnVwsym67qKAOtygby09loRblSyPCW1DR37pWLKkzn6o5ox/mZdBGaGmknlaxv5j1UtocutkYC8Ei290+YLlYUrw5zhJK4buI+nZSmlwnytIAu73CCEvydDJGLHQ8i57JsmyVUCQeXI0t/qNlaxoeeCQOy4qqmMZuRf3QVbWZWfTQSOc/U8C+wsox+F1uLFXBXwtkY/bpsqrxWmMFZMwi1nbIHzKmYJMKqACwS07tnxE2uOtj0NlfmSMyU+YcMD4n/fQnRIx34tuHfP63XmWn9BPYqaeGmLuw7M9IQ67JXeXKPY/6ug9FIWAsoBCwVlAIQhBg8LyvnJr48wYiyQ+oVMl//Ir1Q82aSei8uZ9niqMy4lLTgCJ1Q4ttwgi7nXkDeifcMH4QmFp++CesMf8AetCCW0bLMCfKNuwTRh743NAvvZO9Fz3IQSfC42B7b9Wp3hA334CZqNwDGkmwA59kq2rGrg7nexQPjgBGeNx2TVWM1N9XFubINWRazncJGWUFtg7lAx1DDd1x16KvM6UnlVZmA2fZWNXFocTc29lD83RtloNZHqaeqCCCVlk/5LidUZhw+KMEl1Qzge4P0CjcoaCNKlnhnWwUObMPnqQNAl037XFgf3QemgsrDSCNjcLKAQhCDKEIQc9eXCin0ENd5ZsT025XlDGm6audoNwHuAPfdetJWNlY5jxdrhYhUp4m5FdhtDUYpTyNkgE+st4cwPNiPcXsgqCIfeO+C6YJnNkBB4WrIiA5xHK2aPKeHOBsP3QO1PiEsPqZrKfsEzNGJfLqLjseyY6XGaqjh8yOkhMfF5G31LukAxWldXChYyJmkSVFMC1rHkXsQebdxsgtPC6+jqmAlwPYLZzo45nm40dFV2FYlU4bVsgkuQTt7qX4hLVvjbpaQCBugfq3MOH0dOeXv7NF1H6rMbqpwbBEWC25NvomWaqp6UE1jpJCBfQwfVd1FmDCZKe0OFTOIYXOdGWktANrkXuEGz8ScQGku25uFxY/99hstubA/BdDJKKv3pTa+xa5tiuqsoR/h8jCOQBvygqUk6k8ZbjM2LUcTXaXPnY0HsS4BNtVCYqmSMjdjiE8ZWpZ6jGaKKmaXTOmZoA73CD1TC1zImMcbua0ApRat4F+eqygyhYQgyhYQgyod4rCL/YmuMou46Gs3tuXD9eqmCg/jBRT1mT3vpw532aZs0gb/ugEH9Lg/JBQTw1rYxbnddzaUu8tzQNuU3SSAMjJPT+6kmBmOVjdW9kHbhOHxPYA+K7eSOhUngZA2l+zeUPs7RbRqOm3wSFFTxsZcMHHKMTqWtpneWQ1oG/RBH66npzjFO2IBrI3hrRzsrJbBBKAxwDg5gGm23CrHDL1mJscHX0FWU+QRyRuG1mgFBH8Ty4KWpMkcWqOTZxB3IPIN9kpheC0lLTvZT0kjBJu4m2//wAUpgnbKzQdLwfyrDYIbuMbALbWHVBH2YdDEWhkTQQbkgJPEiN2AC1k81LmRB1rN9lG8RnY3USST2ughVTg4rMcqSBZl2km21y3+Vb2QsiQZdqDV1A86oe0GN44jB6W7+6jWW6QuxKma5jX/aJmkAjsf4BVvsaGiw4QbIQhAIQhBx1uJUVCzVW1lPAO8sgamOrz9liluHYtFIR0iDn/AEFl5wlrZXm7nlx7k3SDqhxG5QXrjPi5hdO3ThVPJUyW/HLeNg/a5Vc5k8SMcxZj4nVZhgcLGKAaAR2J5P6qEvlK5ZpCUHS+fzIh3a43TngNeYpw0usFHmPsSDwV10rnCVunlBbNJWB0VyfyqOZlxfXNHTh1oi677dUhS17mxll9xzvwuOvMNU6xsXBA9ZYnphiZ0PaGPF+VYdc6nfSiRk7SSNx2VOYdhUxqWugeWn2U9wqic+FzKuR8hHR/CDudIZZQKGUFzRfUx34SnHCsZM7XRVDQyojNni/PuuKCWmomERRtaL7ACy4qtzftUNXAbF50O7nsgeMSqhZwCi+ISC5J5TjUzONw88cm6i2P4gIY3hjhqIsLHqgThzjiVDiUT6CZrBSuIYQ0G46g3+auPKPiFhePiOCdzaSuIsYnu9Lz/S7+x3+K82Qy2JvyeV3QTgEcg9wg9b37ouqEy54l4thNOKeTTWQgANE5OpvsHc2+Kk1N4vsvaowoW/5c38hBal1hQCHxYwNzLy01ax3YMYf/AGQg8+uKSLllyTPCDV7kg9yUekHoNCV1Uk/lytcehXIVmM2cEEro52z1Eg1iz7OH0SdZDLS1Gtkgexx5PATNE8xSBzSpBTyNqoQx24sgc8GnxBrg+GJj9O9tQ3Uphmxadr3QUXlHTd5c7j9FC6OmdG+0cz2NUjgp6prGmate8Efl7IOlsVXVS6JZgAedDd/3SkVPJSa21EokjBvrItx0S+HxeXqtcA8krkxOR1VK2ngFwPxIN6GCpxzE46GisHzE+o8Mb1J+A/hQTHGGLE6in1+YIZnsDrW1AOIv+yvjBsOZkzKGIYlUi1W6EyHVyDb0N/U/uvPtZMXzyPcdTidz3KBvmaWTm3BS8V1oWai0lLMFmoFG7bkrbXbgpJ7rBaByDq813dYSQKwg5yk3LcrQoEn7JE77pSQ6nBo6oc0AW7IOdwWo5SrmrQDdB3xxmRjSByF007pqNwJvpPHulMulr5/JkGxKsCly3DVQlhbqjf0P9j0QQ6nxFpPquPdPlBibGgepz+lknieU6zCXuqGxOmpG7+Y0X0/FL4DAaydkUMJLi4Nu7YAni56IHalnqqxzY4I3jUbN23v7DqrLynkyLD9FXiDddTfU2M7hh7nufou7KmXaXCIfNJE1URvKQQG+zR0CkZsN0FXeNuMeTRUmExvsZT58oHVo2aPhe5+So6T1H53Us8Qca/xrMVZUtdePV5cf+Ruw/n5qKFBqQi/RH0WHeyDVxWGnZaOKGFAsDshatOyECZKTkeGtJ9ltdIVIuEGYQfxEcrZ4ukoJLjQfklTwgTLVq1lylVlg9QQOlDRSxUcde0HQJS2/wsreyhUQz0kRdYkgcqNZVwwVuUH00zA0uJfGe4dwf1v+iMnxytqK2mkcQyCneSffgIM5/wA6l0kmFYM/y6dh0zzMO8p7NI/LyPf4cwqkc6/43b+rd37prrX/AH7t9rld1E/0gdf9c90HoHwszWcZw92G1kuqspGjS9x3kj4B7kji/wAFIM61z6DLWITREtk8lwae19r/ALqkcoSVeX8fwbEJQWxVLh/3RuNvoQVbfiO62TsTkd/w9Lfmd0HnSqeS8lcmrdKzOufmuclApdAJJtz2Wt9lh79DRbkoE3ixIK0YfVZYc5YYd7oOi4HKFo7lY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AAlQMBIgACEQEDEQH/xAAcAAABBAMBAAAAAAAAAAAAAAAAAwUGBwECBAj/xAA8EAABAwIFAgQDBwIDCQAAAAABAAIDBBEFBhIhMUFRBxMiYXGBsRQjMkKRodFiwRVy8BZSU2NzgpLC4f/EABQBAQAAAAAAAAAAAAAAAAAAAAD/xAAUEQEAAAAAAAAAAAAAAAAAAAAA/9oADAMBAAIRAxEAPwC8UIQgEIQgEIQgEJqxvMGHYJTGeuqGMG9m39Tj2AVaY94uynUzCKYRjjzJdyfkgtx80cZs94B7FJmspwRqlAv1PC814hnDGcQe59RiU3q5DXafouBmP4lG+8eIVTR/1nW/S9kHqoODgCDcHssrz7l3xIxnDpGsnn+0w2tpfyFa+Ws+YNjkQBnZS1HBincG3+B4KCVoWrXB7Q5pBB4IWyAQhCAQhCAQhCAQhCAQhaTSsgjdLK9rI2AlznGwA7oNaieOmhdLM8NY0XJKrHPviHU0IdR4W9kMzhYmwc9g7noD7bn4Jm8Q/EZ1ZIaPBpC2BhsZxy4/0nt7qrJ6pz3EudcnklB14jilVWzumq55JpT+Z7rlcDpSd7lJOcXLDXAHc3QbiTfey2EgHIutGsueVsWjrdBkPvvay6IKuSM7OK5TtxdY3CCYYRnnG8NEbIK6RsTOI9i2ytTKPiNDiYbFiNopOPMv6Sf0+tvmvPmohOGFYi+jqmSg3aNnN7jsg9aMe17dTTcHqtlX2Rcw64IYnSCSjksyMk3MR4setvjx8FYAQZQhCAQhCAQhCAKqPxozHMySLBaeQsj0a59JtrvwD7K3CvNniXV/as34o/VcNmLAfZoA/sgiM8mom5SGnVwsym67qKAOtygby09loRblSyPCW1DR37pWLKkzn6o5ox/mZdBGaGmknlaxv5j1UtocutkYC8Ei290+YLlYUrw5zhJK4buI+nZSmlwnytIAu73CCEvydDJGLHQ8i57JsmyVUCQeXI0t/qNlaxoeeCQOy4qqmMZuRf3QVbWZWfTQSOc/U8C+wsox+F1uLFXBXwtkY/bpsqrxWmMFZMwi1nbIHzKmYJMKqACwS07tnxE2uOtj0NlfmSMyU+YcMD4n/fQnRIx34tuHfP63XmWn9BPYqaeGmLuw7M9IQ67JXeXKPY/6ug9FIWAsoBCwVlAIQhBg8LyvnJr48wYiyQ+oVMl//Ir1Q82aSei8uZ9niqMy4lLTgCJ1Q4ttwgi7nXkDeifcMH4QmFp++CesMf8AetCCW0bLMCfKNuwTRh743NAvvZO9Fz3IQSfC42B7b9Wp3hA334CZqNwDGkmwA59kq2rGrg7nexQPjgBGeNx2TVWM1N9XFubINWRazncJGWUFtg7lAx1DDd1x16KvM6UnlVZmA2fZWNXFocTc29lD83RtloNZHqaeqCCCVlk/5LidUZhw+KMEl1Qzge4P0CjcoaCNKlnhnWwUObMPnqQNAl037XFgf3QemgsrDSCNjcLKAQhCDKEIQc9eXCin0ENd5ZsT025XlDGm6audoNwHuAPfdetJWNlY5jxdrhYhUp4m5FdhtDUYpTyNkgE+st4cwPNiPcXsgqCIfeO+C6YJnNkBB4WrIiA5xHK2aPKeHOBsP3QO1PiEsPqZrKfsEzNGJfLqLjseyY6XGaqjh8yOkhMfF5G31LukAxWldXChYyJmkSVFMC1rHkXsQebdxsgtPC6+jqmAlwPYLZzo45nm40dFV2FYlU4bVsgkuQTt7qX4hLVvjbpaQCBugfq3MOH0dOeXv7NF1H6rMbqpwbBEWC25NvomWaqp6UE1jpJCBfQwfVd1FmDCZKe0OFTOIYXOdGWktANrkXuEGz8ScQGku25uFxY/99hstubA/BdDJKKv3pTa+xa5tiuqsoR/h8jCOQBvygqUk6k8ZbjM2LUcTXaXPnY0HsS4BNtVCYqmSMjdjiE8ZWpZ6jGaKKmaXTOmZoA73CD1TC1zImMcbua0ApRat4F+eqygyhYQgyhYQgyod4rCL/YmuMou46Gs3tuXD9eqmCg/jBRT1mT3vpw532aZs0gb/ugEH9Lg/JBQTw1rYxbnddzaUu8tzQNuU3SSAMjJPT+6kmBmOVjdW9kHbhOHxPYA+K7eSOhUngZA2l+zeUPs7RbRqOm3wSFFTxsZcMHHKMTqWtpneWQ1oG/RBH66npzjFO2IBrI3hrRzsrJbBBKAxwDg5gGm23CrHDL1mJscHX0FWU+QRyRuG1mgFBH8Ty4KWpMkcWqOTZxB3IPIN9kpheC0lLTvZT0kjBJu4m2//wAUpgnbKzQdLwfyrDYIbuMbALbWHVBH2YdDEWhkTQQbkgJPEiN2AC1k81LmRB1rN9lG8RnY3USST2ughVTg4rMcqSBZl2km21y3+Vb2QsiQZdqDV1A86oe0GN44jB6W7+6jWW6QuxKma5jX/aJmkAjsf4BVvsaGiw4QbIQhAIQhBx1uJUVCzVW1lPAO8sgamOrz9liluHYtFIR0iDn/AEFl5wlrZXm7nlx7k3SDqhxG5QXrjPi5hdO3ThVPJUyW/HLeNg/a5Vc5k8SMcxZj4nVZhgcLGKAaAR2J5P6qEvlK5ZpCUHS+fzIh3a43TngNeYpw0usFHmPsSDwV10rnCVunlBbNJWB0VyfyqOZlxfXNHTh1oi677dUhS17mxll9xzvwuOvMNU6xsXBA9ZYnphiZ0PaGPF+VYdc6nfSiRk7SSNx2VOYdhUxqWugeWn2U9wqic+FzKuR8hHR/CDudIZZQKGUFzRfUx34SnHCsZM7XRVDQyojNni/PuuKCWmomERRtaL7ACy4qtzftUNXAbF50O7nsgeMSqhZwCi+ISC5J5TjUzONw88cm6i2P4gIY3hjhqIsLHqgThzjiVDiUT6CZrBSuIYQ0G46g3+auPKPiFhePiOCdzaSuIsYnu9Lz/S7+x3+K82Qy2JvyeV3QTgEcg9wg9b37ouqEy54l4thNOKeTTWQgANE5OpvsHc2+Kk1N4vsvaowoW/5c38hBal1hQCHxYwNzLy01ax3YMYf/AGQg8+uKSLllyTPCDV7kg9yUekHoNCV1Uk/lytcehXIVmM2cEEro52z1Eg1iz7OH0SdZDLS1Gtkgexx5PATNE8xSBzSpBTyNqoQx24sgc8GnxBrg+GJj9O9tQ3Uphmxadr3QUXlHTd5c7j9FC6OmdG+0cz2NUjgp6prGmate8Efl7IOlsVXVS6JZgAedDd/3SkVPJSa21EokjBvrItx0S+HxeXqtcA8krkxOR1VK2ngFwPxIN6GCpxzE46GisHzE+o8Mb1J+A/hQTHGGLE6in1+YIZnsDrW1AOIv+yvjBsOZkzKGIYlUi1W6EyHVyDb0N/U/uvPtZMXzyPcdTidz3KBvmaWTm3BS8V1oWai0lLMFmoFG7bkrbXbgpJ7rBaByDq813dYSQKwg5yk3LcrQoEn7JE77pSQ6nBo6oc0AW7IOdwWo5SrmrQDdB3xxmRjSByF007pqNwJvpPHulMulr5/JkGxKsCly3DVQlhbqjf0P9j0QQ6nxFpPquPdPlBibGgepz+lknieU6zCXuqGxOmpG7+Y0X0/FL4DAaydkUMJLi4Nu7YAni56IHalnqqxzY4I3jUbN23v7DqrLynkyLD9FXiDddTfU2M7hh7nufou7KmXaXCIfNJE1URvKQQG+zR0CkZsN0FXeNuMeTRUmExvsZT58oHVo2aPhe5+So6T1H53Us8Qca/xrMVZUtdePV5cf+Ruw/n5qKFBqQi/RH0WHeyDVxWGnZaOKGFAsDshatOyECZKTkeGtJ9ltdIVIuEGYQfxEcrZ4ukoJLjQfklTwgTLVq1lylVlg9QQOlDRSxUcde0HQJS2/wsreyhUQz0kRdYkgcqNZVwwVuUH00zA0uJfGe4dwf1v+iMnxytqK2mkcQyCneSffgIM5/wA6l0kmFYM/y6dh0zzMO8p7NI/LyPf4cwqkc6/43b+rd37prrX/AH7t9rld1E/0gdf9c90HoHwszWcZw92G1kuqspGjS9x3kj4B7kji/wAFIM61z6DLWITREtk8lwae19r/ALqkcoSVeX8fwbEJQWxVLh/3RuNvoQVbfiO62TsTkd/w9Lfmd0HnSqeS8lcmrdKzOufmuclApdAJJtz2Wt9lh79DRbkoE3ixIK0YfVZYc5YYd7oOi4HKFo7lYQ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KAAlQMBIgACEQEDEQH/xAAcAAABBAMBAAAAAAAAAAAAAAAAAwUGBwECBAj/xAA8EAABAwIFAgQDBwIDCQAAAAABAAIDBBEFBhIhMUFRBxMiYXGBsRQjMkKRodFiwRVy8BZSU2NzgpLC4f/EABQBAQAAAAAAAAAAAAAAAAAAAAD/xAAUEQEAAAAAAAAAAAAAAAAAAAAA/9oADAMBAAIRAxEAPwC8UIQgEIQgEIQgEJqxvMGHYJTGeuqGMG9m39Tj2AVaY94uynUzCKYRjjzJdyfkgtx80cZs94B7FJmspwRqlAv1PC814hnDGcQe59RiU3q5DXafouBmP4lG+8eIVTR/1nW/S9kHqoODgCDcHssrz7l3xIxnDpGsnn+0w2tpfyFa+Ws+YNjkQBnZS1HBincG3+B4KCVoWrXB7Q5pBB4IWyAQhCAQhCAQhCAQhCAQhaTSsgjdLK9rI2AlznGwA7oNaieOmhdLM8NY0XJKrHPviHU0IdR4W9kMzhYmwc9g7noD7bn4Jm8Q/EZ1ZIaPBpC2BhsZxy4/0nt7qrJ6pz3EudcnklB14jilVWzumq55JpT+Z7rlcDpSd7lJOcXLDXAHc3QbiTfey2EgHIutGsueVsWjrdBkPvvay6IKuSM7OK5TtxdY3CCYYRnnG8NEbIK6RsTOI9i2ytTKPiNDiYbFiNopOPMv6Sf0+tvmvPmohOGFYi+jqmSg3aNnN7jsg9aMe17dTTcHqtlX2Rcw64IYnSCSjksyMk3MR4setvjx8FYAQZQhCAQhCAQhCAKqPxozHMySLBaeQsj0a59JtrvwD7K3CvNniXV/as34o/VcNmLAfZoA/sgiM8mom5SGnVwsym67qKAOtygby09loRblSyPCW1DR37pWLKkzn6o5ox/mZdBGaGmknlaxv5j1UtocutkYC8Ei290+YLlYUrw5zhJK4buI+nZSmlwnytIAu73CCEvydDJGLHQ8i57JsmyVUCQeXI0t/qNlaxoeeCQOy4qqmMZuRf3QVbWZWfTQSOc/U8C+wsox+F1uLFXBXwtkY/bpsqrxWmMFZMwi1nbIHzKmYJMKqACwS07tnxE2uOtj0NlfmSMyU+YcMD4n/fQnRIx34tuHfP63XmWn9BPYqaeGmLuw7M9IQ67JXeXKPY/6ug9FIWAsoBCwVlAIQhBg8LyvnJr48wYiyQ+oVMl//Ir1Q82aSei8uZ9niqMy4lLTgCJ1Q4ttwgi7nXkDeifcMH4QmFp++CesMf8AetCCW0bLMCfKNuwTRh743NAvvZO9Fz3IQSfC42B7b9Wp3hA334CZqNwDGkmwA59kq2rGrg7nexQPjgBGeNx2TVWM1N9XFubINWRazncJGWUFtg7lAx1DDd1x16KvM6UnlVZmA2fZWNXFocTc29lD83RtloNZHqaeqCCCVlk/5LidUZhw+KMEl1Qzge4P0CjcoaCNKlnhnWwUObMPnqQNAl037XFgf3QemgsrDSCNjcLKAQhCDKEIQc9eXCin0ENd5ZsT025XlDGm6audoNwHuAPfdetJWNlY5jxdrhYhUp4m5FdhtDUYpTyNkgE+st4cwPNiPcXsgqCIfeO+C6YJnNkBB4WrIiA5xHK2aPKeHOBsP3QO1PiEsPqZrKfsEzNGJfLqLjseyY6XGaqjh8yOkhMfF5G31LukAxWldXChYyJmkSVFMC1rHkXsQebdxsgtPC6+jqmAlwPYLZzo45nm40dFV2FYlU4bVsgkuQTt7qX4hLVvjbpaQCBugfq3MOH0dOeXv7NF1H6rMbqpwbBEWC25NvomWaqp6UE1jpJCBfQwfVd1FmDCZKe0OFTOIYXOdGWktANrkXuEGz8ScQGku25uFxY/99hstubA/BdDJKKv3pTa+xa5tiuqsoR/h8jCOQBvygqUk6k8ZbjM2LUcTXaXPnY0HsS4BNtVCYqmSMjdjiE8ZWpZ6jGaKKmaXTOmZoA73CD1TC1zImMcbua0ApRat4F+eqygyhYQgyhYQgyod4rCL/YmuMou46Gs3tuXD9eqmCg/jBRT1mT3vpw532aZs0gb/ugEH9Lg/JBQTw1rYxbnddzaUu8tzQNuU3SSAMjJPT+6kmBmOVjdW9kHbhOHxPYA+K7eSOhUngZA2l+zeUPs7RbRqOm3wSFFTxsZcMHHKMTqWtpneWQ1oG/RBH66npzjFO2IBrI3hrRzsrJbBBKAxwDg5gGm23CrHDL1mJscHX0FWU+QRyRuG1mgFBH8Ty4KWpMkcWqOTZxB3IPIN9kpheC0lLTvZT0kjBJu4m2//wAUpgnbKzQdLwfyrDYIbuMbALbWHVBH2YdDEWhkTQQbkgJPEiN2AC1k81LmRB1rN9lG8RnY3USST2ughVTg4rMcqSBZl2km21y3+Vb2QsiQZdqDV1A86oe0GN44jB6W7+6jWW6QuxKma5jX/aJmkAjsf4BVvsaGiw4QbIQhAIQhBx1uJUVCzVW1lPAO8sgamOrz9liluHYtFIR0iDn/AEFl5wlrZXm7nlx7k3SDqhxG5QXrjPi5hdO3ThVPJUyW/HLeNg/a5Vc5k8SMcxZj4nVZhgcLGKAaAR2J5P6qEvlK5ZpCUHS+fzIh3a43TngNeYpw0usFHmPsSDwV10rnCVunlBbNJWB0VyfyqOZlxfXNHTh1oi677dUhS17mxll9xzvwuOvMNU6xsXBA9ZYnphiZ0PaGPF+VYdc6nfSiRk7SSNx2VOYdhUxqWugeWn2U9wqic+FzKuR8hHR/CDudIZZQKGUFzRfUx34SnHCsZM7XRVDQyojNni/PuuKCWmomERRtaL7ACy4qtzftUNXAbF50O7nsgeMSqhZwCi+ISC5J5TjUzONw88cm6i2P4gIY3hjhqIsLHqgThzjiVDiUT6CZrBSuIYQ0G46g3+auPKPiFhePiOCdzaSuIsYnu9Lz/S7+x3+K82Qy2JvyeV3QTgEcg9wg9b37ouqEy54l4thNOKeTTWQgANE5OpvsHc2+Kk1N4vsvaowoW/5c38hBal1hQCHxYwNzLy01ax3YMYf/AGQg8+uKSLllyTPCDV7kg9yUekHoNCV1Uk/lytcehXIVmM2cEEro52z1Eg1iz7OH0SdZDLS1Gtkgexx5PATNE8xSBzSpBTyNqoQx24sgc8GnxBrg+GJj9O9tQ3Uphmxadr3QUXlHTd5c7j9FC6OmdG+0cz2NUjgp6prGmate8Efl7IOlsVXVS6JZgAedDd/3SkVPJSa21EokjBvrItx0S+HxeXqtcA8krkxOR1VK2ngFwPxIN6GCpxzE46GisHzE+o8Mb1J+A/hQTHGGLE6in1+YIZnsDrW1AOIv+yvjBsOZkzKGIYlUi1W6EyHVyDb0N/U/uvPtZMXzyPcdTidz3KBvmaWTm3BS8V1oWai0lLMFmoFG7bkrbXbgpJ7rBaByDq813dYSQKwg5yk3LcrQoEn7JE77pSQ6nBo6oc0AW7IOdwWo5SrmrQDdB3xxmRjSByF007pqNwJvpPHulMulr5/JkGxKsCly3DVQlhbqjf0P9j0QQ6nxFpPquPdPlBibGgepz+lknieU6zCXuqGxOmpG7+Y0X0/FL4DAaydkUMJLi4Nu7YAni56IHalnqqxzY4I3jUbN23v7DqrLynkyLD9FXiDddTfU2M7hh7nufou7KmXaXCIfNJE1URvKQQG+zR0CkZsN0FXeNuMeTRUmExvsZT58oHVo2aPhe5+So6T1H53Us8Qca/xrMVZUtdePV5cf+Ruw/n5qKFBqQi/RH0WHeyDVxWGnZaOKGFAsDshatOyECZKTkeGtJ9ltdIVIuEGYQfxEcrZ4ukoJLjQfklTwgTLVq1lylVlg9QQOlDRSxUcde0HQJS2/wsreyhUQz0kRdYkgcqNZVwwVuUH00zA0uJfGe4dwf1v+iMnxytqK2mkcQyCneSffgIM5/wA6l0kmFYM/y6dh0zzMO8p7NI/LyPf4cwqkc6/43b+rd37prrX/AH7t9rld1E/0gdf9c90HoHwszWcZw92G1kuqspGjS9x3kj4B7kji/wAFIM61z6DLWITREtk8lwae19r/ALqkcoSVeX8fwbEJQWxVLh/3RuNvoQVbfiO62TsTkd/w9Lfmd0HnSqeS8lcmrdKzOufmuclApdAJJtz2Wt9lh79DRbkoE3ixIK0YfVZYc5YYd7oOi4HKFo7lYQ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4960"/>
            <a:ext cx="14192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83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844824"/>
            <a:ext cx="8229600" cy="5400600"/>
          </a:xfrm>
        </p:spPr>
        <p:txBody>
          <a:bodyPr>
            <a:noAutofit/>
          </a:bodyPr>
          <a:lstStyle/>
          <a:p>
            <a:pPr marL="0" indent="0">
              <a:buNone/>
            </a:pPr>
            <a:r>
              <a:rPr lang="pl-PL" sz="2000" dirty="0">
                <a:solidFill>
                  <a:srgbClr val="002060"/>
                </a:solidFill>
              </a:rPr>
              <a:t>Krótka, autorska lista wielce nietrafionych prognoz i opinii z przeszłości:</a:t>
            </a:r>
          </a:p>
          <a:p>
            <a:pPr>
              <a:buFont typeface="Wingdings" panose="05000000000000000000" pitchFamily="2" charset="2"/>
              <a:buChar char="Ø"/>
            </a:pPr>
            <a:r>
              <a:rPr lang="pl-PL" sz="2000" dirty="0">
                <a:solidFill>
                  <a:srgbClr val="002060"/>
                </a:solidFill>
              </a:rPr>
              <a:t>W 2008 r. Komisja Europejska w raporcie na dziesięciolecie euro stwierdziła, że Unia Gospodarczo Walutowa to „donośny sukces“, zapewniający Europie stabilność makroekonomiczną i odporność na szoki. Jak przykłady sukcesów podawano Grecję, Hiszpanię i Irlandię.(!) Problemy nastąpiły 2 lata później.</a:t>
            </a:r>
          </a:p>
          <a:p>
            <a:pPr>
              <a:buFont typeface="Wingdings" panose="05000000000000000000" pitchFamily="2" charset="2"/>
              <a:buChar char="Ø"/>
            </a:pPr>
            <a:r>
              <a:rPr lang="pl-PL" sz="2000" dirty="0">
                <a:solidFill>
                  <a:srgbClr val="002060"/>
                </a:solidFill>
              </a:rPr>
              <a:t>Thomas Malthus (1766-1834) twierdził , że zbyt szybki przyrost ludności nieuchronnie doprowadzi społeczeństwa do nędzy, gdyż zabraknie żywności dla wszystkich. Od tamtego czasu jest na świecie około 11 miliardów ludzi, a równie wielkim problemem co głód staje się otyłość.</a:t>
            </a:r>
          </a:p>
        </p:txBody>
      </p:sp>
      <p:pic>
        <p:nvPicPr>
          <p:cNvPr id="4" name="Obraz 3" descr="Obserwator finansowy -  biznes, makroekonomia i finanse publiczne nie tylko dla ekspertów."/>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984776" cy="1080120"/>
          </a:xfrm>
          <a:prstGeom prst="rect">
            <a:avLst/>
          </a:prstGeom>
          <a:noFill/>
          <a:ln>
            <a:noFill/>
          </a:ln>
        </p:spPr>
      </p:pic>
      <p:sp>
        <p:nvSpPr>
          <p:cNvPr id="2" name="pole tekstowe 1"/>
          <p:cNvSpPr txBox="1"/>
          <p:nvPr/>
        </p:nvSpPr>
        <p:spPr>
          <a:xfrm>
            <a:off x="899592" y="1268760"/>
            <a:ext cx="7560840" cy="646331"/>
          </a:xfrm>
          <a:prstGeom prst="rect">
            <a:avLst/>
          </a:prstGeom>
          <a:noFill/>
        </p:spPr>
        <p:txBody>
          <a:bodyPr wrap="square" rtlCol="0">
            <a:spAutoFit/>
          </a:bodyPr>
          <a:lstStyle/>
          <a:p>
            <a:pPr algn="ctr"/>
            <a:r>
              <a:rPr lang="pl-PL" dirty="0">
                <a:solidFill>
                  <a:srgbClr val="002060"/>
                </a:solidFill>
              </a:rPr>
              <a:t>Ignacy Morawski</a:t>
            </a:r>
            <a:r>
              <a:rPr lang="pl-PL" b="1" dirty="0">
                <a:solidFill>
                  <a:srgbClr val="002060"/>
                </a:solidFill>
              </a:rPr>
              <a:t>,  </a:t>
            </a:r>
            <a:r>
              <a:rPr lang="pl-PL" i="1" dirty="0">
                <a:solidFill>
                  <a:srgbClr val="002060"/>
                </a:solidFill>
              </a:rPr>
              <a:t>Pokora – cnota dobrego ekonomisty</a:t>
            </a:r>
            <a:endParaRPr lang="pl-PL" b="1" i="1" dirty="0">
              <a:solidFill>
                <a:srgbClr val="002060"/>
              </a:solidFill>
            </a:endParaRPr>
          </a:p>
          <a:p>
            <a:pPr algn="ctr"/>
            <a:endParaRPr lang="pl-PL" dirty="0">
              <a:solidFill>
                <a:srgbClr val="002060"/>
              </a:solidFill>
            </a:endParaRPr>
          </a:p>
        </p:txBody>
      </p:sp>
    </p:spTree>
    <p:extLst>
      <p:ext uri="{BB962C8B-B14F-4D97-AF65-F5344CB8AC3E}">
        <p14:creationId xmlns:p14="http://schemas.microsoft.com/office/powerpoint/2010/main" val="268634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8229600" cy="4853136"/>
          </a:xfrm>
        </p:spPr>
        <p:txBody>
          <a:bodyPr>
            <a:noAutofit/>
          </a:bodyPr>
          <a:lstStyle/>
          <a:p>
            <a:pPr>
              <a:buFont typeface="Wingdings" panose="05000000000000000000" pitchFamily="2" charset="2"/>
              <a:buChar char="Ø"/>
            </a:pPr>
            <a:r>
              <a:rPr lang="pl-PL" sz="2000" dirty="0">
                <a:solidFill>
                  <a:srgbClr val="002060"/>
                </a:solidFill>
              </a:rPr>
              <a:t>W 1929 r. wielki amerykański ekonomista Irvin Fisher stwierdził, że ceny akcji osiągnęły permanentnie wysoki poziom. Kilka miesięcy później zaczął się największy krach giełdowy w historii współczesnego świata.</a:t>
            </a:r>
          </a:p>
          <a:p>
            <a:pPr>
              <a:buFont typeface="Wingdings" panose="05000000000000000000" pitchFamily="2" charset="2"/>
              <a:buChar char="Ø"/>
            </a:pPr>
            <a:r>
              <a:rPr lang="pl-PL" sz="2000" dirty="0">
                <a:solidFill>
                  <a:srgbClr val="002060"/>
                </a:solidFill>
              </a:rPr>
              <a:t>W latach 70. XX wieku wiele analiz wskazywało, że zasoby ropy mogą skończyć się w przeciągu kilkudziesięciu lat. Nie skończyły się. W tym miejscu dorzucić można również garść prognoz sprzed kilku lat wskazujących, że ceny ropy szybko przekroczą 200 dolarów za baryłkę. Nie przekroczyły. Teraz tematem numer jeden jest rzekomy koniec hossy cen na rynku surowców w wyniku … rosnącej podaży. (108 $ - 7 III 2014)</a:t>
            </a:r>
          </a:p>
          <a:p>
            <a:pPr>
              <a:buFont typeface="Wingdings" panose="05000000000000000000" pitchFamily="2" charset="2"/>
              <a:buChar char="Ø"/>
            </a:pPr>
            <a:r>
              <a:rPr lang="pl-PL" sz="2000" dirty="0">
                <a:solidFill>
                  <a:srgbClr val="002060"/>
                </a:solidFill>
              </a:rPr>
              <a:t>Obecnie, 28 X 2022 cena za baryłkę wynosi 94,23$, prognoza na </a:t>
            </a:r>
            <a:r>
              <a:rPr lang="pl-PL" sz="2000" dirty="0" err="1">
                <a:solidFill>
                  <a:srgbClr val="002060"/>
                </a:solidFill>
              </a:rPr>
              <a:t>lV</a:t>
            </a:r>
            <a:r>
              <a:rPr lang="pl-PL" sz="2000" dirty="0">
                <a:solidFill>
                  <a:srgbClr val="002060"/>
                </a:solidFill>
              </a:rPr>
              <a:t> kwartał to 95$</a:t>
            </a:r>
          </a:p>
          <a:p>
            <a:pPr>
              <a:buFont typeface="Wingdings" panose="05000000000000000000" pitchFamily="2" charset="2"/>
              <a:buChar char="Ø"/>
            </a:pPr>
            <a:endParaRPr lang="pl-PL" sz="2000" dirty="0">
              <a:solidFill>
                <a:srgbClr val="002060"/>
              </a:solidFill>
            </a:endParaRPr>
          </a:p>
          <a:p>
            <a:pPr>
              <a:buFont typeface="Wingdings" panose="05000000000000000000" pitchFamily="2" charset="2"/>
              <a:buChar char="Ø"/>
            </a:pPr>
            <a:endParaRPr lang="pl-PL" sz="2000" dirty="0">
              <a:solidFill>
                <a:srgbClr val="002060"/>
              </a:solidFill>
            </a:endParaRPr>
          </a:p>
          <a:p>
            <a:pPr marL="457200" indent="-457200">
              <a:buFont typeface="Arial" panose="020B0604020202020204" pitchFamily="34" charset="0"/>
              <a:buAutoNum type="arabicPeriod"/>
            </a:pPr>
            <a:endParaRPr lang="pl-PL" sz="2000" dirty="0">
              <a:solidFill>
                <a:srgbClr val="002060"/>
              </a:solidFill>
            </a:endParaRPr>
          </a:p>
          <a:p>
            <a:pPr marL="457200" indent="-457200">
              <a:buAutoNum type="arabicPeriod"/>
            </a:pPr>
            <a:endParaRPr lang="pl-PL" sz="2000" dirty="0">
              <a:solidFill>
                <a:srgbClr val="002060"/>
              </a:solidFill>
            </a:endParaRPr>
          </a:p>
          <a:p>
            <a:pPr marL="457200" indent="-457200">
              <a:buAutoNum type="arabicPeriod"/>
            </a:pPr>
            <a:endParaRPr lang="pl-PL" sz="2000" dirty="0">
              <a:solidFill>
                <a:srgbClr val="002060"/>
              </a:solidFill>
            </a:endParaRPr>
          </a:p>
          <a:p>
            <a:pPr marL="0" indent="0">
              <a:buNone/>
            </a:pPr>
            <a:endParaRPr lang="pl-PL" sz="2000" dirty="0">
              <a:solidFill>
                <a:srgbClr val="002060"/>
              </a:solidFill>
            </a:endParaRPr>
          </a:p>
          <a:p>
            <a:pPr marL="0" indent="0">
              <a:buNone/>
            </a:pPr>
            <a:endParaRPr lang="pl-PL" sz="2000" dirty="0">
              <a:solidFill>
                <a:srgbClr val="002060"/>
              </a:solidFill>
            </a:endParaRPr>
          </a:p>
          <a:p>
            <a:pPr marL="0" indent="0">
              <a:buNone/>
            </a:pPr>
            <a:endParaRPr lang="pl-PL" sz="2000" dirty="0">
              <a:solidFill>
                <a:srgbClr val="002060"/>
              </a:solidFill>
            </a:endParaRPr>
          </a:p>
          <a:p>
            <a:pPr marL="0" indent="0">
              <a:buNone/>
            </a:pPr>
            <a:endParaRPr lang="pl-PL" sz="2000" dirty="0">
              <a:solidFill>
                <a:srgbClr val="002060"/>
              </a:solidFill>
            </a:endParaRPr>
          </a:p>
          <a:p>
            <a:pPr marL="0" indent="0">
              <a:buNone/>
            </a:pPr>
            <a:endParaRPr lang="pl-PL" sz="2000" dirty="0">
              <a:solidFill>
                <a:srgbClr val="002060"/>
              </a:solidFill>
            </a:endParaRPr>
          </a:p>
          <a:p>
            <a:pPr marL="0" indent="0">
              <a:buNone/>
            </a:pPr>
            <a:endParaRPr lang="pl-PL" sz="2000" dirty="0">
              <a:solidFill>
                <a:srgbClr val="002060"/>
              </a:solidFill>
            </a:endParaRPr>
          </a:p>
          <a:p>
            <a:pPr marL="0" indent="0">
              <a:buNone/>
            </a:pPr>
            <a:endParaRPr lang="pl-PL" sz="2000" dirty="0">
              <a:solidFill>
                <a:srgbClr val="002060"/>
              </a:solidFill>
            </a:endParaRPr>
          </a:p>
          <a:p>
            <a:pPr marL="0" indent="0">
              <a:buNone/>
            </a:pPr>
            <a:endParaRPr lang="pl-PL" sz="2000" dirty="0">
              <a:solidFill>
                <a:srgbClr val="002060"/>
              </a:solidFill>
            </a:endParaRPr>
          </a:p>
          <a:p>
            <a:pPr marL="0" indent="0">
              <a:buNone/>
            </a:pPr>
            <a:r>
              <a:rPr lang="pl-PL" sz="2000" dirty="0">
                <a:solidFill>
                  <a:srgbClr val="002060"/>
                </a:solidFill>
              </a:rPr>
              <a:t>            </a:t>
            </a:r>
            <a:endParaRPr lang="pl-PL" sz="2000" b="1" dirty="0">
              <a:solidFill>
                <a:srgbClr val="002060"/>
              </a:solidFill>
            </a:endParaRPr>
          </a:p>
          <a:p>
            <a:endParaRPr lang="pl-PL" sz="2000" dirty="0">
              <a:solidFill>
                <a:srgbClr val="002060"/>
              </a:solidFill>
            </a:endParaRPr>
          </a:p>
          <a:p>
            <a:endParaRPr lang="pl-PL" sz="2400" dirty="0">
              <a:solidFill>
                <a:srgbClr val="002060"/>
              </a:solidFill>
            </a:endParaRPr>
          </a:p>
        </p:txBody>
      </p:sp>
      <p:pic>
        <p:nvPicPr>
          <p:cNvPr id="4" name="Obraz 3" descr="Obserwator finansowy -  biznes, makroekonomia i finanse publiczne nie tylko dla ekspertów."/>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984776" cy="1080120"/>
          </a:xfrm>
          <a:prstGeom prst="rect">
            <a:avLst/>
          </a:prstGeom>
          <a:noFill/>
          <a:ln>
            <a:noFill/>
          </a:ln>
        </p:spPr>
      </p:pic>
    </p:spTree>
    <p:extLst>
      <p:ext uri="{BB962C8B-B14F-4D97-AF65-F5344CB8AC3E}">
        <p14:creationId xmlns:p14="http://schemas.microsoft.com/office/powerpoint/2010/main" val="357635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5800" y="914400"/>
            <a:ext cx="7772400" cy="5181600"/>
          </a:xfrm>
          <a:ln w="76200" cmpd="tri">
            <a:solidFill>
              <a:srgbClr val="FF6600"/>
            </a:solidFill>
            <a:miter lim="800000"/>
            <a:headEnd/>
            <a:tailEnd/>
          </a:ln>
        </p:spPr>
        <p:txBody>
          <a:bodyPr/>
          <a:lstStyle/>
          <a:p>
            <a:pPr marL="0" indent="0">
              <a:lnSpc>
                <a:spcPct val="90000"/>
              </a:lnSpc>
              <a:buFontTx/>
              <a:buNone/>
            </a:pPr>
            <a:r>
              <a:rPr lang="pl-PL" altLang="pl-PL" dirty="0">
                <a:latin typeface="Arial" charset="0"/>
              </a:rPr>
              <a:t>	</a:t>
            </a:r>
            <a:r>
              <a:rPr lang="pl-PL" altLang="pl-PL" b="1" dirty="0">
                <a:solidFill>
                  <a:srgbClr val="002060"/>
                </a:solidFill>
                <a:latin typeface="Arial" charset="0"/>
              </a:rPr>
              <a:t>Szczególnie w ekonomii edukacja wydaję się być w dużej mierze kwestią „oduczania” raczej niż działaniem konstruktywnym.</a:t>
            </a:r>
          </a:p>
          <a:p>
            <a:pPr marL="0" indent="0">
              <a:lnSpc>
                <a:spcPct val="90000"/>
              </a:lnSpc>
              <a:buFontTx/>
              <a:buNone/>
            </a:pPr>
            <a:endParaRPr lang="pl-PL" altLang="pl-PL" b="1" dirty="0">
              <a:solidFill>
                <a:srgbClr val="002060"/>
              </a:solidFill>
              <a:latin typeface="Arial" charset="0"/>
            </a:endParaRPr>
          </a:p>
          <a:p>
            <a:pPr marL="0" indent="0">
              <a:lnSpc>
                <a:spcPct val="90000"/>
              </a:lnSpc>
              <a:buFontTx/>
              <a:buNone/>
            </a:pPr>
            <a:r>
              <a:rPr lang="pl-PL" altLang="pl-PL" b="1" dirty="0">
                <a:solidFill>
                  <a:srgbClr val="002060"/>
                </a:solidFill>
                <a:latin typeface="Arial" charset="0"/>
              </a:rPr>
              <a:t>	Wydaje się, że najtrudniejszymi rzeczami do nauczenia się i do uczenia innych są te, które każdy już zna </a:t>
            </a:r>
            <a:br>
              <a:rPr lang="pl-PL" altLang="pl-PL" b="1" dirty="0">
                <a:solidFill>
                  <a:srgbClr val="002060"/>
                </a:solidFill>
                <a:latin typeface="Arial" charset="0"/>
              </a:rPr>
            </a:br>
            <a:r>
              <a:rPr lang="pl-PL" altLang="pl-PL" b="1" dirty="0">
                <a:solidFill>
                  <a:srgbClr val="002060"/>
                </a:solidFill>
                <a:latin typeface="Arial" charset="0"/>
              </a:rPr>
              <a:t>z potocznego doświadczenia. </a:t>
            </a:r>
          </a:p>
          <a:p>
            <a:pPr marL="0" indent="0">
              <a:lnSpc>
                <a:spcPct val="90000"/>
              </a:lnSpc>
              <a:buFontTx/>
              <a:buNone/>
            </a:pPr>
            <a:r>
              <a:rPr lang="pl-PL" altLang="pl-PL" dirty="0">
                <a:solidFill>
                  <a:srgbClr val="002060"/>
                </a:solidFill>
                <a:latin typeface="Arial" charset="0"/>
              </a:rPr>
              <a:t>					Frank H. Knight</a:t>
            </a:r>
          </a:p>
        </p:txBody>
      </p:sp>
    </p:spTree>
    <p:extLst>
      <p:ext uri="{BB962C8B-B14F-4D97-AF65-F5344CB8AC3E}">
        <p14:creationId xmlns:p14="http://schemas.microsoft.com/office/powerpoint/2010/main" val="261607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pPr>
              <a:buFont typeface="Wingdings" panose="05000000000000000000" pitchFamily="2" charset="2"/>
              <a:buChar char="Ø"/>
            </a:pPr>
            <a:r>
              <a:rPr lang="pl-PL" dirty="0">
                <a:solidFill>
                  <a:srgbClr val="002060"/>
                </a:solidFill>
              </a:rPr>
              <a:t>Ojciec makroekonomii, Brytyjczyk John Maynard Keynes, przewidywał w latach 30. XX wieku, że ludzie będą pracowali kiedyś jedynie 15 godzin tygodniowo, gdyż rosnąca wydajność pracy pozwoli poświęcić więcej czasu na odpoczynek. Wielka szkoda, że się mylił.</a:t>
            </a:r>
          </a:p>
          <a:p>
            <a:pPr>
              <a:buFont typeface="Wingdings" panose="05000000000000000000" pitchFamily="2" charset="2"/>
              <a:buChar char="Ø"/>
            </a:pPr>
            <a:r>
              <a:rPr lang="pl-PL" dirty="0">
                <a:solidFill>
                  <a:srgbClr val="002060"/>
                </a:solidFill>
              </a:rPr>
              <a:t>Friedrich Hayek – noblista 1974 roku, guru neoliberałów, twierdził, że nadmierna ingerencja rządu w gospodarkę prowadzi do zniewolenia, a nawet totalitaryzmu, ostrzegał Europę Zachodnią przed powtórzeniem błędów Niemiec nazistowskich. Od jego ostrzeżeń wydatki rządowe w krajach rozwiniętych znacząco się zwiększyły, a demokracja trzyma się mocno.(2011)</a:t>
            </a:r>
          </a:p>
          <a:p>
            <a:pPr>
              <a:buFont typeface="Wingdings" panose="05000000000000000000" pitchFamily="2" charset="2"/>
              <a:buChar char="Ø"/>
            </a:pPr>
            <a:endParaRPr lang="pl-PL" dirty="0">
              <a:solidFill>
                <a:srgbClr val="002060"/>
              </a:solidFill>
            </a:endParaRPr>
          </a:p>
        </p:txBody>
      </p:sp>
      <p:pic>
        <p:nvPicPr>
          <p:cNvPr id="4" name="Obraz 3" descr="Obserwator finansowy -  biznes, makroekonomia i finanse publiczne nie tylko dla ekspertów."/>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984776" cy="1080120"/>
          </a:xfrm>
          <a:prstGeom prst="rect">
            <a:avLst/>
          </a:prstGeom>
          <a:noFill/>
          <a:ln>
            <a:noFill/>
          </a:ln>
        </p:spPr>
      </p:pic>
    </p:spTree>
    <p:extLst>
      <p:ext uri="{BB962C8B-B14F-4D97-AF65-F5344CB8AC3E}">
        <p14:creationId xmlns:p14="http://schemas.microsoft.com/office/powerpoint/2010/main" val="310377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pPr>
              <a:buFont typeface="Wingdings" panose="05000000000000000000" pitchFamily="2" charset="2"/>
              <a:buChar char="Ø"/>
            </a:pPr>
            <a:r>
              <a:rPr lang="pl-PL" dirty="0">
                <a:solidFill>
                  <a:srgbClr val="002060"/>
                </a:solidFill>
              </a:rPr>
              <a:t>Francis Fukuyama ogłosił na początku lat 90. koniec historii i ostateczne zwycięstwo demokracji liberalnej jako dominującej formy rządzenia. Nie do końca wiadomo, czy skonsultował swoją teorię z irańskimi ajatollahami, afgańskimi talibami lub przynajmniej Władimirem Putinem.</a:t>
            </a:r>
          </a:p>
          <a:p>
            <a:pPr>
              <a:buFont typeface="Wingdings" panose="05000000000000000000" pitchFamily="2" charset="2"/>
              <a:buChar char="Ø"/>
            </a:pPr>
            <a:r>
              <a:rPr lang="pl-PL" dirty="0">
                <a:solidFill>
                  <a:srgbClr val="002060"/>
                </a:solidFill>
              </a:rPr>
              <a:t>Paul </a:t>
            </a:r>
            <a:r>
              <a:rPr lang="pl-PL" dirty="0" err="1">
                <a:solidFill>
                  <a:srgbClr val="002060"/>
                </a:solidFill>
              </a:rPr>
              <a:t>Samuelson</a:t>
            </a:r>
            <a:r>
              <a:rPr lang="pl-PL" dirty="0">
                <a:solidFill>
                  <a:srgbClr val="002060"/>
                </a:solidFill>
              </a:rPr>
              <a:t>, kolejny wielki amerykański ekonomista, pisał na początku lat 80. XX wieku, że do 2012 r. Związek Radziecki prześcignie USA pod względem wielkości PKB. Ze względu na brak ZSRR na mapie świata trudno zweryfikować jego teorię.</a:t>
            </a:r>
          </a:p>
        </p:txBody>
      </p:sp>
      <p:pic>
        <p:nvPicPr>
          <p:cNvPr id="4" name="Obraz 3" descr="Obserwator finansowy -  biznes, makroekonomia i finanse publiczne nie tylko dla ekspertów."/>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984776" cy="1080120"/>
          </a:xfrm>
          <a:prstGeom prst="rect">
            <a:avLst/>
          </a:prstGeom>
          <a:noFill/>
          <a:ln>
            <a:noFill/>
          </a:ln>
        </p:spPr>
      </p:pic>
    </p:spTree>
    <p:extLst>
      <p:ext uri="{BB962C8B-B14F-4D97-AF65-F5344CB8AC3E}">
        <p14:creationId xmlns:p14="http://schemas.microsoft.com/office/powerpoint/2010/main" val="115920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412776"/>
            <a:ext cx="8229600" cy="5184576"/>
          </a:xfrm>
        </p:spPr>
        <p:txBody>
          <a:bodyPr>
            <a:normAutofit fontScale="92500" lnSpcReduction="20000"/>
          </a:bodyPr>
          <a:lstStyle/>
          <a:p>
            <a:r>
              <a:rPr lang="pl-PL" dirty="0">
                <a:solidFill>
                  <a:srgbClr val="002060"/>
                </a:solidFill>
              </a:rPr>
              <a:t>Gombrowicz tłumaczył, że nie można chcieć być pisarzem. Jeśli ktoś dąży do uznania, do sławy, chce bywać na salonach – nic dobrego z tego nie wychodzi. Ze znakomitymi ekonomistami jest podobnie – </a:t>
            </a:r>
            <a:r>
              <a:rPr lang="pl-PL" b="1" dirty="0">
                <a:solidFill>
                  <a:srgbClr val="002060"/>
                </a:solidFill>
              </a:rPr>
              <a:t>stają się wielcy przy okazji</a:t>
            </a:r>
            <a:r>
              <a:rPr lang="pl-PL" dirty="0">
                <a:solidFill>
                  <a:srgbClr val="002060"/>
                </a:solidFill>
              </a:rPr>
              <a:t>.</a:t>
            </a:r>
          </a:p>
          <a:p>
            <a:r>
              <a:rPr lang="pl-PL" dirty="0">
                <a:solidFill>
                  <a:srgbClr val="002060"/>
                </a:solidFill>
              </a:rPr>
              <a:t>Czym charakteryzuje się wybitny ekonomista?</a:t>
            </a:r>
          </a:p>
          <a:p>
            <a:r>
              <a:rPr lang="pl-PL" dirty="0">
                <a:solidFill>
                  <a:srgbClr val="002060"/>
                </a:solidFill>
              </a:rPr>
              <a:t>Wybitni ekonomiści zajmują się zagadnieniami „nieoczywistymi” – zjawiskami niszowymi, niepopularnymi czy wręcz niepoważnymi. Nie gonią za najświeższymi tematami, </a:t>
            </a:r>
            <a:r>
              <a:rPr lang="pl-PL" b="1" dirty="0">
                <a:solidFill>
                  <a:srgbClr val="002060"/>
                </a:solidFill>
              </a:rPr>
              <a:t>ale są już na miejscu, gdy stają się one aktualne.</a:t>
            </a:r>
          </a:p>
          <a:p>
            <a:pPr marL="3657600" lvl="8" indent="0">
              <a:buNone/>
            </a:pPr>
            <a:r>
              <a:rPr lang="pl-PL" dirty="0">
                <a:solidFill>
                  <a:srgbClr val="002060"/>
                </a:solidFill>
              </a:rPr>
              <a:t>                                            Krzysztof Nędzyński</a:t>
            </a:r>
          </a:p>
          <a:p>
            <a:endParaRPr lang="pl-PL" dirty="0">
              <a:solidFill>
                <a:srgbClr val="002060"/>
              </a:solidFill>
            </a:endParaRPr>
          </a:p>
        </p:txBody>
      </p:sp>
      <p:pic>
        <p:nvPicPr>
          <p:cNvPr id="4" name="Obraz 3" descr="Obserwator finansowy -  biznes, makroekonomia i finanse publiczne nie tylko dla ekspertów."/>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984776" cy="1080120"/>
          </a:xfrm>
          <a:prstGeom prst="rect">
            <a:avLst/>
          </a:prstGeom>
          <a:noFill/>
          <a:ln>
            <a:noFill/>
          </a:ln>
        </p:spPr>
      </p:pic>
    </p:spTree>
    <p:extLst>
      <p:ext uri="{BB962C8B-B14F-4D97-AF65-F5344CB8AC3E}">
        <p14:creationId xmlns:p14="http://schemas.microsoft.com/office/powerpoint/2010/main" val="52884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dirty="0">
                <a:solidFill>
                  <a:srgbClr val="002060"/>
                </a:solidFill>
              </a:rPr>
              <a:t>Grzegorz Witold Kołodko raz jeszcze</a:t>
            </a:r>
            <a:endParaRPr lang="pl-PL" dirty="0"/>
          </a:p>
        </p:txBody>
      </p:sp>
      <p:sp>
        <p:nvSpPr>
          <p:cNvPr id="6" name="Symbol zastępczy zawartości 5"/>
          <p:cNvSpPr>
            <a:spLocks noGrp="1"/>
          </p:cNvSpPr>
          <p:nvPr>
            <p:ph idx="1"/>
          </p:nvPr>
        </p:nvSpPr>
        <p:spPr>
          <a:xfrm>
            <a:off x="457200" y="1600200"/>
            <a:ext cx="8229600" cy="4997152"/>
          </a:xfrm>
        </p:spPr>
        <p:txBody>
          <a:bodyPr>
            <a:normAutofit fontScale="77500" lnSpcReduction="20000"/>
          </a:bodyPr>
          <a:lstStyle/>
          <a:p>
            <a:r>
              <a:rPr lang="pl-PL" dirty="0">
                <a:solidFill>
                  <a:srgbClr val="002060"/>
                </a:solidFill>
              </a:rPr>
              <a:t>W przyszłości ekonomia tylko wtedy będzie miała szanse na spełnienie formułowanych pod jej adresem oczekiwań, gdy będzie </a:t>
            </a:r>
            <a:r>
              <a:rPr lang="pl-PL" b="1" dirty="0">
                <a:solidFill>
                  <a:srgbClr val="002060"/>
                </a:solidFill>
              </a:rPr>
              <a:t>interdyscyplinarna i heterodoksyjna</a:t>
            </a:r>
            <a:r>
              <a:rPr lang="pl-PL" dirty="0">
                <a:solidFill>
                  <a:srgbClr val="002060"/>
                </a:solidFill>
              </a:rPr>
              <a:t>. </a:t>
            </a:r>
          </a:p>
          <a:p>
            <a:r>
              <a:rPr lang="pl-PL" dirty="0">
                <a:solidFill>
                  <a:srgbClr val="002060"/>
                </a:solidFill>
              </a:rPr>
              <a:t>Interdyscyplinarna – nie można bowiem być dobrym ekonomistą, jeśli jest się analfabetą z antropologii albo z historii, z filozofii czy  z psychologii społecznej, z socjologii czy matematyki. </a:t>
            </a:r>
          </a:p>
          <a:p>
            <a:r>
              <a:rPr lang="pl-PL" dirty="0">
                <a:solidFill>
                  <a:srgbClr val="002060"/>
                </a:solidFill>
              </a:rPr>
              <a:t>Najwięcej się bowiem dzieje i najciekawiej jest na stykach: gospodarki i społeczeństwa, społeczeństwa i polityki, polityki i technologii, środowiska i gospodarki, gospodarki i kultury, i dlatego trzeba do tego przykładać szkiełko nie tylko jednego uczonego w mowie i piśmie ekonomisty, lecz podchodzić interdyscyplinarnie i zarazem heterodoksyjnie. </a:t>
            </a:r>
          </a:p>
        </p:txBody>
      </p:sp>
    </p:spTree>
    <p:extLst>
      <p:ext uri="{BB962C8B-B14F-4D97-AF65-F5344CB8AC3E}">
        <p14:creationId xmlns:p14="http://schemas.microsoft.com/office/powerpoint/2010/main" val="90494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880CB8-99F0-B1BB-3845-93082F4956DD}"/>
              </a:ext>
            </a:extLst>
          </p:cNvPr>
          <p:cNvSpPr>
            <a:spLocks noGrp="1"/>
          </p:cNvSpPr>
          <p:nvPr>
            <p:ph type="title"/>
          </p:nvPr>
        </p:nvSpPr>
        <p:spPr>
          <a:xfrm>
            <a:off x="628650" y="568623"/>
            <a:ext cx="7886700" cy="768215"/>
          </a:xfrm>
        </p:spPr>
        <p:txBody>
          <a:bodyPr>
            <a:noAutofit/>
          </a:bodyPr>
          <a:lstStyle/>
          <a:p>
            <a:pPr algn="ctr"/>
            <a:r>
              <a:rPr lang="pl-PL" sz="3200" dirty="0">
                <a:solidFill>
                  <a:srgbClr val="002060"/>
                </a:solidFill>
              </a:rPr>
              <a:t>Czy będziecie gotowi na przyszłość? Oto umiejętności przyszłości</a:t>
            </a:r>
          </a:p>
        </p:txBody>
      </p:sp>
      <p:sp>
        <p:nvSpPr>
          <p:cNvPr id="3" name="Symbol zastępczy zawartości 2">
            <a:extLst>
              <a:ext uri="{FF2B5EF4-FFF2-40B4-BE49-F238E27FC236}">
                <a16:creationId xmlns:a16="http://schemas.microsoft.com/office/drawing/2014/main" id="{8A700C6C-3B0B-668E-9D53-DC7621873A2C}"/>
              </a:ext>
            </a:extLst>
          </p:cNvPr>
          <p:cNvSpPr>
            <a:spLocks noGrp="1"/>
          </p:cNvSpPr>
          <p:nvPr>
            <p:ph sz="half" idx="1"/>
          </p:nvPr>
        </p:nvSpPr>
        <p:spPr>
          <a:xfrm>
            <a:off x="628650" y="1765712"/>
            <a:ext cx="3886200" cy="4687624"/>
          </a:xfrm>
        </p:spPr>
        <p:txBody>
          <a:bodyPr>
            <a:normAutofit fontScale="70000" lnSpcReduction="20000"/>
          </a:bodyPr>
          <a:lstStyle/>
          <a:p>
            <a:r>
              <a:rPr lang="pl-PL" b="1" i="0" u="none" strike="noStrike" dirty="0">
                <a:solidFill>
                  <a:srgbClr val="002060"/>
                </a:solidFill>
                <a:effectLst/>
                <a:latin typeface="Arial" panose="020B0604020202020204" pitchFamily="34" charset="0"/>
              </a:rPr>
              <a:t>Uczenie siebie oraz innych</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Aktywna nauka i słuchanie</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Współdziałanie</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Sztuka dedukcji</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Kompleksowe rozwiązywanie problemów</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Koordynacja</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Myślenie logiczne                     i krytyczne</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Ocena i podejmowanie decyzji</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Zarządzanie zasobami finansowymi</a:t>
            </a:r>
          </a:p>
          <a:p>
            <a:r>
              <a:rPr lang="pl-PL" b="0" i="0" u="none" strike="noStrike" dirty="0">
                <a:solidFill>
                  <a:srgbClr val="002060"/>
                </a:solidFill>
                <a:effectLst/>
                <a:latin typeface="Arial" panose="020B0604020202020204" pitchFamily="34" charset="0"/>
              </a:rPr>
              <a:t>Zarządzanie zasobami ludzkimi</a:t>
            </a:r>
          </a:p>
          <a:p>
            <a:endParaRPr lang="pl-PL" dirty="0">
              <a:solidFill>
                <a:srgbClr val="002060"/>
              </a:solidFill>
            </a:endParaRPr>
          </a:p>
        </p:txBody>
      </p:sp>
      <p:sp>
        <p:nvSpPr>
          <p:cNvPr id="4" name="Symbol zastępczy zawartości 3">
            <a:extLst>
              <a:ext uri="{FF2B5EF4-FFF2-40B4-BE49-F238E27FC236}">
                <a16:creationId xmlns:a16="http://schemas.microsoft.com/office/drawing/2014/main" id="{15901308-CED9-8CB0-428F-52153507FB94}"/>
              </a:ext>
            </a:extLst>
          </p:cNvPr>
          <p:cNvSpPr>
            <a:spLocks noGrp="1"/>
          </p:cNvSpPr>
          <p:nvPr>
            <p:ph sz="half" idx="2"/>
          </p:nvPr>
        </p:nvSpPr>
        <p:spPr>
          <a:xfrm>
            <a:off x="4629150" y="1765711"/>
            <a:ext cx="3886200" cy="4523665"/>
          </a:xfrm>
        </p:spPr>
        <p:txBody>
          <a:bodyPr>
            <a:normAutofit fontScale="70000" lnSpcReduction="20000"/>
          </a:bodyPr>
          <a:lstStyle/>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Monitorowanie i ocena wyników</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Negocjowanie i perswazja</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Jasne komunikowanie się</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Programowanie</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Szybkie reagowanie</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Percepcja społeczna</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Ocena systemów i procesów</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Projektowanie technologii</a:t>
            </a:r>
          </a:p>
          <a:p>
            <a:pPr algn="l">
              <a:buFont typeface="Arial" panose="020B0604020202020204" pitchFamily="34" charset="0"/>
              <a:buChar char="•"/>
            </a:pPr>
            <a:r>
              <a:rPr lang="pl-PL" b="1" i="0" u="none" strike="noStrike" dirty="0">
                <a:solidFill>
                  <a:srgbClr val="002060"/>
                </a:solidFill>
                <a:effectLst/>
                <a:latin typeface="Arial" panose="020B0604020202020204" pitchFamily="34" charset="0"/>
              </a:rPr>
              <a:t>Zarządzanie czasem</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Wizualizowanie</a:t>
            </a:r>
          </a:p>
          <a:p>
            <a:pPr algn="l">
              <a:buFont typeface="Arial" panose="020B0604020202020204" pitchFamily="34" charset="0"/>
              <a:buChar char="•"/>
            </a:pPr>
            <a:r>
              <a:rPr lang="pl-PL" b="0" i="0" u="none" strike="noStrike" dirty="0">
                <a:solidFill>
                  <a:srgbClr val="002060"/>
                </a:solidFill>
                <a:effectLst/>
                <a:latin typeface="Arial" panose="020B0604020202020204" pitchFamily="34" charset="0"/>
              </a:rPr>
              <a:t>Instruowanie</a:t>
            </a:r>
          </a:p>
          <a:p>
            <a:endParaRPr lang="pl-PL" dirty="0"/>
          </a:p>
        </p:txBody>
      </p:sp>
    </p:spTree>
    <p:extLst>
      <p:ext uri="{BB962C8B-B14F-4D97-AF65-F5344CB8AC3E}">
        <p14:creationId xmlns:p14="http://schemas.microsoft.com/office/powerpoint/2010/main" val="389815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179959-4C40-B40B-F575-97892320041A}"/>
              </a:ext>
            </a:extLst>
          </p:cNvPr>
          <p:cNvSpPr>
            <a:spLocks noGrp="1"/>
          </p:cNvSpPr>
          <p:nvPr>
            <p:ph type="title"/>
          </p:nvPr>
        </p:nvSpPr>
        <p:spPr>
          <a:xfrm>
            <a:off x="628650" y="2708886"/>
            <a:ext cx="7886700" cy="562381"/>
          </a:xfrm>
        </p:spPr>
        <p:txBody>
          <a:bodyPr>
            <a:normAutofit/>
          </a:bodyPr>
          <a:lstStyle/>
          <a:p>
            <a:r>
              <a:rPr lang="pl-PL" sz="3000" dirty="0">
                <a:solidFill>
                  <a:srgbClr val="002060"/>
                </a:solidFill>
              </a:rPr>
              <a:t>a Albert Einstein dodał:</a:t>
            </a:r>
          </a:p>
        </p:txBody>
      </p:sp>
      <p:sp>
        <p:nvSpPr>
          <p:cNvPr id="3" name="Symbol zastępczy zawartości 2">
            <a:extLst>
              <a:ext uri="{FF2B5EF4-FFF2-40B4-BE49-F238E27FC236}">
                <a16:creationId xmlns:a16="http://schemas.microsoft.com/office/drawing/2014/main" id="{BAD9F948-47C6-62DB-7927-8387B7C0CDF9}"/>
              </a:ext>
            </a:extLst>
          </p:cNvPr>
          <p:cNvSpPr>
            <a:spLocks noGrp="1"/>
          </p:cNvSpPr>
          <p:nvPr>
            <p:ph idx="1"/>
          </p:nvPr>
        </p:nvSpPr>
        <p:spPr>
          <a:xfrm>
            <a:off x="628650" y="3429001"/>
            <a:ext cx="7886700" cy="2681573"/>
          </a:xfrm>
        </p:spPr>
        <p:txBody>
          <a:bodyPr>
            <a:normAutofit fontScale="77500" lnSpcReduction="20000"/>
          </a:bodyPr>
          <a:lstStyle/>
          <a:p>
            <a:pPr marL="0" indent="0">
              <a:buNone/>
            </a:pPr>
            <a:r>
              <a:rPr lang="pl-PL" dirty="0">
                <a:solidFill>
                  <a:srgbClr val="002060"/>
                </a:solidFill>
              </a:rPr>
              <a:t>Ważne jest, by nigdy nie przestać pytać.</a:t>
            </a:r>
          </a:p>
          <a:p>
            <a:pPr marL="0" indent="0">
              <a:buNone/>
            </a:pPr>
            <a:r>
              <a:rPr lang="pl-PL" dirty="0">
                <a:solidFill>
                  <a:srgbClr val="002060"/>
                </a:solidFill>
              </a:rPr>
              <a:t>Ciekawość nie istnieje bez przyczyny.</a:t>
            </a:r>
          </a:p>
          <a:p>
            <a:pPr marL="0" indent="0">
              <a:buNone/>
            </a:pPr>
            <a:r>
              <a:rPr lang="pl-PL" dirty="0">
                <a:solidFill>
                  <a:srgbClr val="002060"/>
                </a:solidFill>
              </a:rPr>
              <a:t>Kontemplując tajemnice wieczności, życia i cudownej struktury rzeczywistości, nie można uniknąć lęku.</a:t>
            </a:r>
          </a:p>
          <a:p>
            <a:pPr marL="0" indent="0">
              <a:buNone/>
            </a:pPr>
            <a:r>
              <a:rPr lang="pl-PL" dirty="0">
                <a:solidFill>
                  <a:srgbClr val="002060"/>
                </a:solidFill>
              </a:rPr>
              <a:t>Wystarczy więc, jeśli spróbujemy zrozumieć choć trochę tej tajemnicy każdego dnia.</a:t>
            </a:r>
          </a:p>
          <a:p>
            <a:pPr marL="0" indent="0">
              <a:buNone/>
            </a:pPr>
            <a:r>
              <a:rPr lang="pl-PL" dirty="0">
                <a:solidFill>
                  <a:srgbClr val="002060"/>
                </a:solidFill>
              </a:rPr>
              <a:t>Nigdy nie trać świętej ciekawości!</a:t>
            </a:r>
          </a:p>
        </p:txBody>
      </p:sp>
      <p:sp>
        <p:nvSpPr>
          <p:cNvPr id="4" name="Tytuł 1">
            <a:extLst>
              <a:ext uri="{FF2B5EF4-FFF2-40B4-BE49-F238E27FC236}">
                <a16:creationId xmlns:a16="http://schemas.microsoft.com/office/drawing/2014/main" id="{A0C17905-2EB4-CE57-11FF-D2A5878718C1}"/>
              </a:ext>
            </a:extLst>
          </p:cNvPr>
          <p:cNvSpPr txBox="1">
            <a:spLocks/>
          </p:cNvSpPr>
          <p:nvPr/>
        </p:nvSpPr>
        <p:spPr>
          <a:xfrm>
            <a:off x="628650" y="1078824"/>
            <a:ext cx="7886700" cy="5623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000" dirty="0">
                <a:solidFill>
                  <a:srgbClr val="002060"/>
                </a:solidFill>
              </a:rPr>
              <a:t>Sokrates powiedział:</a:t>
            </a:r>
          </a:p>
        </p:txBody>
      </p:sp>
      <p:sp>
        <p:nvSpPr>
          <p:cNvPr id="5" name="Symbol zastępczy zawartości 2">
            <a:extLst>
              <a:ext uri="{FF2B5EF4-FFF2-40B4-BE49-F238E27FC236}">
                <a16:creationId xmlns:a16="http://schemas.microsoft.com/office/drawing/2014/main" id="{51975F40-5EF2-BCA1-9452-6CD65EC8C03D}"/>
              </a:ext>
            </a:extLst>
          </p:cNvPr>
          <p:cNvSpPr txBox="1">
            <a:spLocks/>
          </p:cNvSpPr>
          <p:nvPr/>
        </p:nvSpPr>
        <p:spPr>
          <a:xfrm>
            <a:off x="628650" y="1798939"/>
            <a:ext cx="7886700" cy="44129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400" dirty="0">
                <a:solidFill>
                  <a:srgbClr val="002060"/>
                </a:solidFill>
              </a:rPr>
              <a:t>Nie mogę nikogo niczego nauczyć, mogę tylko sprawić,                 że zaczną myśleć.</a:t>
            </a:r>
          </a:p>
        </p:txBody>
      </p:sp>
      <p:pic>
        <p:nvPicPr>
          <p:cNvPr id="16" name="Obraz 15">
            <a:extLst>
              <a:ext uri="{FF2B5EF4-FFF2-40B4-BE49-F238E27FC236}">
                <a16:creationId xmlns:a16="http://schemas.microsoft.com/office/drawing/2014/main" id="{A9E88E8C-0BC2-9B8D-655C-B8E2F95398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66236" y="2566926"/>
            <a:ext cx="1059656" cy="1408682"/>
          </a:xfrm>
          <a:prstGeom prst="rect">
            <a:avLst/>
          </a:prstGeom>
        </p:spPr>
      </p:pic>
      <p:pic>
        <p:nvPicPr>
          <p:cNvPr id="19" name="Obraz 18" descr="Obraz zawierający mężczyzna, osoba, ciemny, rzeźba&#10;&#10;Opis wygenerowany automatycznie">
            <a:extLst>
              <a:ext uri="{FF2B5EF4-FFF2-40B4-BE49-F238E27FC236}">
                <a16:creationId xmlns:a16="http://schemas.microsoft.com/office/drawing/2014/main" id="{FB36E5CA-B870-2D9F-D99A-301BA977A59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66236" y="694837"/>
            <a:ext cx="1059656" cy="1588709"/>
          </a:xfrm>
          <a:prstGeom prst="rect">
            <a:avLst/>
          </a:prstGeom>
        </p:spPr>
      </p:pic>
    </p:spTree>
    <p:extLst>
      <p:ext uri="{BB962C8B-B14F-4D97-AF65-F5344CB8AC3E}">
        <p14:creationId xmlns:p14="http://schemas.microsoft.com/office/powerpoint/2010/main" val="32467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0B63B1-8608-4DEA-8D25-A27F6F3498C6}"/>
              </a:ext>
            </a:extLst>
          </p:cNvPr>
          <p:cNvSpPr>
            <a:spLocks noGrp="1"/>
          </p:cNvSpPr>
          <p:nvPr>
            <p:ph type="title"/>
          </p:nvPr>
        </p:nvSpPr>
        <p:spPr/>
        <p:txBody>
          <a:bodyPr/>
          <a:lstStyle/>
          <a:p>
            <a:r>
              <a:rPr lang="pl-PL" dirty="0">
                <a:solidFill>
                  <a:srgbClr val="002060"/>
                </a:solidFill>
              </a:rPr>
              <a:t>Myślenie krytyczne </a:t>
            </a:r>
          </a:p>
        </p:txBody>
      </p:sp>
      <p:sp>
        <p:nvSpPr>
          <p:cNvPr id="3" name="Symbol zastępczy zawartości 2">
            <a:extLst>
              <a:ext uri="{FF2B5EF4-FFF2-40B4-BE49-F238E27FC236}">
                <a16:creationId xmlns:a16="http://schemas.microsoft.com/office/drawing/2014/main" id="{EF692719-8B9A-DC9E-F8EA-AE9A30693B8D}"/>
              </a:ext>
            </a:extLst>
          </p:cNvPr>
          <p:cNvSpPr>
            <a:spLocks noGrp="1"/>
          </p:cNvSpPr>
          <p:nvPr>
            <p:ph idx="1"/>
          </p:nvPr>
        </p:nvSpPr>
        <p:spPr/>
        <p:txBody>
          <a:bodyPr/>
          <a:lstStyle/>
          <a:p>
            <a:r>
              <a:rPr lang="pl-PL" i="1" dirty="0" err="1">
                <a:solidFill>
                  <a:srgbClr val="002060"/>
                </a:solidFill>
              </a:rPr>
              <a:t>kritikos</a:t>
            </a:r>
            <a:r>
              <a:rPr lang="pl-PL" i="1" dirty="0">
                <a:solidFill>
                  <a:srgbClr val="002060"/>
                </a:solidFill>
              </a:rPr>
              <a:t> </a:t>
            </a:r>
            <a:r>
              <a:rPr lang="pl-PL" dirty="0">
                <a:solidFill>
                  <a:srgbClr val="002060"/>
                </a:solidFill>
              </a:rPr>
              <a:t>z greki – światły osąd lub rozumiejący osąd</a:t>
            </a:r>
          </a:p>
          <a:p>
            <a:r>
              <a:rPr lang="pl-PL" i="1" dirty="0" err="1">
                <a:solidFill>
                  <a:srgbClr val="002060"/>
                </a:solidFill>
              </a:rPr>
              <a:t>kriterion</a:t>
            </a:r>
            <a:r>
              <a:rPr lang="pl-PL" dirty="0">
                <a:solidFill>
                  <a:srgbClr val="002060"/>
                </a:solidFill>
              </a:rPr>
              <a:t> – standardy, kryteria</a:t>
            </a:r>
          </a:p>
          <a:p>
            <a:pPr marL="0" indent="0" algn="ctr">
              <a:buNone/>
            </a:pPr>
            <a:r>
              <a:rPr lang="pl-PL" dirty="0">
                <a:solidFill>
                  <a:srgbClr val="002060"/>
                </a:solidFill>
              </a:rPr>
              <a:t>czyli</a:t>
            </a:r>
          </a:p>
          <a:p>
            <a:pPr marL="0" indent="0" algn="ctr">
              <a:buNone/>
            </a:pPr>
            <a:r>
              <a:rPr lang="pl-PL" dirty="0">
                <a:solidFill>
                  <a:srgbClr val="002060"/>
                </a:solidFill>
              </a:rPr>
              <a:t>światłe, rozumne osądy bazujące na określonych kryteriach</a:t>
            </a:r>
          </a:p>
          <a:p>
            <a:pPr marL="0" indent="0" algn="ctr">
              <a:buNone/>
            </a:pPr>
            <a:endParaRPr lang="pl-PL" dirty="0">
              <a:solidFill>
                <a:srgbClr val="002060"/>
              </a:solidFill>
            </a:endParaRPr>
          </a:p>
          <a:p>
            <a:pPr marL="0" indent="0" algn="ctr">
              <a:buNone/>
            </a:pPr>
            <a:r>
              <a:rPr lang="pl-PL" sz="2000" dirty="0">
                <a:solidFill>
                  <a:srgbClr val="002060"/>
                </a:solidFill>
              </a:rPr>
              <a:t>                                                                                   </a:t>
            </a:r>
            <a:r>
              <a:rPr lang="pl-PL" sz="2000" dirty="0" err="1">
                <a:solidFill>
                  <a:srgbClr val="002060"/>
                </a:solidFill>
              </a:rPr>
              <a:t>umiejetnosciprzyszlosci.pl</a:t>
            </a:r>
            <a:endParaRPr lang="pl-PL" sz="2000" dirty="0">
              <a:solidFill>
                <a:srgbClr val="002060"/>
              </a:solidFill>
            </a:endParaRPr>
          </a:p>
        </p:txBody>
      </p:sp>
    </p:spTree>
    <p:extLst>
      <p:ext uri="{BB962C8B-B14F-4D97-AF65-F5344CB8AC3E}">
        <p14:creationId xmlns:p14="http://schemas.microsoft.com/office/powerpoint/2010/main" val="387879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D390E80-464C-3682-EDBE-5D31A9D841E5}"/>
              </a:ext>
            </a:extLst>
          </p:cNvPr>
          <p:cNvSpPr>
            <a:spLocks noGrp="1"/>
          </p:cNvSpPr>
          <p:nvPr>
            <p:ph idx="1"/>
          </p:nvPr>
        </p:nvSpPr>
        <p:spPr>
          <a:xfrm>
            <a:off x="323528" y="836712"/>
            <a:ext cx="8496944" cy="4525963"/>
          </a:xfrm>
        </p:spPr>
        <p:txBody>
          <a:bodyPr>
            <a:normAutofit/>
          </a:bodyPr>
          <a:lstStyle/>
          <a:p>
            <a:pPr marL="0" indent="0" algn="ctr">
              <a:buNone/>
            </a:pPr>
            <a:endParaRPr lang="pl-PL" sz="4000" dirty="0">
              <a:solidFill>
                <a:srgbClr val="002060"/>
              </a:solidFill>
            </a:endParaRPr>
          </a:p>
          <a:p>
            <a:pPr marL="0" indent="0" algn="ctr">
              <a:buNone/>
            </a:pPr>
            <a:r>
              <a:rPr lang="pl-PL" sz="4000" dirty="0">
                <a:solidFill>
                  <a:srgbClr val="002060"/>
                </a:solidFill>
              </a:rPr>
              <a:t>Głównym zadaniem myślenia krytycznego   jest odpowiedź                       na pytanie:</a:t>
            </a:r>
          </a:p>
          <a:p>
            <a:pPr marL="0" indent="0" algn="ctr">
              <a:buNone/>
            </a:pPr>
            <a:r>
              <a:rPr lang="pl-PL" sz="4000" b="1" dirty="0">
                <a:solidFill>
                  <a:srgbClr val="002060"/>
                </a:solidFill>
              </a:rPr>
              <a:t>czy to jest prawda?  </a:t>
            </a:r>
          </a:p>
        </p:txBody>
      </p:sp>
    </p:spTree>
    <p:extLst>
      <p:ext uri="{BB962C8B-B14F-4D97-AF65-F5344CB8AC3E}">
        <p14:creationId xmlns:p14="http://schemas.microsoft.com/office/powerpoint/2010/main" val="116942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E18B19-5CC9-C889-E470-F73FBC911AC7}"/>
              </a:ext>
            </a:extLst>
          </p:cNvPr>
          <p:cNvSpPr>
            <a:spLocks noGrp="1"/>
          </p:cNvSpPr>
          <p:nvPr>
            <p:ph type="title"/>
          </p:nvPr>
        </p:nvSpPr>
        <p:spPr/>
        <p:txBody>
          <a:bodyPr>
            <a:normAutofit fontScale="90000"/>
          </a:bodyPr>
          <a:lstStyle/>
          <a:p>
            <a:r>
              <a:rPr lang="pl-PL" sz="3600" dirty="0">
                <a:solidFill>
                  <a:srgbClr val="002060"/>
                </a:solidFill>
              </a:rPr>
              <a:t>Najważniejsze zasady myślenia krytycznego</a:t>
            </a:r>
          </a:p>
        </p:txBody>
      </p:sp>
      <p:sp>
        <p:nvSpPr>
          <p:cNvPr id="3" name="Symbol zastępczy zawartości 2">
            <a:extLst>
              <a:ext uri="{FF2B5EF4-FFF2-40B4-BE49-F238E27FC236}">
                <a16:creationId xmlns:a16="http://schemas.microsoft.com/office/drawing/2014/main" id="{48967A46-81D3-80C6-931A-A8317406360B}"/>
              </a:ext>
            </a:extLst>
          </p:cNvPr>
          <p:cNvSpPr>
            <a:spLocks noGrp="1"/>
          </p:cNvSpPr>
          <p:nvPr>
            <p:ph idx="1"/>
          </p:nvPr>
        </p:nvSpPr>
        <p:spPr/>
        <p:txBody>
          <a:bodyPr>
            <a:normAutofit/>
          </a:bodyPr>
          <a:lstStyle/>
          <a:p>
            <a:pPr algn="ctr"/>
            <a:r>
              <a:rPr lang="pl-PL" dirty="0">
                <a:solidFill>
                  <a:srgbClr val="002060"/>
                </a:solidFill>
              </a:rPr>
              <a:t>odróżniaj fakty od ocen</a:t>
            </a:r>
          </a:p>
          <a:p>
            <a:pPr algn="ctr"/>
            <a:endParaRPr lang="pl-PL" dirty="0">
              <a:solidFill>
                <a:srgbClr val="002060"/>
              </a:solidFill>
            </a:endParaRPr>
          </a:p>
          <a:p>
            <a:pPr algn="ctr"/>
            <a:r>
              <a:rPr lang="pl-PL" dirty="0">
                <a:solidFill>
                  <a:srgbClr val="002060"/>
                </a:solidFill>
              </a:rPr>
              <a:t>nie działaj emocjonalnie</a:t>
            </a:r>
          </a:p>
          <a:p>
            <a:pPr algn="ctr"/>
            <a:endParaRPr lang="pl-PL" dirty="0">
              <a:solidFill>
                <a:srgbClr val="002060"/>
              </a:solidFill>
            </a:endParaRPr>
          </a:p>
          <a:p>
            <a:pPr algn="ctr"/>
            <a:r>
              <a:rPr lang="pl-PL" dirty="0">
                <a:solidFill>
                  <a:srgbClr val="002060"/>
                </a:solidFill>
              </a:rPr>
              <a:t>zadawaj pytania </a:t>
            </a:r>
          </a:p>
          <a:p>
            <a:pPr algn="ctr"/>
            <a:endParaRPr lang="pl-PL" dirty="0">
              <a:solidFill>
                <a:srgbClr val="002060"/>
              </a:solidFill>
            </a:endParaRPr>
          </a:p>
          <a:p>
            <a:pPr algn="ctr"/>
            <a:r>
              <a:rPr lang="pl-PL" dirty="0">
                <a:solidFill>
                  <a:srgbClr val="002060"/>
                </a:solidFill>
              </a:rPr>
              <a:t>przewiduj konsekwencje</a:t>
            </a:r>
          </a:p>
        </p:txBody>
      </p:sp>
    </p:spTree>
    <p:extLst>
      <p:ext uri="{BB962C8B-B14F-4D97-AF65-F5344CB8AC3E}">
        <p14:creationId xmlns:p14="http://schemas.microsoft.com/office/powerpoint/2010/main" val="2806145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B4C46F5-2167-3EE1-6C21-FF6EFDBB69C0}"/>
              </a:ext>
            </a:extLst>
          </p:cNvPr>
          <p:cNvSpPr>
            <a:spLocks noGrp="1"/>
          </p:cNvSpPr>
          <p:nvPr>
            <p:ph idx="1"/>
          </p:nvPr>
        </p:nvSpPr>
        <p:spPr>
          <a:xfrm>
            <a:off x="457200" y="837474"/>
            <a:ext cx="8507288" cy="6048672"/>
          </a:xfrm>
        </p:spPr>
        <p:txBody>
          <a:bodyPr>
            <a:normAutofit/>
          </a:bodyPr>
          <a:lstStyle/>
          <a:p>
            <a:r>
              <a:rPr lang="pl-PL" sz="2000" dirty="0">
                <a:solidFill>
                  <a:srgbClr val="002060"/>
                </a:solidFill>
              </a:rPr>
              <a:t>Wybitny ekonomista musi posiadać rzadki zestaw talentów... </a:t>
            </a:r>
          </a:p>
          <a:p>
            <a:r>
              <a:rPr lang="pl-PL" sz="2000" dirty="0">
                <a:solidFill>
                  <a:srgbClr val="002060"/>
                </a:solidFill>
              </a:rPr>
              <a:t>Musi być matematykiem, historykiem, mężem stanu, filozofem – wszystkim po trochu. Musi rozumieć symbole i wiedzieć, jak używać słów. </a:t>
            </a:r>
          </a:p>
          <a:p>
            <a:r>
              <a:rPr lang="pl-PL" sz="2000" dirty="0">
                <a:solidFill>
                  <a:srgbClr val="002060"/>
                </a:solidFill>
              </a:rPr>
              <a:t>Musi rozważać to, co partykularne, w kategoriach tego, co ogólne, i w tej samej chwili dotykać abstrakcji i konkretu. </a:t>
            </a:r>
          </a:p>
          <a:p>
            <a:r>
              <a:rPr lang="pl-PL" sz="2000" dirty="0">
                <a:solidFill>
                  <a:srgbClr val="002060"/>
                </a:solidFill>
              </a:rPr>
              <a:t>Musi badać teraźniejszość w świetle przeszłości w imię celów przyszłości. </a:t>
            </a:r>
          </a:p>
          <a:p>
            <a:r>
              <a:rPr lang="pl-PL" sz="2000" dirty="0">
                <a:solidFill>
                  <a:srgbClr val="002060"/>
                </a:solidFill>
              </a:rPr>
              <a:t>Nie może całkiem pominąć żadnej części ludzkiej natury ani tworzonych przez ludzi instytucji. </a:t>
            </a:r>
          </a:p>
          <a:p>
            <a:r>
              <a:rPr lang="pl-PL" sz="2000" dirty="0">
                <a:solidFill>
                  <a:srgbClr val="002060"/>
                </a:solidFill>
              </a:rPr>
              <a:t>Musi działać jednocześnie celowo i bezinteresownie, musi być zdystansowany i nieprzekupny niczym artysta – ale czasem równie bliski życia jak polityk.</a:t>
            </a:r>
          </a:p>
          <a:p>
            <a:pPr marL="0" indent="0" algn="r">
              <a:buNone/>
            </a:pPr>
            <a:r>
              <a:rPr lang="pl-PL" sz="2000" dirty="0">
                <a:solidFill>
                  <a:srgbClr val="002060"/>
                </a:solidFill>
              </a:rPr>
              <a:t>		John Maynard Keynes (1883 – 1946)</a:t>
            </a:r>
          </a:p>
        </p:txBody>
      </p:sp>
      <p:sp>
        <p:nvSpPr>
          <p:cNvPr id="2" name="pole tekstowe 1">
            <a:extLst>
              <a:ext uri="{FF2B5EF4-FFF2-40B4-BE49-F238E27FC236}">
                <a16:creationId xmlns:a16="http://schemas.microsoft.com/office/drawing/2014/main" id="{4DD91282-6411-12E7-8D86-D58E72A4507C}"/>
              </a:ext>
            </a:extLst>
          </p:cNvPr>
          <p:cNvSpPr txBox="1"/>
          <p:nvPr/>
        </p:nvSpPr>
        <p:spPr>
          <a:xfrm>
            <a:off x="325759" y="0"/>
            <a:ext cx="8352928" cy="646331"/>
          </a:xfrm>
          <a:prstGeom prst="rect">
            <a:avLst/>
          </a:prstGeom>
          <a:noFill/>
        </p:spPr>
        <p:txBody>
          <a:bodyPr wrap="square" rtlCol="0">
            <a:spAutoFit/>
          </a:bodyPr>
          <a:lstStyle/>
          <a:p>
            <a:r>
              <a:rPr lang="pl-PL" sz="3600" dirty="0">
                <a:solidFill>
                  <a:srgbClr val="002060"/>
                </a:solidFill>
              </a:rPr>
              <a:t>Raz jeszcze o ekonomistach – już na koniec!</a:t>
            </a:r>
          </a:p>
        </p:txBody>
      </p:sp>
    </p:spTree>
    <p:extLst>
      <p:ext uri="{BB962C8B-B14F-4D97-AF65-F5344CB8AC3E}">
        <p14:creationId xmlns:p14="http://schemas.microsoft.com/office/powerpoint/2010/main" val="137161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rot="20460854" flipH="1">
            <a:off x="-513183" y="274891"/>
            <a:ext cx="4423597" cy="4912069"/>
            <a:chOff x="45" y="5"/>
            <a:chExt cx="4419" cy="4271"/>
          </a:xfrm>
        </p:grpSpPr>
        <p:sp>
          <p:nvSpPr>
            <p:cNvPr id="20483" name="Freeform 3"/>
            <p:cNvSpPr>
              <a:spLocks/>
            </p:cNvSpPr>
            <p:nvPr/>
          </p:nvSpPr>
          <p:spPr bwMode="auto">
            <a:xfrm>
              <a:off x="290" y="1447"/>
              <a:ext cx="4174" cy="2829"/>
            </a:xfrm>
            <a:custGeom>
              <a:avLst/>
              <a:gdLst>
                <a:gd name="T0" fmla="*/ 846 w 4174"/>
                <a:gd name="T1" fmla="*/ 1470 h 2829"/>
                <a:gd name="T2" fmla="*/ 641 w 4174"/>
                <a:gd name="T3" fmla="*/ 1409 h 2829"/>
                <a:gd name="T4" fmla="*/ 421 w 4174"/>
                <a:gd name="T5" fmla="*/ 1346 h 2829"/>
                <a:gd name="T6" fmla="*/ 276 w 4174"/>
                <a:gd name="T7" fmla="*/ 1118 h 2829"/>
                <a:gd name="T8" fmla="*/ 306 w 4174"/>
                <a:gd name="T9" fmla="*/ 745 h 2829"/>
                <a:gd name="T10" fmla="*/ 225 w 4174"/>
                <a:gd name="T11" fmla="*/ 596 h 2829"/>
                <a:gd name="T12" fmla="*/ 155 w 4174"/>
                <a:gd name="T13" fmla="*/ 607 h 2829"/>
                <a:gd name="T14" fmla="*/ 20 w 4174"/>
                <a:gd name="T15" fmla="*/ 544 h 2829"/>
                <a:gd name="T16" fmla="*/ 40 w 4174"/>
                <a:gd name="T17" fmla="*/ 390 h 2829"/>
                <a:gd name="T18" fmla="*/ 25 w 4174"/>
                <a:gd name="T19" fmla="*/ 305 h 2829"/>
                <a:gd name="T20" fmla="*/ 105 w 4174"/>
                <a:gd name="T21" fmla="*/ 102 h 2829"/>
                <a:gd name="T22" fmla="*/ 401 w 4174"/>
                <a:gd name="T23" fmla="*/ 6 h 2829"/>
                <a:gd name="T24" fmla="*/ 761 w 4174"/>
                <a:gd name="T25" fmla="*/ 36 h 2829"/>
                <a:gd name="T26" fmla="*/ 1056 w 4174"/>
                <a:gd name="T27" fmla="*/ 239 h 2829"/>
                <a:gd name="T28" fmla="*/ 1221 w 4174"/>
                <a:gd name="T29" fmla="*/ 456 h 2829"/>
                <a:gd name="T30" fmla="*/ 1487 w 4174"/>
                <a:gd name="T31" fmla="*/ 657 h 2829"/>
                <a:gd name="T32" fmla="*/ 1807 w 4174"/>
                <a:gd name="T33" fmla="*/ 868 h 2829"/>
                <a:gd name="T34" fmla="*/ 2087 w 4174"/>
                <a:gd name="T35" fmla="*/ 1027 h 2829"/>
                <a:gd name="T36" fmla="*/ 2297 w 4174"/>
                <a:gd name="T37" fmla="*/ 1104 h 2829"/>
                <a:gd name="T38" fmla="*/ 2693 w 4174"/>
                <a:gd name="T39" fmla="*/ 1225 h 2829"/>
                <a:gd name="T40" fmla="*/ 3153 w 4174"/>
                <a:gd name="T41" fmla="*/ 1365 h 2829"/>
                <a:gd name="T42" fmla="*/ 3488 w 4174"/>
                <a:gd name="T43" fmla="*/ 1470 h 2829"/>
                <a:gd name="T44" fmla="*/ 3593 w 4174"/>
                <a:gd name="T45" fmla="*/ 1503 h 2829"/>
                <a:gd name="T46" fmla="*/ 3699 w 4174"/>
                <a:gd name="T47" fmla="*/ 1566 h 2829"/>
                <a:gd name="T48" fmla="*/ 3583 w 4174"/>
                <a:gd name="T49" fmla="*/ 1632 h 2829"/>
                <a:gd name="T50" fmla="*/ 3318 w 4174"/>
                <a:gd name="T51" fmla="*/ 1563 h 2829"/>
                <a:gd name="T52" fmla="*/ 3208 w 4174"/>
                <a:gd name="T53" fmla="*/ 1568 h 2829"/>
                <a:gd name="T54" fmla="*/ 3093 w 4174"/>
                <a:gd name="T55" fmla="*/ 1610 h 2829"/>
                <a:gd name="T56" fmla="*/ 2968 w 4174"/>
                <a:gd name="T57" fmla="*/ 1621 h 2829"/>
                <a:gd name="T58" fmla="*/ 2863 w 4174"/>
                <a:gd name="T59" fmla="*/ 1607 h 2829"/>
                <a:gd name="T60" fmla="*/ 2903 w 4174"/>
                <a:gd name="T61" fmla="*/ 1651 h 2829"/>
                <a:gd name="T62" fmla="*/ 3268 w 4174"/>
                <a:gd name="T63" fmla="*/ 1950 h 2829"/>
                <a:gd name="T64" fmla="*/ 3754 w 4174"/>
                <a:gd name="T65" fmla="*/ 2359 h 2829"/>
                <a:gd name="T66" fmla="*/ 4119 w 4174"/>
                <a:gd name="T67" fmla="*/ 2678 h 2829"/>
                <a:gd name="T68" fmla="*/ 4164 w 4174"/>
                <a:gd name="T69" fmla="*/ 2782 h 2829"/>
                <a:gd name="T70" fmla="*/ 4084 w 4174"/>
                <a:gd name="T71" fmla="*/ 2829 h 2829"/>
                <a:gd name="T72" fmla="*/ 3924 w 4174"/>
                <a:gd name="T73" fmla="*/ 2771 h 2829"/>
                <a:gd name="T74" fmla="*/ 3689 w 4174"/>
                <a:gd name="T75" fmla="*/ 2645 h 2829"/>
                <a:gd name="T76" fmla="*/ 3398 w 4174"/>
                <a:gd name="T77" fmla="*/ 2480 h 2829"/>
                <a:gd name="T78" fmla="*/ 3148 w 4174"/>
                <a:gd name="T79" fmla="*/ 2335 h 2829"/>
                <a:gd name="T80" fmla="*/ 2983 w 4174"/>
                <a:gd name="T81" fmla="*/ 2211 h 2829"/>
                <a:gd name="T82" fmla="*/ 2833 w 4174"/>
                <a:gd name="T83" fmla="*/ 2074 h 2829"/>
                <a:gd name="T84" fmla="*/ 2788 w 4174"/>
                <a:gd name="T85" fmla="*/ 2082 h 2829"/>
                <a:gd name="T86" fmla="*/ 2578 w 4174"/>
                <a:gd name="T87" fmla="*/ 2044 h 2829"/>
                <a:gd name="T88" fmla="*/ 2472 w 4174"/>
                <a:gd name="T89" fmla="*/ 1928 h 2829"/>
                <a:gd name="T90" fmla="*/ 2437 w 4174"/>
                <a:gd name="T91" fmla="*/ 1917 h 2829"/>
                <a:gd name="T92" fmla="*/ 2312 w 4174"/>
                <a:gd name="T93" fmla="*/ 1936 h 2829"/>
                <a:gd name="T94" fmla="*/ 2157 w 4174"/>
                <a:gd name="T95" fmla="*/ 1843 h 2829"/>
                <a:gd name="T96" fmla="*/ 2047 w 4174"/>
                <a:gd name="T97" fmla="*/ 1717 h 2829"/>
                <a:gd name="T98" fmla="*/ 1882 w 4174"/>
                <a:gd name="T99" fmla="*/ 1637 h 2829"/>
                <a:gd name="T100" fmla="*/ 1702 w 4174"/>
                <a:gd name="T101" fmla="*/ 1610 h 2829"/>
                <a:gd name="T102" fmla="*/ 1557 w 4174"/>
                <a:gd name="T103" fmla="*/ 1607 h 2829"/>
                <a:gd name="T104" fmla="*/ 1437 w 4174"/>
                <a:gd name="T105" fmla="*/ 16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4" h="2829">
                  <a:moveTo>
                    <a:pt x="956" y="1514"/>
                  </a:moveTo>
                  <a:lnTo>
                    <a:pt x="931" y="1503"/>
                  </a:lnTo>
                  <a:lnTo>
                    <a:pt x="891" y="1486"/>
                  </a:lnTo>
                  <a:lnTo>
                    <a:pt x="846" y="1470"/>
                  </a:lnTo>
                  <a:lnTo>
                    <a:pt x="791" y="1453"/>
                  </a:lnTo>
                  <a:lnTo>
                    <a:pt x="736" y="1437"/>
                  </a:lnTo>
                  <a:lnTo>
                    <a:pt x="686" y="1420"/>
                  </a:lnTo>
                  <a:lnTo>
                    <a:pt x="641" y="1409"/>
                  </a:lnTo>
                  <a:lnTo>
                    <a:pt x="611" y="1404"/>
                  </a:lnTo>
                  <a:lnTo>
                    <a:pt x="546" y="1393"/>
                  </a:lnTo>
                  <a:lnTo>
                    <a:pt x="481" y="1373"/>
                  </a:lnTo>
                  <a:lnTo>
                    <a:pt x="421" y="1346"/>
                  </a:lnTo>
                  <a:lnTo>
                    <a:pt x="361" y="1308"/>
                  </a:lnTo>
                  <a:lnTo>
                    <a:pt x="316" y="1258"/>
                  </a:lnTo>
                  <a:lnTo>
                    <a:pt x="286" y="1195"/>
                  </a:lnTo>
                  <a:lnTo>
                    <a:pt x="276" y="1118"/>
                  </a:lnTo>
                  <a:lnTo>
                    <a:pt x="286" y="1027"/>
                  </a:lnTo>
                  <a:lnTo>
                    <a:pt x="306" y="964"/>
                  </a:lnTo>
                  <a:lnTo>
                    <a:pt x="311" y="857"/>
                  </a:lnTo>
                  <a:lnTo>
                    <a:pt x="306" y="745"/>
                  </a:lnTo>
                  <a:lnTo>
                    <a:pt x="291" y="665"/>
                  </a:lnTo>
                  <a:lnTo>
                    <a:pt x="265" y="624"/>
                  </a:lnTo>
                  <a:lnTo>
                    <a:pt x="245" y="605"/>
                  </a:lnTo>
                  <a:lnTo>
                    <a:pt x="225" y="596"/>
                  </a:lnTo>
                  <a:lnTo>
                    <a:pt x="220" y="594"/>
                  </a:lnTo>
                  <a:lnTo>
                    <a:pt x="185" y="613"/>
                  </a:lnTo>
                  <a:lnTo>
                    <a:pt x="175" y="610"/>
                  </a:lnTo>
                  <a:lnTo>
                    <a:pt x="155" y="607"/>
                  </a:lnTo>
                  <a:lnTo>
                    <a:pt x="120" y="599"/>
                  </a:lnTo>
                  <a:lnTo>
                    <a:pt x="85" y="585"/>
                  </a:lnTo>
                  <a:lnTo>
                    <a:pt x="50" y="566"/>
                  </a:lnTo>
                  <a:lnTo>
                    <a:pt x="20" y="544"/>
                  </a:lnTo>
                  <a:lnTo>
                    <a:pt x="0" y="517"/>
                  </a:lnTo>
                  <a:lnTo>
                    <a:pt x="0" y="481"/>
                  </a:lnTo>
                  <a:lnTo>
                    <a:pt x="15" y="434"/>
                  </a:lnTo>
                  <a:lnTo>
                    <a:pt x="40" y="390"/>
                  </a:lnTo>
                  <a:lnTo>
                    <a:pt x="55" y="357"/>
                  </a:lnTo>
                  <a:lnTo>
                    <a:pt x="65" y="344"/>
                  </a:lnTo>
                  <a:lnTo>
                    <a:pt x="50" y="335"/>
                  </a:lnTo>
                  <a:lnTo>
                    <a:pt x="25" y="305"/>
                  </a:lnTo>
                  <a:lnTo>
                    <a:pt x="10" y="256"/>
                  </a:lnTo>
                  <a:lnTo>
                    <a:pt x="25" y="182"/>
                  </a:lnTo>
                  <a:lnTo>
                    <a:pt x="60" y="140"/>
                  </a:lnTo>
                  <a:lnTo>
                    <a:pt x="105" y="102"/>
                  </a:lnTo>
                  <a:lnTo>
                    <a:pt x="165" y="69"/>
                  </a:lnTo>
                  <a:lnTo>
                    <a:pt x="230" y="42"/>
                  </a:lnTo>
                  <a:lnTo>
                    <a:pt x="311" y="22"/>
                  </a:lnTo>
                  <a:lnTo>
                    <a:pt x="401" y="6"/>
                  </a:lnTo>
                  <a:lnTo>
                    <a:pt x="496" y="0"/>
                  </a:lnTo>
                  <a:lnTo>
                    <a:pt x="601" y="0"/>
                  </a:lnTo>
                  <a:lnTo>
                    <a:pt x="681" y="11"/>
                  </a:lnTo>
                  <a:lnTo>
                    <a:pt x="761" y="36"/>
                  </a:lnTo>
                  <a:lnTo>
                    <a:pt x="846" y="74"/>
                  </a:lnTo>
                  <a:lnTo>
                    <a:pt x="921" y="121"/>
                  </a:lnTo>
                  <a:lnTo>
                    <a:pt x="996" y="176"/>
                  </a:lnTo>
                  <a:lnTo>
                    <a:pt x="1056" y="239"/>
                  </a:lnTo>
                  <a:lnTo>
                    <a:pt x="1111" y="308"/>
                  </a:lnTo>
                  <a:lnTo>
                    <a:pt x="1146" y="379"/>
                  </a:lnTo>
                  <a:lnTo>
                    <a:pt x="1181" y="415"/>
                  </a:lnTo>
                  <a:lnTo>
                    <a:pt x="1221" y="456"/>
                  </a:lnTo>
                  <a:lnTo>
                    <a:pt x="1276" y="503"/>
                  </a:lnTo>
                  <a:lnTo>
                    <a:pt x="1341" y="552"/>
                  </a:lnTo>
                  <a:lnTo>
                    <a:pt x="1412" y="602"/>
                  </a:lnTo>
                  <a:lnTo>
                    <a:pt x="1487" y="657"/>
                  </a:lnTo>
                  <a:lnTo>
                    <a:pt x="1562" y="712"/>
                  </a:lnTo>
                  <a:lnTo>
                    <a:pt x="1642" y="764"/>
                  </a:lnTo>
                  <a:lnTo>
                    <a:pt x="1727" y="819"/>
                  </a:lnTo>
                  <a:lnTo>
                    <a:pt x="1807" y="868"/>
                  </a:lnTo>
                  <a:lnTo>
                    <a:pt x="1882" y="915"/>
                  </a:lnTo>
                  <a:lnTo>
                    <a:pt x="1957" y="959"/>
                  </a:lnTo>
                  <a:lnTo>
                    <a:pt x="2027" y="997"/>
                  </a:lnTo>
                  <a:lnTo>
                    <a:pt x="2087" y="1027"/>
                  </a:lnTo>
                  <a:lnTo>
                    <a:pt x="2142" y="1052"/>
                  </a:lnTo>
                  <a:lnTo>
                    <a:pt x="2182" y="1069"/>
                  </a:lnTo>
                  <a:lnTo>
                    <a:pt x="2232" y="1082"/>
                  </a:lnTo>
                  <a:lnTo>
                    <a:pt x="2297" y="1104"/>
                  </a:lnTo>
                  <a:lnTo>
                    <a:pt x="2377" y="1129"/>
                  </a:lnTo>
                  <a:lnTo>
                    <a:pt x="2472" y="1159"/>
                  </a:lnTo>
                  <a:lnTo>
                    <a:pt x="2578" y="1189"/>
                  </a:lnTo>
                  <a:lnTo>
                    <a:pt x="2693" y="1225"/>
                  </a:lnTo>
                  <a:lnTo>
                    <a:pt x="2808" y="1261"/>
                  </a:lnTo>
                  <a:lnTo>
                    <a:pt x="2928" y="1297"/>
                  </a:lnTo>
                  <a:lnTo>
                    <a:pt x="3043" y="1332"/>
                  </a:lnTo>
                  <a:lnTo>
                    <a:pt x="3153" y="1365"/>
                  </a:lnTo>
                  <a:lnTo>
                    <a:pt x="3253" y="1395"/>
                  </a:lnTo>
                  <a:lnTo>
                    <a:pt x="3348" y="1426"/>
                  </a:lnTo>
                  <a:lnTo>
                    <a:pt x="3423" y="1450"/>
                  </a:lnTo>
                  <a:lnTo>
                    <a:pt x="3488" y="1470"/>
                  </a:lnTo>
                  <a:lnTo>
                    <a:pt x="3528" y="1483"/>
                  </a:lnTo>
                  <a:lnTo>
                    <a:pt x="3548" y="1489"/>
                  </a:lnTo>
                  <a:lnTo>
                    <a:pt x="3568" y="1494"/>
                  </a:lnTo>
                  <a:lnTo>
                    <a:pt x="3593" y="1503"/>
                  </a:lnTo>
                  <a:lnTo>
                    <a:pt x="3629" y="1514"/>
                  </a:lnTo>
                  <a:lnTo>
                    <a:pt x="3659" y="1527"/>
                  </a:lnTo>
                  <a:lnTo>
                    <a:pt x="3684" y="1544"/>
                  </a:lnTo>
                  <a:lnTo>
                    <a:pt x="3699" y="1566"/>
                  </a:lnTo>
                  <a:lnTo>
                    <a:pt x="3704" y="1593"/>
                  </a:lnTo>
                  <a:lnTo>
                    <a:pt x="3694" y="1626"/>
                  </a:lnTo>
                  <a:lnTo>
                    <a:pt x="3644" y="1634"/>
                  </a:lnTo>
                  <a:lnTo>
                    <a:pt x="3583" y="1632"/>
                  </a:lnTo>
                  <a:lnTo>
                    <a:pt x="3513" y="1618"/>
                  </a:lnTo>
                  <a:lnTo>
                    <a:pt x="3443" y="1601"/>
                  </a:lnTo>
                  <a:lnTo>
                    <a:pt x="3378" y="1582"/>
                  </a:lnTo>
                  <a:lnTo>
                    <a:pt x="3318" y="1563"/>
                  </a:lnTo>
                  <a:lnTo>
                    <a:pt x="3273" y="1552"/>
                  </a:lnTo>
                  <a:lnTo>
                    <a:pt x="3248" y="1552"/>
                  </a:lnTo>
                  <a:lnTo>
                    <a:pt x="3233" y="1558"/>
                  </a:lnTo>
                  <a:lnTo>
                    <a:pt x="3208" y="1568"/>
                  </a:lnTo>
                  <a:lnTo>
                    <a:pt x="3183" y="1577"/>
                  </a:lnTo>
                  <a:lnTo>
                    <a:pt x="3158" y="1588"/>
                  </a:lnTo>
                  <a:lnTo>
                    <a:pt x="3128" y="1599"/>
                  </a:lnTo>
                  <a:lnTo>
                    <a:pt x="3093" y="1610"/>
                  </a:lnTo>
                  <a:lnTo>
                    <a:pt x="3063" y="1615"/>
                  </a:lnTo>
                  <a:lnTo>
                    <a:pt x="3033" y="1621"/>
                  </a:lnTo>
                  <a:lnTo>
                    <a:pt x="3003" y="1621"/>
                  </a:lnTo>
                  <a:lnTo>
                    <a:pt x="2968" y="1621"/>
                  </a:lnTo>
                  <a:lnTo>
                    <a:pt x="2938" y="1618"/>
                  </a:lnTo>
                  <a:lnTo>
                    <a:pt x="2908" y="1615"/>
                  </a:lnTo>
                  <a:lnTo>
                    <a:pt x="2883" y="1610"/>
                  </a:lnTo>
                  <a:lnTo>
                    <a:pt x="2863" y="1607"/>
                  </a:lnTo>
                  <a:lnTo>
                    <a:pt x="2853" y="1604"/>
                  </a:lnTo>
                  <a:lnTo>
                    <a:pt x="2848" y="1604"/>
                  </a:lnTo>
                  <a:lnTo>
                    <a:pt x="2863" y="1615"/>
                  </a:lnTo>
                  <a:lnTo>
                    <a:pt x="2903" y="1651"/>
                  </a:lnTo>
                  <a:lnTo>
                    <a:pt x="2968" y="1706"/>
                  </a:lnTo>
                  <a:lnTo>
                    <a:pt x="3053" y="1774"/>
                  </a:lnTo>
                  <a:lnTo>
                    <a:pt x="3153" y="1857"/>
                  </a:lnTo>
                  <a:lnTo>
                    <a:pt x="3268" y="1950"/>
                  </a:lnTo>
                  <a:lnTo>
                    <a:pt x="3388" y="2049"/>
                  </a:lnTo>
                  <a:lnTo>
                    <a:pt x="3513" y="2153"/>
                  </a:lnTo>
                  <a:lnTo>
                    <a:pt x="3634" y="2258"/>
                  </a:lnTo>
                  <a:lnTo>
                    <a:pt x="3754" y="2359"/>
                  </a:lnTo>
                  <a:lnTo>
                    <a:pt x="3869" y="2456"/>
                  </a:lnTo>
                  <a:lnTo>
                    <a:pt x="3969" y="2541"/>
                  </a:lnTo>
                  <a:lnTo>
                    <a:pt x="4054" y="2618"/>
                  </a:lnTo>
                  <a:lnTo>
                    <a:pt x="4119" y="2678"/>
                  </a:lnTo>
                  <a:lnTo>
                    <a:pt x="4159" y="2719"/>
                  </a:lnTo>
                  <a:lnTo>
                    <a:pt x="4174" y="2741"/>
                  </a:lnTo>
                  <a:lnTo>
                    <a:pt x="4169" y="2760"/>
                  </a:lnTo>
                  <a:lnTo>
                    <a:pt x="4164" y="2782"/>
                  </a:lnTo>
                  <a:lnTo>
                    <a:pt x="4154" y="2802"/>
                  </a:lnTo>
                  <a:lnTo>
                    <a:pt x="4139" y="2818"/>
                  </a:lnTo>
                  <a:lnTo>
                    <a:pt x="4114" y="2826"/>
                  </a:lnTo>
                  <a:lnTo>
                    <a:pt x="4084" y="2829"/>
                  </a:lnTo>
                  <a:lnTo>
                    <a:pt x="4039" y="2821"/>
                  </a:lnTo>
                  <a:lnTo>
                    <a:pt x="3984" y="2802"/>
                  </a:lnTo>
                  <a:lnTo>
                    <a:pt x="3959" y="2791"/>
                  </a:lnTo>
                  <a:lnTo>
                    <a:pt x="3924" y="2771"/>
                  </a:lnTo>
                  <a:lnTo>
                    <a:pt x="3874" y="2747"/>
                  </a:lnTo>
                  <a:lnTo>
                    <a:pt x="3819" y="2719"/>
                  </a:lnTo>
                  <a:lnTo>
                    <a:pt x="3759" y="2684"/>
                  </a:lnTo>
                  <a:lnTo>
                    <a:pt x="3689" y="2645"/>
                  </a:lnTo>
                  <a:lnTo>
                    <a:pt x="3619" y="2607"/>
                  </a:lnTo>
                  <a:lnTo>
                    <a:pt x="3543" y="2565"/>
                  </a:lnTo>
                  <a:lnTo>
                    <a:pt x="3468" y="2521"/>
                  </a:lnTo>
                  <a:lnTo>
                    <a:pt x="3398" y="2480"/>
                  </a:lnTo>
                  <a:lnTo>
                    <a:pt x="3328" y="2439"/>
                  </a:lnTo>
                  <a:lnTo>
                    <a:pt x="3263" y="2401"/>
                  </a:lnTo>
                  <a:lnTo>
                    <a:pt x="3203" y="2365"/>
                  </a:lnTo>
                  <a:lnTo>
                    <a:pt x="3148" y="2335"/>
                  </a:lnTo>
                  <a:lnTo>
                    <a:pt x="3108" y="2307"/>
                  </a:lnTo>
                  <a:lnTo>
                    <a:pt x="3078" y="2288"/>
                  </a:lnTo>
                  <a:lnTo>
                    <a:pt x="3028" y="2252"/>
                  </a:lnTo>
                  <a:lnTo>
                    <a:pt x="2983" y="2211"/>
                  </a:lnTo>
                  <a:lnTo>
                    <a:pt x="2933" y="2173"/>
                  </a:lnTo>
                  <a:lnTo>
                    <a:pt x="2893" y="2134"/>
                  </a:lnTo>
                  <a:lnTo>
                    <a:pt x="2858" y="2101"/>
                  </a:lnTo>
                  <a:lnTo>
                    <a:pt x="2833" y="2074"/>
                  </a:lnTo>
                  <a:lnTo>
                    <a:pt x="2813" y="2055"/>
                  </a:lnTo>
                  <a:lnTo>
                    <a:pt x="2808" y="2049"/>
                  </a:lnTo>
                  <a:lnTo>
                    <a:pt x="2803" y="2060"/>
                  </a:lnTo>
                  <a:lnTo>
                    <a:pt x="2788" y="2082"/>
                  </a:lnTo>
                  <a:lnTo>
                    <a:pt x="2748" y="2099"/>
                  </a:lnTo>
                  <a:lnTo>
                    <a:pt x="2668" y="2088"/>
                  </a:lnTo>
                  <a:lnTo>
                    <a:pt x="2618" y="2068"/>
                  </a:lnTo>
                  <a:lnTo>
                    <a:pt x="2578" y="2044"/>
                  </a:lnTo>
                  <a:lnTo>
                    <a:pt x="2543" y="2013"/>
                  </a:lnTo>
                  <a:lnTo>
                    <a:pt x="2513" y="1983"/>
                  </a:lnTo>
                  <a:lnTo>
                    <a:pt x="2487" y="1953"/>
                  </a:lnTo>
                  <a:lnTo>
                    <a:pt x="2472" y="1928"/>
                  </a:lnTo>
                  <a:lnTo>
                    <a:pt x="2462" y="1912"/>
                  </a:lnTo>
                  <a:lnTo>
                    <a:pt x="2457" y="1906"/>
                  </a:lnTo>
                  <a:lnTo>
                    <a:pt x="2452" y="1909"/>
                  </a:lnTo>
                  <a:lnTo>
                    <a:pt x="2437" y="1917"/>
                  </a:lnTo>
                  <a:lnTo>
                    <a:pt x="2417" y="1926"/>
                  </a:lnTo>
                  <a:lnTo>
                    <a:pt x="2387" y="1934"/>
                  </a:lnTo>
                  <a:lnTo>
                    <a:pt x="2352" y="1939"/>
                  </a:lnTo>
                  <a:lnTo>
                    <a:pt x="2312" y="1936"/>
                  </a:lnTo>
                  <a:lnTo>
                    <a:pt x="2272" y="1926"/>
                  </a:lnTo>
                  <a:lnTo>
                    <a:pt x="2227" y="1904"/>
                  </a:lnTo>
                  <a:lnTo>
                    <a:pt x="2187" y="1873"/>
                  </a:lnTo>
                  <a:lnTo>
                    <a:pt x="2157" y="1843"/>
                  </a:lnTo>
                  <a:lnTo>
                    <a:pt x="2127" y="1810"/>
                  </a:lnTo>
                  <a:lnTo>
                    <a:pt x="2102" y="1777"/>
                  </a:lnTo>
                  <a:lnTo>
                    <a:pt x="2077" y="1747"/>
                  </a:lnTo>
                  <a:lnTo>
                    <a:pt x="2047" y="1717"/>
                  </a:lnTo>
                  <a:lnTo>
                    <a:pt x="2012" y="1692"/>
                  </a:lnTo>
                  <a:lnTo>
                    <a:pt x="1972" y="1670"/>
                  </a:lnTo>
                  <a:lnTo>
                    <a:pt x="1927" y="1651"/>
                  </a:lnTo>
                  <a:lnTo>
                    <a:pt x="1882" y="1637"/>
                  </a:lnTo>
                  <a:lnTo>
                    <a:pt x="1832" y="1626"/>
                  </a:lnTo>
                  <a:lnTo>
                    <a:pt x="1787" y="1618"/>
                  </a:lnTo>
                  <a:lnTo>
                    <a:pt x="1742" y="1612"/>
                  </a:lnTo>
                  <a:lnTo>
                    <a:pt x="1702" y="1610"/>
                  </a:lnTo>
                  <a:lnTo>
                    <a:pt x="1657" y="1607"/>
                  </a:lnTo>
                  <a:lnTo>
                    <a:pt x="1622" y="1607"/>
                  </a:lnTo>
                  <a:lnTo>
                    <a:pt x="1587" y="1607"/>
                  </a:lnTo>
                  <a:lnTo>
                    <a:pt x="1557" y="1607"/>
                  </a:lnTo>
                  <a:lnTo>
                    <a:pt x="1532" y="1610"/>
                  </a:lnTo>
                  <a:lnTo>
                    <a:pt x="1502" y="1610"/>
                  </a:lnTo>
                  <a:lnTo>
                    <a:pt x="1472" y="1610"/>
                  </a:lnTo>
                  <a:lnTo>
                    <a:pt x="1437" y="1612"/>
                  </a:lnTo>
                  <a:lnTo>
                    <a:pt x="1397" y="1610"/>
                  </a:lnTo>
                  <a:lnTo>
                    <a:pt x="1346" y="1607"/>
                  </a:lnTo>
                  <a:lnTo>
                    <a:pt x="956" y="15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84" name="Freeform 4"/>
            <p:cNvSpPr>
              <a:spLocks/>
            </p:cNvSpPr>
            <p:nvPr/>
          </p:nvSpPr>
          <p:spPr bwMode="auto">
            <a:xfrm>
              <a:off x="525" y="1909"/>
              <a:ext cx="131" cy="126"/>
            </a:xfrm>
            <a:custGeom>
              <a:avLst/>
              <a:gdLst>
                <a:gd name="T0" fmla="*/ 66 w 131"/>
                <a:gd name="T1" fmla="*/ 126 h 126"/>
                <a:gd name="T2" fmla="*/ 116 w 131"/>
                <a:gd name="T3" fmla="*/ 121 h 126"/>
                <a:gd name="T4" fmla="*/ 131 w 131"/>
                <a:gd name="T5" fmla="*/ 85 h 126"/>
                <a:gd name="T6" fmla="*/ 111 w 131"/>
                <a:gd name="T7" fmla="*/ 0 h 126"/>
                <a:gd name="T8" fmla="*/ 0 w 131"/>
                <a:gd name="T9" fmla="*/ 115 h 126"/>
                <a:gd name="T10" fmla="*/ 66 w 131"/>
                <a:gd name="T11" fmla="*/ 126 h 126"/>
              </a:gdLst>
              <a:ahLst/>
              <a:cxnLst>
                <a:cxn ang="0">
                  <a:pos x="T0" y="T1"/>
                </a:cxn>
                <a:cxn ang="0">
                  <a:pos x="T2" y="T3"/>
                </a:cxn>
                <a:cxn ang="0">
                  <a:pos x="T4" y="T5"/>
                </a:cxn>
                <a:cxn ang="0">
                  <a:pos x="T6" y="T7"/>
                </a:cxn>
                <a:cxn ang="0">
                  <a:pos x="T8" y="T9"/>
                </a:cxn>
                <a:cxn ang="0">
                  <a:pos x="T10" y="T11"/>
                </a:cxn>
              </a:cxnLst>
              <a:rect l="0" t="0" r="r" b="b"/>
              <a:pathLst>
                <a:path w="131" h="126">
                  <a:moveTo>
                    <a:pt x="66" y="126"/>
                  </a:moveTo>
                  <a:lnTo>
                    <a:pt x="116" y="121"/>
                  </a:lnTo>
                  <a:lnTo>
                    <a:pt x="131" y="85"/>
                  </a:lnTo>
                  <a:lnTo>
                    <a:pt x="111" y="0"/>
                  </a:lnTo>
                  <a:lnTo>
                    <a:pt x="0" y="115"/>
                  </a:lnTo>
                  <a:lnTo>
                    <a:pt x="66" y="12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85" name="Freeform 5"/>
            <p:cNvSpPr>
              <a:spLocks/>
            </p:cNvSpPr>
            <p:nvPr/>
          </p:nvSpPr>
          <p:spPr bwMode="auto">
            <a:xfrm>
              <a:off x="1001" y="1876"/>
              <a:ext cx="2913" cy="1161"/>
            </a:xfrm>
            <a:custGeom>
              <a:avLst/>
              <a:gdLst>
                <a:gd name="T0" fmla="*/ 2772 w 2913"/>
                <a:gd name="T1" fmla="*/ 1148 h 1161"/>
                <a:gd name="T2" fmla="*/ 2552 w 2913"/>
                <a:gd name="T3" fmla="*/ 1096 h 1161"/>
                <a:gd name="T4" fmla="*/ 2442 w 2913"/>
                <a:gd name="T5" fmla="*/ 1063 h 1161"/>
                <a:gd name="T6" fmla="*/ 2437 w 2913"/>
                <a:gd name="T7" fmla="*/ 1112 h 1161"/>
                <a:gd name="T8" fmla="*/ 2362 w 2913"/>
                <a:gd name="T9" fmla="*/ 1150 h 1161"/>
                <a:gd name="T10" fmla="*/ 2262 w 2913"/>
                <a:gd name="T11" fmla="*/ 1159 h 1161"/>
                <a:gd name="T12" fmla="*/ 2117 w 2913"/>
                <a:gd name="T13" fmla="*/ 1126 h 1161"/>
                <a:gd name="T14" fmla="*/ 1967 w 2913"/>
                <a:gd name="T15" fmla="*/ 1076 h 1161"/>
                <a:gd name="T16" fmla="*/ 1842 w 2913"/>
                <a:gd name="T17" fmla="*/ 1054 h 1161"/>
                <a:gd name="T18" fmla="*/ 1731 w 2913"/>
                <a:gd name="T19" fmla="*/ 1060 h 1161"/>
                <a:gd name="T20" fmla="*/ 1601 w 2913"/>
                <a:gd name="T21" fmla="*/ 1085 h 1161"/>
                <a:gd name="T22" fmla="*/ 1456 w 2913"/>
                <a:gd name="T23" fmla="*/ 1107 h 1161"/>
                <a:gd name="T24" fmla="*/ 1311 w 2913"/>
                <a:gd name="T25" fmla="*/ 1104 h 1161"/>
                <a:gd name="T26" fmla="*/ 1131 w 2913"/>
                <a:gd name="T27" fmla="*/ 1096 h 1161"/>
                <a:gd name="T28" fmla="*/ 971 w 2913"/>
                <a:gd name="T29" fmla="*/ 1038 h 1161"/>
                <a:gd name="T30" fmla="*/ 846 w 2913"/>
                <a:gd name="T31" fmla="*/ 953 h 1161"/>
                <a:gd name="T32" fmla="*/ 706 w 2913"/>
                <a:gd name="T33" fmla="*/ 868 h 1161"/>
                <a:gd name="T34" fmla="*/ 660 w 2913"/>
                <a:gd name="T35" fmla="*/ 848 h 1161"/>
                <a:gd name="T36" fmla="*/ 580 w 2913"/>
                <a:gd name="T37" fmla="*/ 859 h 1161"/>
                <a:gd name="T38" fmla="*/ 445 w 2913"/>
                <a:gd name="T39" fmla="*/ 854 h 1161"/>
                <a:gd name="T40" fmla="*/ 275 w 2913"/>
                <a:gd name="T41" fmla="*/ 752 h 1161"/>
                <a:gd name="T42" fmla="*/ 90 w 2913"/>
                <a:gd name="T43" fmla="*/ 535 h 1161"/>
                <a:gd name="T44" fmla="*/ 0 w 2913"/>
                <a:gd name="T45" fmla="*/ 412 h 1161"/>
                <a:gd name="T46" fmla="*/ 70 w 2913"/>
                <a:gd name="T47" fmla="*/ 134 h 1161"/>
                <a:gd name="T48" fmla="*/ 230 w 2913"/>
                <a:gd name="T49" fmla="*/ 44 h 1161"/>
                <a:gd name="T50" fmla="*/ 315 w 2913"/>
                <a:gd name="T51" fmla="*/ 24 h 1161"/>
                <a:gd name="T52" fmla="*/ 405 w 2913"/>
                <a:gd name="T53" fmla="*/ 0 h 1161"/>
                <a:gd name="T54" fmla="*/ 630 w 2913"/>
                <a:gd name="T55" fmla="*/ 159 h 1161"/>
                <a:gd name="T56" fmla="*/ 951 w 2913"/>
                <a:gd name="T57" fmla="*/ 406 h 1161"/>
                <a:gd name="T58" fmla="*/ 1136 w 2913"/>
                <a:gd name="T59" fmla="*/ 527 h 1161"/>
                <a:gd name="T60" fmla="*/ 1256 w 2913"/>
                <a:gd name="T61" fmla="*/ 579 h 1161"/>
                <a:gd name="T62" fmla="*/ 1401 w 2913"/>
                <a:gd name="T63" fmla="*/ 637 h 1161"/>
                <a:gd name="T64" fmla="*/ 1566 w 2913"/>
                <a:gd name="T65" fmla="*/ 697 h 1161"/>
                <a:gd name="T66" fmla="*/ 1741 w 2913"/>
                <a:gd name="T67" fmla="*/ 752 h 1161"/>
                <a:gd name="T68" fmla="*/ 1912 w 2913"/>
                <a:gd name="T69" fmla="*/ 802 h 1161"/>
                <a:gd name="T70" fmla="*/ 2092 w 2913"/>
                <a:gd name="T71" fmla="*/ 854 h 1161"/>
                <a:gd name="T72" fmla="*/ 2287 w 2913"/>
                <a:gd name="T73" fmla="*/ 917 h 1161"/>
                <a:gd name="T74" fmla="*/ 2477 w 2913"/>
                <a:gd name="T75" fmla="*/ 977 h 1161"/>
                <a:gd name="T76" fmla="*/ 2632 w 2913"/>
                <a:gd name="T77" fmla="*/ 1030 h 1161"/>
                <a:gd name="T78" fmla="*/ 2737 w 2913"/>
                <a:gd name="T79" fmla="*/ 1060 h 1161"/>
                <a:gd name="T80" fmla="*/ 2822 w 2913"/>
                <a:gd name="T81" fmla="*/ 1085 h 1161"/>
                <a:gd name="T82" fmla="*/ 2902 w 2913"/>
                <a:gd name="T83" fmla="*/ 1126 h 1161"/>
                <a:gd name="T84" fmla="*/ 2897 w 2913"/>
                <a:gd name="T85"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3" h="1161">
                  <a:moveTo>
                    <a:pt x="2897" y="1161"/>
                  </a:moveTo>
                  <a:lnTo>
                    <a:pt x="2842" y="1159"/>
                  </a:lnTo>
                  <a:lnTo>
                    <a:pt x="2772" y="1148"/>
                  </a:lnTo>
                  <a:lnTo>
                    <a:pt x="2697" y="1131"/>
                  </a:lnTo>
                  <a:lnTo>
                    <a:pt x="2622" y="1112"/>
                  </a:lnTo>
                  <a:lnTo>
                    <a:pt x="2552" y="1096"/>
                  </a:lnTo>
                  <a:lnTo>
                    <a:pt x="2497" y="1079"/>
                  </a:lnTo>
                  <a:lnTo>
                    <a:pt x="2457" y="1068"/>
                  </a:lnTo>
                  <a:lnTo>
                    <a:pt x="2442" y="1063"/>
                  </a:lnTo>
                  <a:lnTo>
                    <a:pt x="2442" y="1071"/>
                  </a:lnTo>
                  <a:lnTo>
                    <a:pt x="2447" y="1087"/>
                  </a:lnTo>
                  <a:lnTo>
                    <a:pt x="2437" y="1112"/>
                  </a:lnTo>
                  <a:lnTo>
                    <a:pt x="2412" y="1134"/>
                  </a:lnTo>
                  <a:lnTo>
                    <a:pt x="2387" y="1145"/>
                  </a:lnTo>
                  <a:lnTo>
                    <a:pt x="2362" y="1150"/>
                  </a:lnTo>
                  <a:lnTo>
                    <a:pt x="2332" y="1156"/>
                  </a:lnTo>
                  <a:lnTo>
                    <a:pt x="2297" y="1159"/>
                  </a:lnTo>
                  <a:lnTo>
                    <a:pt x="2262" y="1159"/>
                  </a:lnTo>
                  <a:lnTo>
                    <a:pt x="2217" y="1153"/>
                  </a:lnTo>
                  <a:lnTo>
                    <a:pt x="2167" y="1142"/>
                  </a:lnTo>
                  <a:lnTo>
                    <a:pt x="2117" y="1126"/>
                  </a:lnTo>
                  <a:lnTo>
                    <a:pt x="2062" y="1107"/>
                  </a:lnTo>
                  <a:lnTo>
                    <a:pt x="2012" y="1090"/>
                  </a:lnTo>
                  <a:lnTo>
                    <a:pt x="1967" y="1076"/>
                  </a:lnTo>
                  <a:lnTo>
                    <a:pt x="1922" y="1065"/>
                  </a:lnTo>
                  <a:lnTo>
                    <a:pt x="1882" y="1060"/>
                  </a:lnTo>
                  <a:lnTo>
                    <a:pt x="1842" y="1054"/>
                  </a:lnTo>
                  <a:lnTo>
                    <a:pt x="1802" y="1052"/>
                  </a:lnTo>
                  <a:lnTo>
                    <a:pt x="1766" y="1054"/>
                  </a:lnTo>
                  <a:lnTo>
                    <a:pt x="1731" y="1060"/>
                  </a:lnTo>
                  <a:lnTo>
                    <a:pt x="1686" y="1065"/>
                  </a:lnTo>
                  <a:lnTo>
                    <a:pt x="1646" y="1076"/>
                  </a:lnTo>
                  <a:lnTo>
                    <a:pt x="1601" y="1085"/>
                  </a:lnTo>
                  <a:lnTo>
                    <a:pt x="1551" y="1096"/>
                  </a:lnTo>
                  <a:lnTo>
                    <a:pt x="1506" y="1104"/>
                  </a:lnTo>
                  <a:lnTo>
                    <a:pt x="1456" y="1107"/>
                  </a:lnTo>
                  <a:lnTo>
                    <a:pt x="1411" y="1107"/>
                  </a:lnTo>
                  <a:lnTo>
                    <a:pt x="1366" y="1104"/>
                  </a:lnTo>
                  <a:lnTo>
                    <a:pt x="1311" y="1104"/>
                  </a:lnTo>
                  <a:lnTo>
                    <a:pt x="1251" y="1104"/>
                  </a:lnTo>
                  <a:lnTo>
                    <a:pt x="1191" y="1101"/>
                  </a:lnTo>
                  <a:lnTo>
                    <a:pt x="1131" y="1096"/>
                  </a:lnTo>
                  <a:lnTo>
                    <a:pt x="1071" y="1085"/>
                  </a:lnTo>
                  <a:lnTo>
                    <a:pt x="1016" y="1065"/>
                  </a:lnTo>
                  <a:lnTo>
                    <a:pt x="971" y="1038"/>
                  </a:lnTo>
                  <a:lnTo>
                    <a:pt x="941" y="1013"/>
                  </a:lnTo>
                  <a:lnTo>
                    <a:pt x="896" y="986"/>
                  </a:lnTo>
                  <a:lnTo>
                    <a:pt x="846" y="953"/>
                  </a:lnTo>
                  <a:lnTo>
                    <a:pt x="796" y="920"/>
                  </a:lnTo>
                  <a:lnTo>
                    <a:pt x="746" y="892"/>
                  </a:lnTo>
                  <a:lnTo>
                    <a:pt x="706" y="868"/>
                  </a:lnTo>
                  <a:lnTo>
                    <a:pt x="676" y="851"/>
                  </a:lnTo>
                  <a:lnTo>
                    <a:pt x="665" y="846"/>
                  </a:lnTo>
                  <a:lnTo>
                    <a:pt x="660" y="848"/>
                  </a:lnTo>
                  <a:lnTo>
                    <a:pt x="640" y="851"/>
                  </a:lnTo>
                  <a:lnTo>
                    <a:pt x="615" y="857"/>
                  </a:lnTo>
                  <a:lnTo>
                    <a:pt x="580" y="859"/>
                  </a:lnTo>
                  <a:lnTo>
                    <a:pt x="540" y="862"/>
                  </a:lnTo>
                  <a:lnTo>
                    <a:pt x="495" y="859"/>
                  </a:lnTo>
                  <a:lnTo>
                    <a:pt x="445" y="854"/>
                  </a:lnTo>
                  <a:lnTo>
                    <a:pt x="395" y="840"/>
                  </a:lnTo>
                  <a:lnTo>
                    <a:pt x="340" y="807"/>
                  </a:lnTo>
                  <a:lnTo>
                    <a:pt x="275" y="752"/>
                  </a:lnTo>
                  <a:lnTo>
                    <a:pt x="210" y="684"/>
                  </a:lnTo>
                  <a:lnTo>
                    <a:pt x="145" y="609"/>
                  </a:lnTo>
                  <a:lnTo>
                    <a:pt x="90" y="535"/>
                  </a:lnTo>
                  <a:lnTo>
                    <a:pt x="45" y="472"/>
                  </a:lnTo>
                  <a:lnTo>
                    <a:pt x="10" y="428"/>
                  </a:lnTo>
                  <a:lnTo>
                    <a:pt x="0" y="412"/>
                  </a:lnTo>
                  <a:lnTo>
                    <a:pt x="10" y="365"/>
                  </a:lnTo>
                  <a:lnTo>
                    <a:pt x="40" y="255"/>
                  </a:lnTo>
                  <a:lnTo>
                    <a:pt x="70" y="134"/>
                  </a:lnTo>
                  <a:lnTo>
                    <a:pt x="105" y="44"/>
                  </a:lnTo>
                  <a:lnTo>
                    <a:pt x="175" y="46"/>
                  </a:lnTo>
                  <a:lnTo>
                    <a:pt x="230" y="44"/>
                  </a:lnTo>
                  <a:lnTo>
                    <a:pt x="265" y="38"/>
                  </a:lnTo>
                  <a:lnTo>
                    <a:pt x="295" y="33"/>
                  </a:lnTo>
                  <a:lnTo>
                    <a:pt x="315" y="24"/>
                  </a:lnTo>
                  <a:lnTo>
                    <a:pt x="335" y="13"/>
                  </a:lnTo>
                  <a:lnTo>
                    <a:pt x="365" y="5"/>
                  </a:lnTo>
                  <a:lnTo>
                    <a:pt x="405" y="0"/>
                  </a:lnTo>
                  <a:lnTo>
                    <a:pt x="455" y="30"/>
                  </a:lnTo>
                  <a:lnTo>
                    <a:pt x="535" y="85"/>
                  </a:lnTo>
                  <a:lnTo>
                    <a:pt x="630" y="159"/>
                  </a:lnTo>
                  <a:lnTo>
                    <a:pt x="736" y="241"/>
                  </a:lnTo>
                  <a:lnTo>
                    <a:pt x="846" y="327"/>
                  </a:lnTo>
                  <a:lnTo>
                    <a:pt x="951" y="406"/>
                  </a:lnTo>
                  <a:lnTo>
                    <a:pt x="1036" y="472"/>
                  </a:lnTo>
                  <a:lnTo>
                    <a:pt x="1106" y="513"/>
                  </a:lnTo>
                  <a:lnTo>
                    <a:pt x="1136" y="527"/>
                  </a:lnTo>
                  <a:lnTo>
                    <a:pt x="1171" y="544"/>
                  </a:lnTo>
                  <a:lnTo>
                    <a:pt x="1211" y="563"/>
                  </a:lnTo>
                  <a:lnTo>
                    <a:pt x="1256" y="579"/>
                  </a:lnTo>
                  <a:lnTo>
                    <a:pt x="1301" y="598"/>
                  </a:lnTo>
                  <a:lnTo>
                    <a:pt x="1351" y="618"/>
                  </a:lnTo>
                  <a:lnTo>
                    <a:pt x="1401" y="637"/>
                  </a:lnTo>
                  <a:lnTo>
                    <a:pt x="1456" y="656"/>
                  </a:lnTo>
                  <a:lnTo>
                    <a:pt x="1511" y="678"/>
                  </a:lnTo>
                  <a:lnTo>
                    <a:pt x="1566" y="697"/>
                  </a:lnTo>
                  <a:lnTo>
                    <a:pt x="1626" y="717"/>
                  </a:lnTo>
                  <a:lnTo>
                    <a:pt x="1681" y="736"/>
                  </a:lnTo>
                  <a:lnTo>
                    <a:pt x="1741" y="752"/>
                  </a:lnTo>
                  <a:lnTo>
                    <a:pt x="1797" y="771"/>
                  </a:lnTo>
                  <a:lnTo>
                    <a:pt x="1857" y="788"/>
                  </a:lnTo>
                  <a:lnTo>
                    <a:pt x="1912" y="802"/>
                  </a:lnTo>
                  <a:lnTo>
                    <a:pt x="1967" y="818"/>
                  </a:lnTo>
                  <a:lnTo>
                    <a:pt x="2032" y="835"/>
                  </a:lnTo>
                  <a:lnTo>
                    <a:pt x="2092" y="854"/>
                  </a:lnTo>
                  <a:lnTo>
                    <a:pt x="2157" y="876"/>
                  </a:lnTo>
                  <a:lnTo>
                    <a:pt x="2222" y="895"/>
                  </a:lnTo>
                  <a:lnTo>
                    <a:pt x="2287" y="917"/>
                  </a:lnTo>
                  <a:lnTo>
                    <a:pt x="2352" y="936"/>
                  </a:lnTo>
                  <a:lnTo>
                    <a:pt x="2417" y="958"/>
                  </a:lnTo>
                  <a:lnTo>
                    <a:pt x="2477" y="977"/>
                  </a:lnTo>
                  <a:lnTo>
                    <a:pt x="2532" y="997"/>
                  </a:lnTo>
                  <a:lnTo>
                    <a:pt x="2587" y="1013"/>
                  </a:lnTo>
                  <a:lnTo>
                    <a:pt x="2632" y="1030"/>
                  </a:lnTo>
                  <a:lnTo>
                    <a:pt x="2677" y="1043"/>
                  </a:lnTo>
                  <a:lnTo>
                    <a:pt x="2712" y="1054"/>
                  </a:lnTo>
                  <a:lnTo>
                    <a:pt x="2737" y="1060"/>
                  </a:lnTo>
                  <a:lnTo>
                    <a:pt x="2757" y="1065"/>
                  </a:lnTo>
                  <a:lnTo>
                    <a:pt x="2787" y="1074"/>
                  </a:lnTo>
                  <a:lnTo>
                    <a:pt x="2822" y="1085"/>
                  </a:lnTo>
                  <a:lnTo>
                    <a:pt x="2852" y="1098"/>
                  </a:lnTo>
                  <a:lnTo>
                    <a:pt x="2882" y="1112"/>
                  </a:lnTo>
                  <a:lnTo>
                    <a:pt x="2902" y="1126"/>
                  </a:lnTo>
                  <a:lnTo>
                    <a:pt x="2913" y="1139"/>
                  </a:lnTo>
                  <a:lnTo>
                    <a:pt x="2913" y="1150"/>
                  </a:lnTo>
                  <a:lnTo>
                    <a:pt x="2897" y="1161"/>
                  </a:lnTo>
                  <a:close/>
                </a:path>
              </a:pathLst>
            </a:custGeom>
            <a:solidFill>
              <a:srgbClr val="E0F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86" name="Freeform 6"/>
            <p:cNvSpPr>
              <a:spLocks/>
            </p:cNvSpPr>
            <p:nvPr/>
          </p:nvSpPr>
          <p:spPr bwMode="auto">
            <a:xfrm>
              <a:off x="2232" y="2969"/>
              <a:ext cx="2162" cy="1241"/>
            </a:xfrm>
            <a:custGeom>
              <a:avLst/>
              <a:gdLst>
                <a:gd name="T0" fmla="*/ 1782 w 2162"/>
                <a:gd name="T1" fmla="*/ 1065 h 1241"/>
                <a:gd name="T2" fmla="*/ 1897 w 2162"/>
                <a:gd name="T3" fmla="*/ 1123 h 1241"/>
                <a:gd name="T4" fmla="*/ 2042 w 2162"/>
                <a:gd name="T5" fmla="*/ 1194 h 1241"/>
                <a:gd name="T6" fmla="*/ 2147 w 2162"/>
                <a:gd name="T7" fmla="*/ 1241 h 1241"/>
                <a:gd name="T8" fmla="*/ 2137 w 2162"/>
                <a:gd name="T9" fmla="*/ 1214 h 1241"/>
                <a:gd name="T10" fmla="*/ 2012 w 2162"/>
                <a:gd name="T11" fmla="*/ 1096 h 1241"/>
                <a:gd name="T12" fmla="*/ 1847 w 2162"/>
                <a:gd name="T13" fmla="*/ 947 h 1241"/>
                <a:gd name="T14" fmla="*/ 1727 w 2162"/>
                <a:gd name="T15" fmla="*/ 837 h 1241"/>
                <a:gd name="T16" fmla="*/ 1046 w 2162"/>
                <a:gd name="T17" fmla="*/ 274 h 1241"/>
                <a:gd name="T18" fmla="*/ 801 w 2162"/>
                <a:gd name="T19" fmla="*/ 60 h 1241"/>
                <a:gd name="T20" fmla="*/ 721 w 2162"/>
                <a:gd name="T21" fmla="*/ 36 h 1241"/>
                <a:gd name="T22" fmla="*/ 606 w 2162"/>
                <a:gd name="T23" fmla="*/ 5 h 1241"/>
                <a:gd name="T24" fmla="*/ 475 w 2162"/>
                <a:gd name="T25" fmla="*/ 0 h 1241"/>
                <a:gd name="T26" fmla="*/ 365 w 2162"/>
                <a:gd name="T27" fmla="*/ 38 h 1241"/>
                <a:gd name="T28" fmla="*/ 230 w 2162"/>
                <a:gd name="T29" fmla="*/ 63 h 1241"/>
                <a:gd name="T30" fmla="*/ 95 w 2162"/>
                <a:gd name="T31" fmla="*/ 74 h 1241"/>
                <a:gd name="T32" fmla="*/ 15 w 2162"/>
                <a:gd name="T33" fmla="*/ 77 h 1241"/>
                <a:gd name="T34" fmla="*/ 5 w 2162"/>
                <a:gd name="T35" fmla="*/ 79 h 1241"/>
                <a:gd name="T36" fmla="*/ 55 w 2162"/>
                <a:gd name="T37" fmla="*/ 107 h 1241"/>
                <a:gd name="T38" fmla="*/ 125 w 2162"/>
                <a:gd name="T39" fmla="*/ 156 h 1241"/>
                <a:gd name="T40" fmla="*/ 190 w 2162"/>
                <a:gd name="T41" fmla="*/ 217 h 1241"/>
                <a:gd name="T42" fmla="*/ 225 w 2162"/>
                <a:gd name="T43" fmla="*/ 277 h 1241"/>
                <a:gd name="T44" fmla="*/ 265 w 2162"/>
                <a:gd name="T45" fmla="*/ 327 h 1241"/>
                <a:gd name="T46" fmla="*/ 315 w 2162"/>
                <a:gd name="T47" fmla="*/ 371 h 1241"/>
                <a:gd name="T48" fmla="*/ 380 w 2162"/>
                <a:gd name="T49" fmla="*/ 390 h 1241"/>
                <a:gd name="T50" fmla="*/ 420 w 2162"/>
                <a:gd name="T51" fmla="*/ 340 h 1241"/>
                <a:gd name="T52" fmla="*/ 400 w 2162"/>
                <a:gd name="T53" fmla="*/ 233 h 1241"/>
                <a:gd name="T54" fmla="*/ 405 w 2162"/>
                <a:gd name="T55" fmla="*/ 225 h 1241"/>
                <a:gd name="T56" fmla="*/ 485 w 2162"/>
                <a:gd name="T57" fmla="*/ 318 h 1241"/>
                <a:gd name="T58" fmla="*/ 601 w 2162"/>
                <a:gd name="T59" fmla="*/ 442 h 1241"/>
                <a:gd name="T60" fmla="*/ 731 w 2162"/>
                <a:gd name="T61" fmla="*/ 535 h 1241"/>
                <a:gd name="T62" fmla="*/ 821 w 2162"/>
                <a:gd name="T63" fmla="*/ 530 h 1241"/>
                <a:gd name="T64" fmla="*/ 821 w 2162"/>
                <a:gd name="T65" fmla="*/ 453 h 1241"/>
                <a:gd name="T66" fmla="*/ 771 w 2162"/>
                <a:gd name="T67" fmla="*/ 360 h 1241"/>
                <a:gd name="T68" fmla="*/ 726 w 2162"/>
                <a:gd name="T69" fmla="*/ 294 h 1241"/>
                <a:gd name="T70" fmla="*/ 736 w 2162"/>
                <a:gd name="T71" fmla="*/ 299 h 1241"/>
                <a:gd name="T72" fmla="*/ 856 w 2162"/>
                <a:gd name="T73" fmla="*/ 412 h 1241"/>
                <a:gd name="T74" fmla="*/ 1021 w 2162"/>
                <a:gd name="T75" fmla="*/ 568 h 1241"/>
                <a:gd name="T76" fmla="*/ 1156 w 2162"/>
                <a:gd name="T77" fmla="*/ 697 h 1241"/>
                <a:gd name="T78" fmla="*/ 1256 w 2162"/>
                <a:gd name="T79" fmla="*/ 783 h 1241"/>
                <a:gd name="T80" fmla="*/ 1436 w 2162"/>
                <a:gd name="T81" fmla="*/ 895 h 1241"/>
                <a:gd name="T82" fmla="*/ 1621 w 2162"/>
                <a:gd name="T83" fmla="*/ 991 h 1241"/>
                <a:gd name="T84" fmla="*/ 1747 w 2162"/>
                <a:gd name="T85" fmla="*/ 1049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2" h="1241">
                  <a:moveTo>
                    <a:pt x="1767" y="1057"/>
                  </a:moveTo>
                  <a:lnTo>
                    <a:pt x="1782" y="1065"/>
                  </a:lnTo>
                  <a:lnTo>
                    <a:pt x="1832" y="1090"/>
                  </a:lnTo>
                  <a:lnTo>
                    <a:pt x="1897" y="1123"/>
                  </a:lnTo>
                  <a:lnTo>
                    <a:pt x="1967" y="1159"/>
                  </a:lnTo>
                  <a:lnTo>
                    <a:pt x="2042" y="1194"/>
                  </a:lnTo>
                  <a:lnTo>
                    <a:pt x="2107" y="1225"/>
                  </a:lnTo>
                  <a:lnTo>
                    <a:pt x="2147" y="1241"/>
                  </a:lnTo>
                  <a:lnTo>
                    <a:pt x="2162" y="1241"/>
                  </a:lnTo>
                  <a:lnTo>
                    <a:pt x="2137" y="1214"/>
                  </a:lnTo>
                  <a:lnTo>
                    <a:pt x="2087" y="1162"/>
                  </a:lnTo>
                  <a:lnTo>
                    <a:pt x="2012" y="1096"/>
                  </a:lnTo>
                  <a:lnTo>
                    <a:pt x="1927" y="1019"/>
                  </a:lnTo>
                  <a:lnTo>
                    <a:pt x="1847" y="947"/>
                  </a:lnTo>
                  <a:lnTo>
                    <a:pt x="1777" y="881"/>
                  </a:lnTo>
                  <a:lnTo>
                    <a:pt x="1727" y="837"/>
                  </a:lnTo>
                  <a:lnTo>
                    <a:pt x="1707" y="821"/>
                  </a:lnTo>
                  <a:lnTo>
                    <a:pt x="1046" y="274"/>
                  </a:lnTo>
                  <a:lnTo>
                    <a:pt x="811" y="66"/>
                  </a:lnTo>
                  <a:lnTo>
                    <a:pt x="801" y="60"/>
                  </a:lnTo>
                  <a:lnTo>
                    <a:pt x="771" y="49"/>
                  </a:lnTo>
                  <a:lnTo>
                    <a:pt x="721" y="36"/>
                  </a:lnTo>
                  <a:lnTo>
                    <a:pt x="666" y="19"/>
                  </a:lnTo>
                  <a:lnTo>
                    <a:pt x="606" y="5"/>
                  </a:lnTo>
                  <a:lnTo>
                    <a:pt x="540" y="0"/>
                  </a:lnTo>
                  <a:lnTo>
                    <a:pt x="475" y="0"/>
                  </a:lnTo>
                  <a:lnTo>
                    <a:pt x="420" y="16"/>
                  </a:lnTo>
                  <a:lnTo>
                    <a:pt x="365" y="38"/>
                  </a:lnTo>
                  <a:lnTo>
                    <a:pt x="295" y="52"/>
                  </a:lnTo>
                  <a:lnTo>
                    <a:pt x="230" y="63"/>
                  </a:lnTo>
                  <a:lnTo>
                    <a:pt x="160" y="71"/>
                  </a:lnTo>
                  <a:lnTo>
                    <a:pt x="95" y="74"/>
                  </a:lnTo>
                  <a:lnTo>
                    <a:pt x="45" y="77"/>
                  </a:lnTo>
                  <a:lnTo>
                    <a:pt x="15" y="77"/>
                  </a:lnTo>
                  <a:lnTo>
                    <a:pt x="0" y="77"/>
                  </a:lnTo>
                  <a:lnTo>
                    <a:pt x="5" y="79"/>
                  </a:lnTo>
                  <a:lnTo>
                    <a:pt x="25" y="90"/>
                  </a:lnTo>
                  <a:lnTo>
                    <a:pt x="55" y="107"/>
                  </a:lnTo>
                  <a:lnTo>
                    <a:pt x="90" y="129"/>
                  </a:lnTo>
                  <a:lnTo>
                    <a:pt x="125" y="156"/>
                  </a:lnTo>
                  <a:lnTo>
                    <a:pt x="160" y="187"/>
                  </a:lnTo>
                  <a:lnTo>
                    <a:pt x="190" y="217"/>
                  </a:lnTo>
                  <a:lnTo>
                    <a:pt x="210" y="252"/>
                  </a:lnTo>
                  <a:lnTo>
                    <a:pt x="225" y="277"/>
                  </a:lnTo>
                  <a:lnTo>
                    <a:pt x="240" y="302"/>
                  </a:lnTo>
                  <a:lnTo>
                    <a:pt x="265" y="327"/>
                  </a:lnTo>
                  <a:lnTo>
                    <a:pt x="290" y="351"/>
                  </a:lnTo>
                  <a:lnTo>
                    <a:pt x="315" y="371"/>
                  </a:lnTo>
                  <a:lnTo>
                    <a:pt x="345" y="384"/>
                  </a:lnTo>
                  <a:lnTo>
                    <a:pt x="380" y="390"/>
                  </a:lnTo>
                  <a:lnTo>
                    <a:pt x="410" y="387"/>
                  </a:lnTo>
                  <a:lnTo>
                    <a:pt x="420" y="340"/>
                  </a:lnTo>
                  <a:lnTo>
                    <a:pt x="415" y="283"/>
                  </a:lnTo>
                  <a:lnTo>
                    <a:pt x="400" y="233"/>
                  </a:lnTo>
                  <a:lnTo>
                    <a:pt x="395" y="211"/>
                  </a:lnTo>
                  <a:lnTo>
                    <a:pt x="405" y="225"/>
                  </a:lnTo>
                  <a:lnTo>
                    <a:pt x="435" y="263"/>
                  </a:lnTo>
                  <a:lnTo>
                    <a:pt x="485" y="318"/>
                  </a:lnTo>
                  <a:lnTo>
                    <a:pt x="540" y="379"/>
                  </a:lnTo>
                  <a:lnTo>
                    <a:pt x="601" y="442"/>
                  </a:lnTo>
                  <a:lnTo>
                    <a:pt x="666" y="497"/>
                  </a:lnTo>
                  <a:lnTo>
                    <a:pt x="731" y="535"/>
                  </a:lnTo>
                  <a:lnTo>
                    <a:pt x="786" y="549"/>
                  </a:lnTo>
                  <a:lnTo>
                    <a:pt x="821" y="530"/>
                  </a:lnTo>
                  <a:lnTo>
                    <a:pt x="826" y="497"/>
                  </a:lnTo>
                  <a:lnTo>
                    <a:pt x="821" y="453"/>
                  </a:lnTo>
                  <a:lnTo>
                    <a:pt x="796" y="406"/>
                  </a:lnTo>
                  <a:lnTo>
                    <a:pt x="771" y="360"/>
                  </a:lnTo>
                  <a:lnTo>
                    <a:pt x="746" y="321"/>
                  </a:lnTo>
                  <a:lnTo>
                    <a:pt x="726" y="294"/>
                  </a:lnTo>
                  <a:lnTo>
                    <a:pt x="716" y="283"/>
                  </a:lnTo>
                  <a:lnTo>
                    <a:pt x="736" y="299"/>
                  </a:lnTo>
                  <a:lnTo>
                    <a:pt x="786" y="346"/>
                  </a:lnTo>
                  <a:lnTo>
                    <a:pt x="856" y="412"/>
                  </a:lnTo>
                  <a:lnTo>
                    <a:pt x="936" y="489"/>
                  </a:lnTo>
                  <a:lnTo>
                    <a:pt x="1021" y="568"/>
                  </a:lnTo>
                  <a:lnTo>
                    <a:pt x="1096" y="640"/>
                  </a:lnTo>
                  <a:lnTo>
                    <a:pt x="1156" y="697"/>
                  </a:lnTo>
                  <a:lnTo>
                    <a:pt x="1191" y="730"/>
                  </a:lnTo>
                  <a:lnTo>
                    <a:pt x="1256" y="783"/>
                  </a:lnTo>
                  <a:lnTo>
                    <a:pt x="1341" y="840"/>
                  </a:lnTo>
                  <a:lnTo>
                    <a:pt x="1436" y="895"/>
                  </a:lnTo>
                  <a:lnTo>
                    <a:pt x="1531" y="945"/>
                  </a:lnTo>
                  <a:lnTo>
                    <a:pt x="1621" y="991"/>
                  </a:lnTo>
                  <a:lnTo>
                    <a:pt x="1697" y="1024"/>
                  </a:lnTo>
                  <a:lnTo>
                    <a:pt x="1747" y="1049"/>
                  </a:lnTo>
                  <a:lnTo>
                    <a:pt x="1767" y="1057"/>
                  </a:lnTo>
                  <a:close/>
                </a:path>
              </a:pathLst>
            </a:custGeom>
            <a:solidFill>
              <a:srgbClr val="4C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87" name="Freeform 7"/>
            <p:cNvSpPr>
              <a:spLocks/>
            </p:cNvSpPr>
            <p:nvPr/>
          </p:nvSpPr>
          <p:spPr bwMode="auto">
            <a:xfrm>
              <a:off x="611" y="2222"/>
              <a:ext cx="1551" cy="810"/>
            </a:xfrm>
            <a:custGeom>
              <a:avLst/>
              <a:gdLst>
                <a:gd name="T0" fmla="*/ 1541 w 1551"/>
                <a:gd name="T1" fmla="*/ 807 h 810"/>
                <a:gd name="T2" fmla="*/ 1486 w 1551"/>
                <a:gd name="T3" fmla="*/ 793 h 810"/>
                <a:gd name="T4" fmla="*/ 1406 w 1551"/>
                <a:gd name="T5" fmla="*/ 766 h 810"/>
                <a:gd name="T6" fmla="*/ 1331 w 1551"/>
                <a:gd name="T7" fmla="*/ 733 h 810"/>
                <a:gd name="T8" fmla="*/ 1281 w 1551"/>
                <a:gd name="T9" fmla="*/ 697 h 810"/>
                <a:gd name="T10" fmla="*/ 1211 w 1551"/>
                <a:gd name="T11" fmla="*/ 645 h 810"/>
                <a:gd name="T12" fmla="*/ 1136 w 1551"/>
                <a:gd name="T13" fmla="*/ 593 h 810"/>
                <a:gd name="T14" fmla="*/ 1086 w 1551"/>
                <a:gd name="T15" fmla="*/ 557 h 810"/>
                <a:gd name="T16" fmla="*/ 1076 w 1551"/>
                <a:gd name="T17" fmla="*/ 552 h 810"/>
                <a:gd name="T18" fmla="*/ 1025 w 1551"/>
                <a:gd name="T19" fmla="*/ 557 h 810"/>
                <a:gd name="T20" fmla="*/ 950 w 1551"/>
                <a:gd name="T21" fmla="*/ 563 h 810"/>
                <a:gd name="T22" fmla="*/ 875 w 1551"/>
                <a:gd name="T23" fmla="*/ 563 h 810"/>
                <a:gd name="T24" fmla="*/ 790 w 1551"/>
                <a:gd name="T25" fmla="*/ 552 h 810"/>
                <a:gd name="T26" fmla="*/ 685 w 1551"/>
                <a:gd name="T27" fmla="*/ 502 h 810"/>
                <a:gd name="T28" fmla="*/ 590 w 1551"/>
                <a:gd name="T29" fmla="*/ 425 h 810"/>
                <a:gd name="T30" fmla="*/ 505 w 1551"/>
                <a:gd name="T31" fmla="*/ 338 h 810"/>
                <a:gd name="T32" fmla="*/ 420 w 1551"/>
                <a:gd name="T33" fmla="*/ 225 h 810"/>
                <a:gd name="T34" fmla="*/ 360 w 1551"/>
                <a:gd name="T35" fmla="*/ 107 h 810"/>
                <a:gd name="T36" fmla="*/ 350 w 1551"/>
                <a:gd name="T37" fmla="*/ 88 h 810"/>
                <a:gd name="T38" fmla="*/ 330 w 1551"/>
                <a:gd name="T39" fmla="*/ 99 h 810"/>
                <a:gd name="T40" fmla="*/ 285 w 1551"/>
                <a:gd name="T41" fmla="*/ 121 h 810"/>
                <a:gd name="T42" fmla="*/ 230 w 1551"/>
                <a:gd name="T43" fmla="*/ 140 h 810"/>
                <a:gd name="T44" fmla="*/ 150 w 1551"/>
                <a:gd name="T45" fmla="*/ 143 h 810"/>
                <a:gd name="T46" fmla="*/ 80 w 1551"/>
                <a:gd name="T47" fmla="*/ 104 h 810"/>
                <a:gd name="T48" fmla="*/ 45 w 1551"/>
                <a:gd name="T49" fmla="*/ 49 h 810"/>
                <a:gd name="T50" fmla="*/ 35 w 1551"/>
                <a:gd name="T51" fmla="*/ 5 h 810"/>
                <a:gd name="T52" fmla="*/ 35 w 1551"/>
                <a:gd name="T53" fmla="*/ 35 h 810"/>
                <a:gd name="T54" fmla="*/ 20 w 1551"/>
                <a:gd name="T55" fmla="*/ 239 h 810"/>
                <a:gd name="T56" fmla="*/ 0 w 1551"/>
                <a:gd name="T57" fmla="*/ 404 h 810"/>
                <a:gd name="T58" fmla="*/ 40 w 1551"/>
                <a:gd name="T59" fmla="*/ 483 h 810"/>
                <a:gd name="T60" fmla="*/ 130 w 1551"/>
                <a:gd name="T61" fmla="*/ 541 h 810"/>
                <a:gd name="T62" fmla="*/ 245 w 1551"/>
                <a:gd name="T63" fmla="*/ 582 h 810"/>
                <a:gd name="T64" fmla="*/ 340 w 1551"/>
                <a:gd name="T65" fmla="*/ 604 h 810"/>
                <a:gd name="T66" fmla="*/ 455 w 1551"/>
                <a:gd name="T67" fmla="*/ 640 h 810"/>
                <a:gd name="T68" fmla="*/ 580 w 1551"/>
                <a:gd name="T69" fmla="*/ 684 h 810"/>
                <a:gd name="T70" fmla="*/ 665 w 1551"/>
                <a:gd name="T71" fmla="*/ 714 h 810"/>
                <a:gd name="T72" fmla="*/ 690 w 1551"/>
                <a:gd name="T73" fmla="*/ 722 h 810"/>
                <a:gd name="T74" fmla="*/ 760 w 1551"/>
                <a:gd name="T75" fmla="*/ 741 h 810"/>
                <a:gd name="T76" fmla="*/ 870 w 1551"/>
                <a:gd name="T77" fmla="*/ 766 h 810"/>
                <a:gd name="T78" fmla="*/ 985 w 1551"/>
                <a:gd name="T79" fmla="*/ 793 h 810"/>
                <a:gd name="T80" fmla="*/ 1101 w 1551"/>
                <a:gd name="T81" fmla="*/ 796 h 810"/>
                <a:gd name="T82" fmla="*/ 1261 w 1551"/>
                <a:gd name="T83" fmla="*/ 793 h 810"/>
                <a:gd name="T84" fmla="*/ 1426 w 1551"/>
                <a:gd name="T85" fmla="*/ 802 h 810"/>
                <a:gd name="T86" fmla="*/ 1536 w 1551"/>
                <a:gd name="T87" fmla="*/ 81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1" h="810">
                  <a:moveTo>
                    <a:pt x="1551" y="810"/>
                  </a:moveTo>
                  <a:lnTo>
                    <a:pt x="1541" y="807"/>
                  </a:lnTo>
                  <a:lnTo>
                    <a:pt x="1521" y="802"/>
                  </a:lnTo>
                  <a:lnTo>
                    <a:pt x="1486" y="793"/>
                  </a:lnTo>
                  <a:lnTo>
                    <a:pt x="1446" y="780"/>
                  </a:lnTo>
                  <a:lnTo>
                    <a:pt x="1406" y="766"/>
                  </a:lnTo>
                  <a:lnTo>
                    <a:pt x="1366" y="750"/>
                  </a:lnTo>
                  <a:lnTo>
                    <a:pt x="1331" y="733"/>
                  </a:lnTo>
                  <a:lnTo>
                    <a:pt x="1306" y="717"/>
                  </a:lnTo>
                  <a:lnTo>
                    <a:pt x="1281" y="697"/>
                  </a:lnTo>
                  <a:lnTo>
                    <a:pt x="1246" y="673"/>
                  </a:lnTo>
                  <a:lnTo>
                    <a:pt x="1211" y="645"/>
                  </a:lnTo>
                  <a:lnTo>
                    <a:pt x="1171" y="618"/>
                  </a:lnTo>
                  <a:lnTo>
                    <a:pt x="1136" y="593"/>
                  </a:lnTo>
                  <a:lnTo>
                    <a:pt x="1106" y="571"/>
                  </a:lnTo>
                  <a:lnTo>
                    <a:pt x="1086" y="557"/>
                  </a:lnTo>
                  <a:lnTo>
                    <a:pt x="1081" y="552"/>
                  </a:lnTo>
                  <a:lnTo>
                    <a:pt x="1076" y="552"/>
                  </a:lnTo>
                  <a:lnTo>
                    <a:pt x="1050" y="555"/>
                  </a:lnTo>
                  <a:lnTo>
                    <a:pt x="1025" y="557"/>
                  </a:lnTo>
                  <a:lnTo>
                    <a:pt x="985" y="560"/>
                  </a:lnTo>
                  <a:lnTo>
                    <a:pt x="950" y="563"/>
                  </a:lnTo>
                  <a:lnTo>
                    <a:pt x="910" y="563"/>
                  </a:lnTo>
                  <a:lnTo>
                    <a:pt x="875" y="563"/>
                  </a:lnTo>
                  <a:lnTo>
                    <a:pt x="845" y="560"/>
                  </a:lnTo>
                  <a:lnTo>
                    <a:pt x="790" y="552"/>
                  </a:lnTo>
                  <a:lnTo>
                    <a:pt x="740" y="530"/>
                  </a:lnTo>
                  <a:lnTo>
                    <a:pt x="685" y="502"/>
                  </a:lnTo>
                  <a:lnTo>
                    <a:pt x="635" y="464"/>
                  </a:lnTo>
                  <a:lnTo>
                    <a:pt x="590" y="425"/>
                  </a:lnTo>
                  <a:lnTo>
                    <a:pt x="545" y="382"/>
                  </a:lnTo>
                  <a:lnTo>
                    <a:pt x="505" y="338"/>
                  </a:lnTo>
                  <a:lnTo>
                    <a:pt x="465" y="296"/>
                  </a:lnTo>
                  <a:lnTo>
                    <a:pt x="420" y="225"/>
                  </a:lnTo>
                  <a:lnTo>
                    <a:pt x="385" y="156"/>
                  </a:lnTo>
                  <a:lnTo>
                    <a:pt x="360" y="107"/>
                  </a:lnTo>
                  <a:lnTo>
                    <a:pt x="355" y="85"/>
                  </a:lnTo>
                  <a:lnTo>
                    <a:pt x="350" y="88"/>
                  </a:lnTo>
                  <a:lnTo>
                    <a:pt x="345" y="93"/>
                  </a:lnTo>
                  <a:lnTo>
                    <a:pt x="330" y="99"/>
                  </a:lnTo>
                  <a:lnTo>
                    <a:pt x="310" y="110"/>
                  </a:lnTo>
                  <a:lnTo>
                    <a:pt x="285" y="121"/>
                  </a:lnTo>
                  <a:lnTo>
                    <a:pt x="260" y="129"/>
                  </a:lnTo>
                  <a:lnTo>
                    <a:pt x="230" y="140"/>
                  </a:lnTo>
                  <a:lnTo>
                    <a:pt x="200" y="148"/>
                  </a:lnTo>
                  <a:lnTo>
                    <a:pt x="150" y="143"/>
                  </a:lnTo>
                  <a:lnTo>
                    <a:pt x="110" y="126"/>
                  </a:lnTo>
                  <a:lnTo>
                    <a:pt x="80" y="104"/>
                  </a:lnTo>
                  <a:lnTo>
                    <a:pt x="60" y="77"/>
                  </a:lnTo>
                  <a:lnTo>
                    <a:pt x="45" y="49"/>
                  </a:lnTo>
                  <a:lnTo>
                    <a:pt x="40" y="25"/>
                  </a:lnTo>
                  <a:lnTo>
                    <a:pt x="35" y="5"/>
                  </a:lnTo>
                  <a:lnTo>
                    <a:pt x="35" y="0"/>
                  </a:lnTo>
                  <a:lnTo>
                    <a:pt x="35" y="35"/>
                  </a:lnTo>
                  <a:lnTo>
                    <a:pt x="30" y="123"/>
                  </a:lnTo>
                  <a:lnTo>
                    <a:pt x="20" y="239"/>
                  </a:lnTo>
                  <a:lnTo>
                    <a:pt x="5" y="354"/>
                  </a:lnTo>
                  <a:lnTo>
                    <a:pt x="0" y="404"/>
                  </a:lnTo>
                  <a:lnTo>
                    <a:pt x="15" y="447"/>
                  </a:lnTo>
                  <a:lnTo>
                    <a:pt x="40" y="483"/>
                  </a:lnTo>
                  <a:lnTo>
                    <a:pt x="80" y="513"/>
                  </a:lnTo>
                  <a:lnTo>
                    <a:pt x="130" y="541"/>
                  </a:lnTo>
                  <a:lnTo>
                    <a:pt x="185" y="563"/>
                  </a:lnTo>
                  <a:lnTo>
                    <a:pt x="245" y="582"/>
                  </a:lnTo>
                  <a:lnTo>
                    <a:pt x="305" y="598"/>
                  </a:lnTo>
                  <a:lnTo>
                    <a:pt x="340" y="604"/>
                  </a:lnTo>
                  <a:lnTo>
                    <a:pt x="395" y="620"/>
                  </a:lnTo>
                  <a:lnTo>
                    <a:pt x="455" y="640"/>
                  </a:lnTo>
                  <a:lnTo>
                    <a:pt x="520" y="662"/>
                  </a:lnTo>
                  <a:lnTo>
                    <a:pt x="580" y="684"/>
                  </a:lnTo>
                  <a:lnTo>
                    <a:pt x="630" y="700"/>
                  </a:lnTo>
                  <a:lnTo>
                    <a:pt x="665" y="714"/>
                  </a:lnTo>
                  <a:lnTo>
                    <a:pt x="680" y="719"/>
                  </a:lnTo>
                  <a:lnTo>
                    <a:pt x="690" y="722"/>
                  </a:lnTo>
                  <a:lnTo>
                    <a:pt x="720" y="730"/>
                  </a:lnTo>
                  <a:lnTo>
                    <a:pt x="760" y="741"/>
                  </a:lnTo>
                  <a:lnTo>
                    <a:pt x="810" y="752"/>
                  </a:lnTo>
                  <a:lnTo>
                    <a:pt x="870" y="766"/>
                  </a:lnTo>
                  <a:lnTo>
                    <a:pt x="930" y="780"/>
                  </a:lnTo>
                  <a:lnTo>
                    <a:pt x="985" y="793"/>
                  </a:lnTo>
                  <a:lnTo>
                    <a:pt x="1040" y="802"/>
                  </a:lnTo>
                  <a:lnTo>
                    <a:pt x="1101" y="796"/>
                  </a:lnTo>
                  <a:lnTo>
                    <a:pt x="1176" y="793"/>
                  </a:lnTo>
                  <a:lnTo>
                    <a:pt x="1261" y="793"/>
                  </a:lnTo>
                  <a:lnTo>
                    <a:pt x="1346" y="796"/>
                  </a:lnTo>
                  <a:lnTo>
                    <a:pt x="1426" y="802"/>
                  </a:lnTo>
                  <a:lnTo>
                    <a:pt x="1491" y="804"/>
                  </a:lnTo>
                  <a:lnTo>
                    <a:pt x="1536" y="810"/>
                  </a:lnTo>
                  <a:lnTo>
                    <a:pt x="1551" y="810"/>
                  </a:lnTo>
                  <a:close/>
                </a:path>
              </a:pathLst>
            </a:custGeom>
            <a:solidFill>
              <a:srgbClr val="72E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88" name="Freeform 8"/>
            <p:cNvSpPr>
              <a:spLocks/>
            </p:cNvSpPr>
            <p:nvPr/>
          </p:nvSpPr>
          <p:spPr bwMode="auto">
            <a:xfrm>
              <a:off x="2863" y="3018"/>
              <a:ext cx="1276" cy="989"/>
            </a:xfrm>
            <a:custGeom>
              <a:avLst/>
              <a:gdLst>
                <a:gd name="T0" fmla="*/ 0 w 1276"/>
                <a:gd name="T1" fmla="*/ 0 h 989"/>
                <a:gd name="T2" fmla="*/ 15 w 1276"/>
                <a:gd name="T3" fmla="*/ 11 h 989"/>
                <a:gd name="T4" fmla="*/ 50 w 1276"/>
                <a:gd name="T5" fmla="*/ 41 h 989"/>
                <a:gd name="T6" fmla="*/ 105 w 1276"/>
                <a:gd name="T7" fmla="*/ 88 h 989"/>
                <a:gd name="T8" fmla="*/ 180 w 1276"/>
                <a:gd name="T9" fmla="*/ 149 h 989"/>
                <a:gd name="T10" fmla="*/ 270 w 1276"/>
                <a:gd name="T11" fmla="*/ 223 h 989"/>
                <a:gd name="T12" fmla="*/ 370 w 1276"/>
                <a:gd name="T13" fmla="*/ 305 h 989"/>
                <a:gd name="T14" fmla="*/ 475 w 1276"/>
                <a:gd name="T15" fmla="*/ 390 h 989"/>
                <a:gd name="T16" fmla="*/ 585 w 1276"/>
                <a:gd name="T17" fmla="*/ 481 h 989"/>
                <a:gd name="T18" fmla="*/ 695 w 1276"/>
                <a:gd name="T19" fmla="*/ 571 h 989"/>
                <a:gd name="T20" fmla="*/ 805 w 1276"/>
                <a:gd name="T21" fmla="*/ 659 h 989"/>
                <a:gd name="T22" fmla="*/ 905 w 1276"/>
                <a:gd name="T23" fmla="*/ 742 h 989"/>
                <a:gd name="T24" fmla="*/ 1000 w 1276"/>
                <a:gd name="T25" fmla="*/ 816 h 989"/>
                <a:gd name="T26" fmla="*/ 1081 w 1276"/>
                <a:gd name="T27" fmla="*/ 879 h 989"/>
                <a:gd name="T28" fmla="*/ 1146 w 1276"/>
                <a:gd name="T29" fmla="*/ 928 h 989"/>
                <a:gd name="T30" fmla="*/ 1191 w 1276"/>
                <a:gd name="T31" fmla="*/ 964 h 989"/>
                <a:gd name="T32" fmla="*/ 1211 w 1276"/>
                <a:gd name="T33" fmla="*/ 978 h 989"/>
                <a:gd name="T34" fmla="*/ 1246 w 1276"/>
                <a:gd name="T35" fmla="*/ 986 h 989"/>
                <a:gd name="T36" fmla="*/ 1266 w 1276"/>
                <a:gd name="T37" fmla="*/ 989 h 989"/>
                <a:gd name="T38" fmla="*/ 1276 w 1276"/>
                <a:gd name="T39" fmla="*/ 983 h 989"/>
                <a:gd name="T40" fmla="*/ 1271 w 1276"/>
                <a:gd name="T41" fmla="*/ 975 h 989"/>
                <a:gd name="T42" fmla="*/ 1256 w 1276"/>
                <a:gd name="T43" fmla="*/ 964 h 989"/>
                <a:gd name="T44" fmla="*/ 1221 w 1276"/>
                <a:gd name="T45" fmla="*/ 934 h 989"/>
                <a:gd name="T46" fmla="*/ 1161 w 1276"/>
                <a:gd name="T47" fmla="*/ 887 h 989"/>
                <a:gd name="T48" fmla="*/ 1091 w 1276"/>
                <a:gd name="T49" fmla="*/ 827 h 989"/>
                <a:gd name="T50" fmla="*/ 1005 w 1276"/>
                <a:gd name="T51" fmla="*/ 758 h 989"/>
                <a:gd name="T52" fmla="*/ 910 w 1276"/>
                <a:gd name="T53" fmla="*/ 681 h 989"/>
                <a:gd name="T54" fmla="*/ 810 w 1276"/>
                <a:gd name="T55" fmla="*/ 599 h 989"/>
                <a:gd name="T56" fmla="*/ 705 w 1276"/>
                <a:gd name="T57" fmla="*/ 514 h 989"/>
                <a:gd name="T58" fmla="*/ 605 w 1276"/>
                <a:gd name="T59" fmla="*/ 429 h 989"/>
                <a:gd name="T60" fmla="*/ 505 w 1276"/>
                <a:gd name="T61" fmla="*/ 346 h 989"/>
                <a:gd name="T62" fmla="*/ 410 w 1276"/>
                <a:gd name="T63" fmla="*/ 269 h 989"/>
                <a:gd name="T64" fmla="*/ 325 w 1276"/>
                <a:gd name="T65" fmla="*/ 201 h 989"/>
                <a:gd name="T66" fmla="*/ 255 w 1276"/>
                <a:gd name="T67" fmla="*/ 143 h 989"/>
                <a:gd name="T68" fmla="*/ 200 w 1276"/>
                <a:gd name="T69" fmla="*/ 99 h 989"/>
                <a:gd name="T70" fmla="*/ 165 w 1276"/>
                <a:gd name="T71" fmla="*/ 72 h 989"/>
                <a:gd name="T72" fmla="*/ 155 w 1276"/>
                <a:gd name="T73" fmla="*/ 61 h 989"/>
                <a:gd name="T74" fmla="*/ 0 w 1276"/>
                <a:gd name="T7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6" h="989">
                  <a:moveTo>
                    <a:pt x="0" y="0"/>
                  </a:moveTo>
                  <a:lnTo>
                    <a:pt x="15" y="11"/>
                  </a:lnTo>
                  <a:lnTo>
                    <a:pt x="50" y="41"/>
                  </a:lnTo>
                  <a:lnTo>
                    <a:pt x="105" y="88"/>
                  </a:lnTo>
                  <a:lnTo>
                    <a:pt x="180" y="149"/>
                  </a:lnTo>
                  <a:lnTo>
                    <a:pt x="270" y="223"/>
                  </a:lnTo>
                  <a:lnTo>
                    <a:pt x="370" y="305"/>
                  </a:lnTo>
                  <a:lnTo>
                    <a:pt x="475" y="390"/>
                  </a:lnTo>
                  <a:lnTo>
                    <a:pt x="585" y="481"/>
                  </a:lnTo>
                  <a:lnTo>
                    <a:pt x="695" y="571"/>
                  </a:lnTo>
                  <a:lnTo>
                    <a:pt x="805" y="659"/>
                  </a:lnTo>
                  <a:lnTo>
                    <a:pt x="905" y="742"/>
                  </a:lnTo>
                  <a:lnTo>
                    <a:pt x="1000" y="816"/>
                  </a:lnTo>
                  <a:lnTo>
                    <a:pt x="1081" y="879"/>
                  </a:lnTo>
                  <a:lnTo>
                    <a:pt x="1146" y="928"/>
                  </a:lnTo>
                  <a:lnTo>
                    <a:pt x="1191" y="964"/>
                  </a:lnTo>
                  <a:lnTo>
                    <a:pt x="1211" y="978"/>
                  </a:lnTo>
                  <a:lnTo>
                    <a:pt x="1246" y="986"/>
                  </a:lnTo>
                  <a:lnTo>
                    <a:pt x="1266" y="989"/>
                  </a:lnTo>
                  <a:lnTo>
                    <a:pt x="1276" y="983"/>
                  </a:lnTo>
                  <a:lnTo>
                    <a:pt x="1271" y="975"/>
                  </a:lnTo>
                  <a:lnTo>
                    <a:pt x="1256" y="964"/>
                  </a:lnTo>
                  <a:lnTo>
                    <a:pt x="1221" y="934"/>
                  </a:lnTo>
                  <a:lnTo>
                    <a:pt x="1161" y="887"/>
                  </a:lnTo>
                  <a:lnTo>
                    <a:pt x="1091" y="827"/>
                  </a:lnTo>
                  <a:lnTo>
                    <a:pt x="1005" y="758"/>
                  </a:lnTo>
                  <a:lnTo>
                    <a:pt x="910" y="681"/>
                  </a:lnTo>
                  <a:lnTo>
                    <a:pt x="810" y="599"/>
                  </a:lnTo>
                  <a:lnTo>
                    <a:pt x="705" y="514"/>
                  </a:lnTo>
                  <a:lnTo>
                    <a:pt x="605" y="429"/>
                  </a:lnTo>
                  <a:lnTo>
                    <a:pt x="505" y="346"/>
                  </a:lnTo>
                  <a:lnTo>
                    <a:pt x="410" y="269"/>
                  </a:lnTo>
                  <a:lnTo>
                    <a:pt x="325" y="201"/>
                  </a:lnTo>
                  <a:lnTo>
                    <a:pt x="255" y="143"/>
                  </a:lnTo>
                  <a:lnTo>
                    <a:pt x="200" y="99"/>
                  </a:lnTo>
                  <a:lnTo>
                    <a:pt x="165" y="72"/>
                  </a:lnTo>
                  <a:lnTo>
                    <a:pt x="155"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89" name="Freeform 9"/>
            <p:cNvSpPr>
              <a:spLocks/>
            </p:cNvSpPr>
            <p:nvPr/>
          </p:nvSpPr>
          <p:spPr bwMode="auto">
            <a:xfrm>
              <a:off x="2747" y="3026"/>
              <a:ext cx="956" cy="808"/>
            </a:xfrm>
            <a:custGeom>
              <a:avLst/>
              <a:gdLst>
                <a:gd name="T0" fmla="*/ 0 w 956"/>
                <a:gd name="T1" fmla="*/ 0 h 808"/>
                <a:gd name="T2" fmla="*/ 10 w 956"/>
                <a:gd name="T3" fmla="*/ 9 h 808"/>
                <a:gd name="T4" fmla="*/ 35 w 956"/>
                <a:gd name="T5" fmla="*/ 33 h 808"/>
                <a:gd name="T6" fmla="*/ 81 w 956"/>
                <a:gd name="T7" fmla="*/ 72 h 808"/>
                <a:gd name="T8" fmla="*/ 136 w 956"/>
                <a:gd name="T9" fmla="*/ 121 h 808"/>
                <a:gd name="T10" fmla="*/ 196 w 956"/>
                <a:gd name="T11" fmla="*/ 182 h 808"/>
                <a:gd name="T12" fmla="*/ 271 w 956"/>
                <a:gd name="T13" fmla="*/ 248 h 808"/>
                <a:gd name="T14" fmla="*/ 346 w 956"/>
                <a:gd name="T15" fmla="*/ 316 h 808"/>
                <a:gd name="T16" fmla="*/ 431 w 956"/>
                <a:gd name="T17" fmla="*/ 390 h 808"/>
                <a:gd name="T18" fmla="*/ 511 w 956"/>
                <a:gd name="T19" fmla="*/ 465 h 808"/>
                <a:gd name="T20" fmla="*/ 591 w 956"/>
                <a:gd name="T21" fmla="*/ 536 h 808"/>
                <a:gd name="T22" fmla="*/ 666 w 956"/>
                <a:gd name="T23" fmla="*/ 602 h 808"/>
                <a:gd name="T24" fmla="*/ 731 w 956"/>
                <a:gd name="T25" fmla="*/ 662 h 808"/>
                <a:gd name="T26" fmla="*/ 791 w 956"/>
                <a:gd name="T27" fmla="*/ 715 h 808"/>
                <a:gd name="T28" fmla="*/ 841 w 956"/>
                <a:gd name="T29" fmla="*/ 756 h 808"/>
                <a:gd name="T30" fmla="*/ 876 w 956"/>
                <a:gd name="T31" fmla="*/ 783 h 808"/>
                <a:gd name="T32" fmla="*/ 891 w 956"/>
                <a:gd name="T33" fmla="*/ 797 h 808"/>
                <a:gd name="T34" fmla="*/ 921 w 956"/>
                <a:gd name="T35" fmla="*/ 808 h 808"/>
                <a:gd name="T36" fmla="*/ 946 w 956"/>
                <a:gd name="T37" fmla="*/ 808 h 808"/>
                <a:gd name="T38" fmla="*/ 956 w 956"/>
                <a:gd name="T39" fmla="*/ 805 h 808"/>
                <a:gd name="T40" fmla="*/ 951 w 956"/>
                <a:gd name="T41" fmla="*/ 797 h 808"/>
                <a:gd name="T42" fmla="*/ 941 w 956"/>
                <a:gd name="T43" fmla="*/ 786 h 808"/>
                <a:gd name="T44" fmla="*/ 916 w 956"/>
                <a:gd name="T45" fmla="*/ 761 h 808"/>
                <a:gd name="T46" fmla="*/ 871 w 956"/>
                <a:gd name="T47" fmla="*/ 726 h 808"/>
                <a:gd name="T48" fmla="*/ 821 w 956"/>
                <a:gd name="T49" fmla="*/ 679 h 808"/>
                <a:gd name="T50" fmla="*/ 761 w 956"/>
                <a:gd name="T51" fmla="*/ 621 h 808"/>
                <a:gd name="T52" fmla="*/ 691 w 956"/>
                <a:gd name="T53" fmla="*/ 561 h 808"/>
                <a:gd name="T54" fmla="*/ 621 w 956"/>
                <a:gd name="T55" fmla="*/ 495 h 808"/>
                <a:gd name="T56" fmla="*/ 546 w 956"/>
                <a:gd name="T57" fmla="*/ 426 h 808"/>
                <a:gd name="T58" fmla="*/ 471 w 956"/>
                <a:gd name="T59" fmla="*/ 357 h 808"/>
                <a:gd name="T60" fmla="*/ 396 w 956"/>
                <a:gd name="T61" fmla="*/ 292 h 808"/>
                <a:gd name="T62" fmla="*/ 331 w 956"/>
                <a:gd name="T63" fmla="*/ 231 h 808"/>
                <a:gd name="T64" fmla="*/ 271 w 956"/>
                <a:gd name="T65" fmla="*/ 176 h 808"/>
                <a:gd name="T66" fmla="*/ 221 w 956"/>
                <a:gd name="T67" fmla="*/ 130 h 808"/>
                <a:gd name="T68" fmla="*/ 181 w 956"/>
                <a:gd name="T69" fmla="*/ 94 h 808"/>
                <a:gd name="T70" fmla="*/ 156 w 956"/>
                <a:gd name="T71" fmla="*/ 72 h 808"/>
                <a:gd name="T72" fmla="*/ 146 w 956"/>
                <a:gd name="T73" fmla="*/ 64 h 808"/>
                <a:gd name="T74" fmla="*/ 0 w 956"/>
                <a:gd name="T75"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6" h="808">
                  <a:moveTo>
                    <a:pt x="0" y="0"/>
                  </a:moveTo>
                  <a:lnTo>
                    <a:pt x="10" y="9"/>
                  </a:lnTo>
                  <a:lnTo>
                    <a:pt x="35" y="33"/>
                  </a:lnTo>
                  <a:lnTo>
                    <a:pt x="81" y="72"/>
                  </a:lnTo>
                  <a:lnTo>
                    <a:pt x="136" y="121"/>
                  </a:lnTo>
                  <a:lnTo>
                    <a:pt x="196" y="182"/>
                  </a:lnTo>
                  <a:lnTo>
                    <a:pt x="271" y="248"/>
                  </a:lnTo>
                  <a:lnTo>
                    <a:pt x="346" y="316"/>
                  </a:lnTo>
                  <a:lnTo>
                    <a:pt x="431" y="390"/>
                  </a:lnTo>
                  <a:lnTo>
                    <a:pt x="511" y="465"/>
                  </a:lnTo>
                  <a:lnTo>
                    <a:pt x="591" y="536"/>
                  </a:lnTo>
                  <a:lnTo>
                    <a:pt x="666" y="602"/>
                  </a:lnTo>
                  <a:lnTo>
                    <a:pt x="731" y="662"/>
                  </a:lnTo>
                  <a:lnTo>
                    <a:pt x="791" y="715"/>
                  </a:lnTo>
                  <a:lnTo>
                    <a:pt x="841" y="756"/>
                  </a:lnTo>
                  <a:lnTo>
                    <a:pt x="876" y="783"/>
                  </a:lnTo>
                  <a:lnTo>
                    <a:pt x="891" y="797"/>
                  </a:lnTo>
                  <a:lnTo>
                    <a:pt x="921" y="808"/>
                  </a:lnTo>
                  <a:lnTo>
                    <a:pt x="946" y="808"/>
                  </a:lnTo>
                  <a:lnTo>
                    <a:pt x="956" y="805"/>
                  </a:lnTo>
                  <a:lnTo>
                    <a:pt x="951" y="797"/>
                  </a:lnTo>
                  <a:lnTo>
                    <a:pt x="941" y="786"/>
                  </a:lnTo>
                  <a:lnTo>
                    <a:pt x="916" y="761"/>
                  </a:lnTo>
                  <a:lnTo>
                    <a:pt x="871" y="726"/>
                  </a:lnTo>
                  <a:lnTo>
                    <a:pt x="821" y="679"/>
                  </a:lnTo>
                  <a:lnTo>
                    <a:pt x="761" y="621"/>
                  </a:lnTo>
                  <a:lnTo>
                    <a:pt x="691" y="561"/>
                  </a:lnTo>
                  <a:lnTo>
                    <a:pt x="621" y="495"/>
                  </a:lnTo>
                  <a:lnTo>
                    <a:pt x="546" y="426"/>
                  </a:lnTo>
                  <a:lnTo>
                    <a:pt x="471" y="357"/>
                  </a:lnTo>
                  <a:lnTo>
                    <a:pt x="396" y="292"/>
                  </a:lnTo>
                  <a:lnTo>
                    <a:pt x="331" y="231"/>
                  </a:lnTo>
                  <a:lnTo>
                    <a:pt x="271" y="176"/>
                  </a:lnTo>
                  <a:lnTo>
                    <a:pt x="221" y="130"/>
                  </a:lnTo>
                  <a:lnTo>
                    <a:pt x="181" y="94"/>
                  </a:lnTo>
                  <a:lnTo>
                    <a:pt x="156" y="72"/>
                  </a:lnTo>
                  <a:lnTo>
                    <a:pt x="146" y="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0" name="Freeform 10"/>
            <p:cNvSpPr>
              <a:spLocks/>
            </p:cNvSpPr>
            <p:nvPr/>
          </p:nvSpPr>
          <p:spPr bwMode="auto">
            <a:xfrm>
              <a:off x="2622" y="3040"/>
              <a:ext cx="356" cy="437"/>
            </a:xfrm>
            <a:custGeom>
              <a:avLst/>
              <a:gdLst>
                <a:gd name="T0" fmla="*/ 0 w 356"/>
                <a:gd name="T1" fmla="*/ 17 h 437"/>
                <a:gd name="T2" fmla="*/ 10 w 356"/>
                <a:gd name="T3" fmla="*/ 36 h 437"/>
                <a:gd name="T4" fmla="*/ 45 w 356"/>
                <a:gd name="T5" fmla="*/ 83 h 437"/>
                <a:gd name="T6" fmla="*/ 90 w 356"/>
                <a:gd name="T7" fmla="*/ 151 h 437"/>
                <a:gd name="T8" fmla="*/ 150 w 356"/>
                <a:gd name="T9" fmla="*/ 228 h 437"/>
                <a:gd name="T10" fmla="*/ 206 w 356"/>
                <a:gd name="T11" fmla="*/ 305 h 437"/>
                <a:gd name="T12" fmla="*/ 266 w 356"/>
                <a:gd name="T13" fmla="*/ 374 h 437"/>
                <a:gd name="T14" fmla="*/ 311 w 356"/>
                <a:gd name="T15" fmla="*/ 420 h 437"/>
                <a:gd name="T16" fmla="*/ 346 w 356"/>
                <a:gd name="T17" fmla="*/ 437 h 437"/>
                <a:gd name="T18" fmla="*/ 356 w 356"/>
                <a:gd name="T19" fmla="*/ 401 h 437"/>
                <a:gd name="T20" fmla="*/ 336 w 356"/>
                <a:gd name="T21" fmla="*/ 343 h 437"/>
                <a:gd name="T22" fmla="*/ 296 w 356"/>
                <a:gd name="T23" fmla="*/ 272 h 437"/>
                <a:gd name="T24" fmla="*/ 241 w 356"/>
                <a:gd name="T25" fmla="*/ 198 h 437"/>
                <a:gd name="T26" fmla="*/ 181 w 356"/>
                <a:gd name="T27" fmla="*/ 124 h 437"/>
                <a:gd name="T28" fmla="*/ 125 w 356"/>
                <a:gd name="T29" fmla="*/ 61 h 437"/>
                <a:gd name="T30" fmla="*/ 85 w 356"/>
                <a:gd name="T31" fmla="*/ 17 h 437"/>
                <a:gd name="T32" fmla="*/ 70 w 356"/>
                <a:gd name="T33" fmla="*/ 0 h 437"/>
                <a:gd name="T34" fmla="*/ 0 w 356"/>
                <a:gd name="T35" fmla="*/ 1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437">
                  <a:moveTo>
                    <a:pt x="0" y="17"/>
                  </a:moveTo>
                  <a:lnTo>
                    <a:pt x="10" y="36"/>
                  </a:lnTo>
                  <a:lnTo>
                    <a:pt x="45" y="83"/>
                  </a:lnTo>
                  <a:lnTo>
                    <a:pt x="90" y="151"/>
                  </a:lnTo>
                  <a:lnTo>
                    <a:pt x="150" y="228"/>
                  </a:lnTo>
                  <a:lnTo>
                    <a:pt x="206" y="305"/>
                  </a:lnTo>
                  <a:lnTo>
                    <a:pt x="266" y="374"/>
                  </a:lnTo>
                  <a:lnTo>
                    <a:pt x="311" y="420"/>
                  </a:lnTo>
                  <a:lnTo>
                    <a:pt x="346" y="437"/>
                  </a:lnTo>
                  <a:lnTo>
                    <a:pt x="356" y="401"/>
                  </a:lnTo>
                  <a:lnTo>
                    <a:pt x="336" y="343"/>
                  </a:lnTo>
                  <a:lnTo>
                    <a:pt x="296" y="272"/>
                  </a:lnTo>
                  <a:lnTo>
                    <a:pt x="241" y="198"/>
                  </a:lnTo>
                  <a:lnTo>
                    <a:pt x="181" y="124"/>
                  </a:lnTo>
                  <a:lnTo>
                    <a:pt x="125" y="61"/>
                  </a:lnTo>
                  <a:lnTo>
                    <a:pt x="85" y="17"/>
                  </a:lnTo>
                  <a:lnTo>
                    <a:pt x="70"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1" name="Freeform 11"/>
            <p:cNvSpPr>
              <a:spLocks/>
            </p:cNvSpPr>
            <p:nvPr/>
          </p:nvSpPr>
          <p:spPr bwMode="auto">
            <a:xfrm>
              <a:off x="2392" y="3059"/>
              <a:ext cx="205" cy="270"/>
            </a:xfrm>
            <a:custGeom>
              <a:avLst/>
              <a:gdLst>
                <a:gd name="T0" fmla="*/ 0 w 205"/>
                <a:gd name="T1" fmla="*/ 20 h 270"/>
                <a:gd name="T2" fmla="*/ 5 w 205"/>
                <a:gd name="T3" fmla="*/ 28 h 270"/>
                <a:gd name="T4" fmla="*/ 25 w 205"/>
                <a:gd name="T5" fmla="*/ 55 h 270"/>
                <a:gd name="T6" fmla="*/ 50 w 205"/>
                <a:gd name="T7" fmla="*/ 91 h 270"/>
                <a:gd name="T8" fmla="*/ 80 w 205"/>
                <a:gd name="T9" fmla="*/ 135 h 270"/>
                <a:gd name="T10" fmla="*/ 115 w 205"/>
                <a:gd name="T11" fmla="*/ 179 h 270"/>
                <a:gd name="T12" fmla="*/ 145 w 205"/>
                <a:gd name="T13" fmla="*/ 220 h 270"/>
                <a:gd name="T14" fmla="*/ 175 w 205"/>
                <a:gd name="T15" fmla="*/ 250 h 270"/>
                <a:gd name="T16" fmla="*/ 200 w 205"/>
                <a:gd name="T17" fmla="*/ 270 h 270"/>
                <a:gd name="T18" fmla="*/ 205 w 205"/>
                <a:gd name="T19" fmla="*/ 234 h 270"/>
                <a:gd name="T20" fmla="*/ 195 w 205"/>
                <a:gd name="T21" fmla="*/ 193 h 270"/>
                <a:gd name="T22" fmla="*/ 170 w 205"/>
                <a:gd name="T23" fmla="*/ 146 h 270"/>
                <a:gd name="T24" fmla="*/ 145 w 205"/>
                <a:gd name="T25" fmla="*/ 102 h 270"/>
                <a:gd name="T26" fmla="*/ 110 w 205"/>
                <a:gd name="T27" fmla="*/ 64 h 270"/>
                <a:gd name="T28" fmla="*/ 85 w 205"/>
                <a:gd name="T29" fmla="*/ 31 h 270"/>
                <a:gd name="T30" fmla="*/ 65 w 205"/>
                <a:gd name="T31" fmla="*/ 9 h 270"/>
                <a:gd name="T32" fmla="*/ 55 w 205"/>
                <a:gd name="T33" fmla="*/ 0 h 270"/>
                <a:gd name="T34" fmla="*/ 0 w 205"/>
                <a:gd name="T35" fmla="*/ 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270">
                  <a:moveTo>
                    <a:pt x="0" y="20"/>
                  </a:moveTo>
                  <a:lnTo>
                    <a:pt x="5" y="28"/>
                  </a:lnTo>
                  <a:lnTo>
                    <a:pt x="25" y="55"/>
                  </a:lnTo>
                  <a:lnTo>
                    <a:pt x="50" y="91"/>
                  </a:lnTo>
                  <a:lnTo>
                    <a:pt x="80" y="135"/>
                  </a:lnTo>
                  <a:lnTo>
                    <a:pt x="115" y="179"/>
                  </a:lnTo>
                  <a:lnTo>
                    <a:pt x="145" y="220"/>
                  </a:lnTo>
                  <a:lnTo>
                    <a:pt x="175" y="250"/>
                  </a:lnTo>
                  <a:lnTo>
                    <a:pt x="200" y="270"/>
                  </a:lnTo>
                  <a:lnTo>
                    <a:pt x="205" y="234"/>
                  </a:lnTo>
                  <a:lnTo>
                    <a:pt x="195" y="193"/>
                  </a:lnTo>
                  <a:lnTo>
                    <a:pt x="170" y="146"/>
                  </a:lnTo>
                  <a:lnTo>
                    <a:pt x="145" y="102"/>
                  </a:lnTo>
                  <a:lnTo>
                    <a:pt x="110" y="64"/>
                  </a:lnTo>
                  <a:lnTo>
                    <a:pt x="85" y="31"/>
                  </a:lnTo>
                  <a:lnTo>
                    <a:pt x="65" y="9"/>
                  </a:lnTo>
                  <a:lnTo>
                    <a:pt x="55"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2" name="Freeform 12"/>
            <p:cNvSpPr>
              <a:spLocks/>
            </p:cNvSpPr>
            <p:nvPr/>
          </p:nvSpPr>
          <p:spPr bwMode="auto">
            <a:xfrm>
              <a:off x="1306" y="2576"/>
              <a:ext cx="315" cy="132"/>
            </a:xfrm>
            <a:custGeom>
              <a:avLst/>
              <a:gdLst>
                <a:gd name="T0" fmla="*/ 35 w 315"/>
                <a:gd name="T1" fmla="*/ 44 h 132"/>
                <a:gd name="T2" fmla="*/ 40 w 315"/>
                <a:gd name="T3" fmla="*/ 47 h 132"/>
                <a:gd name="T4" fmla="*/ 55 w 315"/>
                <a:gd name="T5" fmla="*/ 58 h 132"/>
                <a:gd name="T6" fmla="*/ 75 w 315"/>
                <a:gd name="T7" fmla="*/ 71 h 132"/>
                <a:gd name="T8" fmla="*/ 105 w 315"/>
                <a:gd name="T9" fmla="*/ 88 h 132"/>
                <a:gd name="T10" fmla="*/ 130 w 315"/>
                <a:gd name="T11" fmla="*/ 104 h 132"/>
                <a:gd name="T12" fmla="*/ 160 w 315"/>
                <a:gd name="T13" fmla="*/ 118 h 132"/>
                <a:gd name="T14" fmla="*/ 185 w 315"/>
                <a:gd name="T15" fmla="*/ 129 h 132"/>
                <a:gd name="T16" fmla="*/ 205 w 315"/>
                <a:gd name="T17" fmla="*/ 132 h 132"/>
                <a:gd name="T18" fmla="*/ 240 w 315"/>
                <a:gd name="T19" fmla="*/ 129 h 132"/>
                <a:gd name="T20" fmla="*/ 275 w 315"/>
                <a:gd name="T21" fmla="*/ 124 h 132"/>
                <a:gd name="T22" fmla="*/ 300 w 315"/>
                <a:gd name="T23" fmla="*/ 115 h 132"/>
                <a:gd name="T24" fmla="*/ 315 w 315"/>
                <a:gd name="T25" fmla="*/ 104 h 132"/>
                <a:gd name="T26" fmla="*/ 310 w 315"/>
                <a:gd name="T27" fmla="*/ 80 h 132"/>
                <a:gd name="T28" fmla="*/ 305 w 315"/>
                <a:gd name="T29" fmla="*/ 50 h 132"/>
                <a:gd name="T30" fmla="*/ 295 w 315"/>
                <a:gd name="T31" fmla="*/ 25 h 132"/>
                <a:gd name="T32" fmla="*/ 290 w 315"/>
                <a:gd name="T33" fmla="*/ 14 h 132"/>
                <a:gd name="T34" fmla="*/ 290 w 315"/>
                <a:gd name="T35" fmla="*/ 25 h 132"/>
                <a:gd name="T36" fmla="*/ 285 w 315"/>
                <a:gd name="T37" fmla="*/ 47 h 132"/>
                <a:gd name="T38" fmla="*/ 275 w 315"/>
                <a:gd name="T39" fmla="*/ 71 h 132"/>
                <a:gd name="T40" fmla="*/ 250 w 315"/>
                <a:gd name="T41" fmla="*/ 85 h 132"/>
                <a:gd name="T42" fmla="*/ 210 w 315"/>
                <a:gd name="T43" fmla="*/ 85 h 132"/>
                <a:gd name="T44" fmla="*/ 170 w 315"/>
                <a:gd name="T45" fmla="*/ 77 h 132"/>
                <a:gd name="T46" fmla="*/ 130 w 315"/>
                <a:gd name="T47" fmla="*/ 63 h 132"/>
                <a:gd name="T48" fmla="*/ 90 w 315"/>
                <a:gd name="T49" fmla="*/ 47 h 132"/>
                <a:gd name="T50" fmla="*/ 55 w 315"/>
                <a:gd name="T51" fmla="*/ 30 h 132"/>
                <a:gd name="T52" fmla="*/ 25 w 315"/>
                <a:gd name="T53" fmla="*/ 14 h 132"/>
                <a:gd name="T54" fmla="*/ 5 w 315"/>
                <a:gd name="T55" fmla="*/ 3 h 132"/>
                <a:gd name="T56" fmla="*/ 0 w 315"/>
                <a:gd name="T57" fmla="*/ 0 h 132"/>
                <a:gd name="T58" fmla="*/ 35 w 315"/>
                <a:gd name="T59"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132">
                  <a:moveTo>
                    <a:pt x="35" y="44"/>
                  </a:moveTo>
                  <a:lnTo>
                    <a:pt x="40" y="47"/>
                  </a:lnTo>
                  <a:lnTo>
                    <a:pt x="55" y="58"/>
                  </a:lnTo>
                  <a:lnTo>
                    <a:pt x="75" y="71"/>
                  </a:lnTo>
                  <a:lnTo>
                    <a:pt x="105" y="88"/>
                  </a:lnTo>
                  <a:lnTo>
                    <a:pt x="130" y="104"/>
                  </a:lnTo>
                  <a:lnTo>
                    <a:pt x="160" y="118"/>
                  </a:lnTo>
                  <a:lnTo>
                    <a:pt x="185" y="129"/>
                  </a:lnTo>
                  <a:lnTo>
                    <a:pt x="205" y="132"/>
                  </a:lnTo>
                  <a:lnTo>
                    <a:pt x="240" y="129"/>
                  </a:lnTo>
                  <a:lnTo>
                    <a:pt x="275" y="124"/>
                  </a:lnTo>
                  <a:lnTo>
                    <a:pt x="300" y="115"/>
                  </a:lnTo>
                  <a:lnTo>
                    <a:pt x="315" y="104"/>
                  </a:lnTo>
                  <a:lnTo>
                    <a:pt x="310" y="80"/>
                  </a:lnTo>
                  <a:lnTo>
                    <a:pt x="305" y="50"/>
                  </a:lnTo>
                  <a:lnTo>
                    <a:pt x="295" y="25"/>
                  </a:lnTo>
                  <a:lnTo>
                    <a:pt x="290" y="14"/>
                  </a:lnTo>
                  <a:lnTo>
                    <a:pt x="290" y="25"/>
                  </a:lnTo>
                  <a:lnTo>
                    <a:pt x="285" y="47"/>
                  </a:lnTo>
                  <a:lnTo>
                    <a:pt x="275" y="71"/>
                  </a:lnTo>
                  <a:lnTo>
                    <a:pt x="250" y="85"/>
                  </a:lnTo>
                  <a:lnTo>
                    <a:pt x="210" y="85"/>
                  </a:lnTo>
                  <a:lnTo>
                    <a:pt x="170" y="77"/>
                  </a:lnTo>
                  <a:lnTo>
                    <a:pt x="130" y="63"/>
                  </a:lnTo>
                  <a:lnTo>
                    <a:pt x="90" y="47"/>
                  </a:lnTo>
                  <a:lnTo>
                    <a:pt x="55" y="30"/>
                  </a:lnTo>
                  <a:lnTo>
                    <a:pt x="25" y="14"/>
                  </a:lnTo>
                  <a:lnTo>
                    <a:pt x="5" y="3"/>
                  </a:lnTo>
                  <a:lnTo>
                    <a:pt x="0" y="0"/>
                  </a:lnTo>
                  <a:lnTo>
                    <a:pt x="3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3" name="Freeform 13"/>
            <p:cNvSpPr>
              <a:spLocks/>
            </p:cNvSpPr>
            <p:nvPr/>
          </p:nvSpPr>
          <p:spPr bwMode="auto">
            <a:xfrm>
              <a:off x="1611" y="2587"/>
              <a:ext cx="316" cy="129"/>
            </a:xfrm>
            <a:custGeom>
              <a:avLst/>
              <a:gdLst>
                <a:gd name="T0" fmla="*/ 35 w 316"/>
                <a:gd name="T1" fmla="*/ 44 h 129"/>
                <a:gd name="T2" fmla="*/ 40 w 316"/>
                <a:gd name="T3" fmla="*/ 47 h 129"/>
                <a:gd name="T4" fmla="*/ 55 w 316"/>
                <a:gd name="T5" fmla="*/ 58 h 129"/>
                <a:gd name="T6" fmla="*/ 76 w 316"/>
                <a:gd name="T7" fmla="*/ 71 h 129"/>
                <a:gd name="T8" fmla="*/ 106 w 316"/>
                <a:gd name="T9" fmla="*/ 88 h 129"/>
                <a:gd name="T10" fmla="*/ 131 w 316"/>
                <a:gd name="T11" fmla="*/ 104 h 129"/>
                <a:gd name="T12" fmla="*/ 161 w 316"/>
                <a:gd name="T13" fmla="*/ 118 h 129"/>
                <a:gd name="T14" fmla="*/ 186 w 316"/>
                <a:gd name="T15" fmla="*/ 126 h 129"/>
                <a:gd name="T16" fmla="*/ 206 w 316"/>
                <a:gd name="T17" fmla="*/ 129 h 129"/>
                <a:gd name="T18" fmla="*/ 241 w 316"/>
                <a:gd name="T19" fmla="*/ 126 h 129"/>
                <a:gd name="T20" fmla="*/ 276 w 316"/>
                <a:gd name="T21" fmla="*/ 124 h 129"/>
                <a:gd name="T22" fmla="*/ 306 w 316"/>
                <a:gd name="T23" fmla="*/ 115 h 129"/>
                <a:gd name="T24" fmla="*/ 316 w 316"/>
                <a:gd name="T25" fmla="*/ 102 h 129"/>
                <a:gd name="T26" fmla="*/ 311 w 316"/>
                <a:gd name="T27" fmla="*/ 77 h 129"/>
                <a:gd name="T28" fmla="*/ 306 w 316"/>
                <a:gd name="T29" fmla="*/ 47 h 129"/>
                <a:gd name="T30" fmla="*/ 296 w 316"/>
                <a:gd name="T31" fmla="*/ 22 h 129"/>
                <a:gd name="T32" fmla="*/ 291 w 316"/>
                <a:gd name="T33" fmla="*/ 11 h 129"/>
                <a:gd name="T34" fmla="*/ 291 w 316"/>
                <a:gd name="T35" fmla="*/ 22 h 129"/>
                <a:gd name="T36" fmla="*/ 286 w 316"/>
                <a:gd name="T37" fmla="*/ 44 h 129"/>
                <a:gd name="T38" fmla="*/ 276 w 316"/>
                <a:gd name="T39" fmla="*/ 69 h 129"/>
                <a:gd name="T40" fmla="*/ 251 w 316"/>
                <a:gd name="T41" fmla="*/ 82 h 129"/>
                <a:gd name="T42" fmla="*/ 211 w 316"/>
                <a:gd name="T43" fmla="*/ 82 h 129"/>
                <a:gd name="T44" fmla="*/ 171 w 316"/>
                <a:gd name="T45" fmla="*/ 74 h 129"/>
                <a:gd name="T46" fmla="*/ 131 w 316"/>
                <a:gd name="T47" fmla="*/ 60 h 129"/>
                <a:gd name="T48" fmla="*/ 91 w 316"/>
                <a:gd name="T49" fmla="*/ 44 h 129"/>
                <a:gd name="T50" fmla="*/ 55 w 316"/>
                <a:gd name="T51" fmla="*/ 30 h 129"/>
                <a:gd name="T52" fmla="*/ 25 w 316"/>
                <a:gd name="T53" fmla="*/ 14 h 129"/>
                <a:gd name="T54" fmla="*/ 5 w 316"/>
                <a:gd name="T55" fmla="*/ 3 h 129"/>
                <a:gd name="T56" fmla="*/ 0 w 316"/>
                <a:gd name="T57" fmla="*/ 0 h 129"/>
                <a:gd name="T58" fmla="*/ 35 w 316"/>
                <a:gd name="T5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 h="129">
                  <a:moveTo>
                    <a:pt x="35" y="44"/>
                  </a:moveTo>
                  <a:lnTo>
                    <a:pt x="40" y="47"/>
                  </a:lnTo>
                  <a:lnTo>
                    <a:pt x="55" y="58"/>
                  </a:lnTo>
                  <a:lnTo>
                    <a:pt x="76" y="71"/>
                  </a:lnTo>
                  <a:lnTo>
                    <a:pt x="106" y="88"/>
                  </a:lnTo>
                  <a:lnTo>
                    <a:pt x="131" y="104"/>
                  </a:lnTo>
                  <a:lnTo>
                    <a:pt x="161" y="118"/>
                  </a:lnTo>
                  <a:lnTo>
                    <a:pt x="186" y="126"/>
                  </a:lnTo>
                  <a:lnTo>
                    <a:pt x="206" y="129"/>
                  </a:lnTo>
                  <a:lnTo>
                    <a:pt x="241" y="126"/>
                  </a:lnTo>
                  <a:lnTo>
                    <a:pt x="276" y="124"/>
                  </a:lnTo>
                  <a:lnTo>
                    <a:pt x="306" y="115"/>
                  </a:lnTo>
                  <a:lnTo>
                    <a:pt x="316" y="102"/>
                  </a:lnTo>
                  <a:lnTo>
                    <a:pt x="311" y="77"/>
                  </a:lnTo>
                  <a:lnTo>
                    <a:pt x="306" y="47"/>
                  </a:lnTo>
                  <a:lnTo>
                    <a:pt x="296" y="22"/>
                  </a:lnTo>
                  <a:lnTo>
                    <a:pt x="291" y="11"/>
                  </a:lnTo>
                  <a:lnTo>
                    <a:pt x="291" y="22"/>
                  </a:lnTo>
                  <a:lnTo>
                    <a:pt x="286" y="44"/>
                  </a:lnTo>
                  <a:lnTo>
                    <a:pt x="276" y="69"/>
                  </a:lnTo>
                  <a:lnTo>
                    <a:pt x="251" y="82"/>
                  </a:lnTo>
                  <a:lnTo>
                    <a:pt x="211" y="82"/>
                  </a:lnTo>
                  <a:lnTo>
                    <a:pt x="171" y="74"/>
                  </a:lnTo>
                  <a:lnTo>
                    <a:pt x="131" y="60"/>
                  </a:lnTo>
                  <a:lnTo>
                    <a:pt x="91" y="44"/>
                  </a:lnTo>
                  <a:lnTo>
                    <a:pt x="55" y="30"/>
                  </a:lnTo>
                  <a:lnTo>
                    <a:pt x="25" y="14"/>
                  </a:lnTo>
                  <a:lnTo>
                    <a:pt x="5" y="3"/>
                  </a:lnTo>
                  <a:lnTo>
                    <a:pt x="0" y="0"/>
                  </a:lnTo>
                  <a:lnTo>
                    <a:pt x="3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4" name="Freeform 14"/>
            <p:cNvSpPr>
              <a:spLocks/>
            </p:cNvSpPr>
            <p:nvPr/>
          </p:nvSpPr>
          <p:spPr bwMode="auto">
            <a:xfrm>
              <a:off x="1211" y="2452"/>
              <a:ext cx="315" cy="130"/>
            </a:xfrm>
            <a:custGeom>
              <a:avLst/>
              <a:gdLst>
                <a:gd name="T0" fmla="*/ 35 w 315"/>
                <a:gd name="T1" fmla="*/ 44 h 130"/>
                <a:gd name="T2" fmla="*/ 40 w 315"/>
                <a:gd name="T3" fmla="*/ 47 h 130"/>
                <a:gd name="T4" fmla="*/ 55 w 315"/>
                <a:gd name="T5" fmla="*/ 58 h 130"/>
                <a:gd name="T6" fmla="*/ 75 w 315"/>
                <a:gd name="T7" fmla="*/ 72 h 130"/>
                <a:gd name="T8" fmla="*/ 105 w 315"/>
                <a:gd name="T9" fmla="*/ 88 h 130"/>
                <a:gd name="T10" fmla="*/ 130 w 315"/>
                <a:gd name="T11" fmla="*/ 105 h 130"/>
                <a:gd name="T12" fmla="*/ 155 w 315"/>
                <a:gd name="T13" fmla="*/ 119 h 130"/>
                <a:gd name="T14" fmla="*/ 180 w 315"/>
                <a:gd name="T15" fmla="*/ 127 h 130"/>
                <a:gd name="T16" fmla="*/ 200 w 315"/>
                <a:gd name="T17" fmla="*/ 130 h 130"/>
                <a:gd name="T18" fmla="*/ 235 w 315"/>
                <a:gd name="T19" fmla="*/ 127 h 130"/>
                <a:gd name="T20" fmla="*/ 275 w 315"/>
                <a:gd name="T21" fmla="*/ 124 h 130"/>
                <a:gd name="T22" fmla="*/ 300 w 315"/>
                <a:gd name="T23" fmla="*/ 116 h 130"/>
                <a:gd name="T24" fmla="*/ 315 w 315"/>
                <a:gd name="T25" fmla="*/ 102 h 130"/>
                <a:gd name="T26" fmla="*/ 310 w 315"/>
                <a:gd name="T27" fmla="*/ 77 h 130"/>
                <a:gd name="T28" fmla="*/ 305 w 315"/>
                <a:gd name="T29" fmla="*/ 47 h 130"/>
                <a:gd name="T30" fmla="*/ 295 w 315"/>
                <a:gd name="T31" fmla="*/ 22 h 130"/>
                <a:gd name="T32" fmla="*/ 290 w 315"/>
                <a:gd name="T33" fmla="*/ 11 h 130"/>
                <a:gd name="T34" fmla="*/ 290 w 315"/>
                <a:gd name="T35" fmla="*/ 22 h 130"/>
                <a:gd name="T36" fmla="*/ 285 w 315"/>
                <a:gd name="T37" fmla="*/ 44 h 130"/>
                <a:gd name="T38" fmla="*/ 275 w 315"/>
                <a:gd name="T39" fmla="*/ 69 h 130"/>
                <a:gd name="T40" fmla="*/ 250 w 315"/>
                <a:gd name="T41" fmla="*/ 83 h 130"/>
                <a:gd name="T42" fmla="*/ 210 w 315"/>
                <a:gd name="T43" fmla="*/ 83 h 130"/>
                <a:gd name="T44" fmla="*/ 170 w 315"/>
                <a:gd name="T45" fmla="*/ 75 h 130"/>
                <a:gd name="T46" fmla="*/ 125 w 315"/>
                <a:gd name="T47" fmla="*/ 61 h 130"/>
                <a:gd name="T48" fmla="*/ 90 w 315"/>
                <a:gd name="T49" fmla="*/ 44 h 130"/>
                <a:gd name="T50" fmla="*/ 55 w 315"/>
                <a:gd name="T51" fmla="*/ 31 h 130"/>
                <a:gd name="T52" fmla="*/ 25 w 315"/>
                <a:gd name="T53" fmla="*/ 14 h 130"/>
                <a:gd name="T54" fmla="*/ 5 w 315"/>
                <a:gd name="T55" fmla="*/ 3 h 130"/>
                <a:gd name="T56" fmla="*/ 0 w 315"/>
                <a:gd name="T57" fmla="*/ 0 h 130"/>
                <a:gd name="T58" fmla="*/ 35 w 315"/>
                <a:gd name="T59" fmla="*/ 4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130">
                  <a:moveTo>
                    <a:pt x="35" y="44"/>
                  </a:moveTo>
                  <a:lnTo>
                    <a:pt x="40" y="47"/>
                  </a:lnTo>
                  <a:lnTo>
                    <a:pt x="55" y="58"/>
                  </a:lnTo>
                  <a:lnTo>
                    <a:pt x="75" y="72"/>
                  </a:lnTo>
                  <a:lnTo>
                    <a:pt x="105" y="88"/>
                  </a:lnTo>
                  <a:lnTo>
                    <a:pt x="130" y="105"/>
                  </a:lnTo>
                  <a:lnTo>
                    <a:pt x="155" y="119"/>
                  </a:lnTo>
                  <a:lnTo>
                    <a:pt x="180" y="127"/>
                  </a:lnTo>
                  <a:lnTo>
                    <a:pt x="200" y="130"/>
                  </a:lnTo>
                  <a:lnTo>
                    <a:pt x="235" y="127"/>
                  </a:lnTo>
                  <a:lnTo>
                    <a:pt x="275" y="124"/>
                  </a:lnTo>
                  <a:lnTo>
                    <a:pt x="300" y="116"/>
                  </a:lnTo>
                  <a:lnTo>
                    <a:pt x="315" y="102"/>
                  </a:lnTo>
                  <a:lnTo>
                    <a:pt x="310" y="77"/>
                  </a:lnTo>
                  <a:lnTo>
                    <a:pt x="305" y="47"/>
                  </a:lnTo>
                  <a:lnTo>
                    <a:pt x="295" y="22"/>
                  </a:lnTo>
                  <a:lnTo>
                    <a:pt x="290" y="11"/>
                  </a:lnTo>
                  <a:lnTo>
                    <a:pt x="290" y="22"/>
                  </a:lnTo>
                  <a:lnTo>
                    <a:pt x="285" y="44"/>
                  </a:lnTo>
                  <a:lnTo>
                    <a:pt x="275" y="69"/>
                  </a:lnTo>
                  <a:lnTo>
                    <a:pt x="250" y="83"/>
                  </a:lnTo>
                  <a:lnTo>
                    <a:pt x="210" y="83"/>
                  </a:lnTo>
                  <a:lnTo>
                    <a:pt x="170" y="75"/>
                  </a:lnTo>
                  <a:lnTo>
                    <a:pt x="125" y="61"/>
                  </a:lnTo>
                  <a:lnTo>
                    <a:pt x="90" y="44"/>
                  </a:lnTo>
                  <a:lnTo>
                    <a:pt x="55" y="31"/>
                  </a:lnTo>
                  <a:lnTo>
                    <a:pt x="25" y="14"/>
                  </a:lnTo>
                  <a:lnTo>
                    <a:pt x="5" y="3"/>
                  </a:lnTo>
                  <a:lnTo>
                    <a:pt x="0" y="0"/>
                  </a:lnTo>
                  <a:lnTo>
                    <a:pt x="3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5" name="Freeform 15"/>
            <p:cNvSpPr>
              <a:spLocks/>
            </p:cNvSpPr>
            <p:nvPr/>
          </p:nvSpPr>
          <p:spPr bwMode="auto">
            <a:xfrm>
              <a:off x="1516" y="2461"/>
              <a:ext cx="316" cy="132"/>
            </a:xfrm>
            <a:custGeom>
              <a:avLst/>
              <a:gdLst>
                <a:gd name="T0" fmla="*/ 35 w 316"/>
                <a:gd name="T1" fmla="*/ 44 h 132"/>
                <a:gd name="T2" fmla="*/ 40 w 316"/>
                <a:gd name="T3" fmla="*/ 46 h 132"/>
                <a:gd name="T4" fmla="*/ 55 w 316"/>
                <a:gd name="T5" fmla="*/ 57 h 132"/>
                <a:gd name="T6" fmla="*/ 75 w 316"/>
                <a:gd name="T7" fmla="*/ 71 h 132"/>
                <a:gd name="T8" fmla="*/ 105 w 316"/>
                <a:gd name="T9" fmla="*/ 88 h 132"/>
                <a:gd name="T10" fmla="*/ 130 w 316"/>
                <a:gd name="T11" fmla="*/ 104 h 132"/>
                <a:gd name="T12" fmla="*/ 161 w 316"/>
                <a:gd name="T13" fmla="*/ 118 h 132"/>
                <a:gd name="T14" fmla="*/ 186 w 316"/>
                <a:gd name="T15" fmla="*/ 129 h 132"/>
                <a:gd name="T16" fmla="*/ 206 w 316"/>
                <a:gd name="T17" fmla="*/ 132 h 132"/>
                <a:gd name="T18" fmla="*/ 241 w 316"/>
                <a:gd name="T19" fmla="*/ 129 h 132"/>
                <a:gd name="T20" fmla="*/ 276 w 316"/>
                <a:gd name="T21" fmla="*/ 123 h 132"/>
                <a:gd name="T22" fmla="*/ 301 w 316"/>
                <a:gd name="T23" fmla="*/ 115 h 132"/>
                <a:gd name="T24" fmla="*/ 316 w 316"/>
                <a:gd name="T25" fmla="*/ 101 h 132"/>
                <a:gd name="T26" fmla="*/ 311 w 316"/>
                <a:gd name="T27" fmla="*/ 79 h 132"/>
                <a:gd name="T28" fmla="*/ 306 w 316"/>
                <a:gd name="T29" fmla="*/ 49 h 132"/>
                <a:gd name="T30" fmla="*/ 296 w 316"/>
                <a:gd name="T31" fmla="*/ 24 h 132"/>
                <a:gd name="T32" fmla="*/ 291 w 316"/>
                <a:gd name="T33" fmla="*/ 13 h 132"/>
                <a:gd name="T34" fmla="*/ 291 w 316"/>
                <a:gd name="T35" fmla="*/ 24 h 132"/>
                <a:gd name="T36" fmla="*/ 286 w 316"/>
                <a:gd name="T37" fmla="*/ 46 h 132"/>
                <a:gd name="T38" fmla="*/ 276 w 316"/>
                <a:gd name="T39" fmla="*/ 71 h 132"/>
                <a:gd name="T40" fmla="*/ 251 w 316"/>
                <a:gd name="T41" fmla="*/ 82 h 132"/>
                <a:gd name="T42" fmla="*/ 211 w 316"/>
                <a:gd name="T43" fmla="*/ 82 h 132"/>
                <a:gd name="T44" fmla="*/ 171 w 316"/>
                <a:gd name="T45" fmla="*/ 74 h 132"/>
                <a:gd name="T46" fmla="*/ 130 w 316"/>
                <a:gd name="T47" fmla="*/ 63 h 132"/>
                <a:gd name="T48" fmla="*/ 90 w 316"/>
                <a:gd name="T49" fmla="*/ 46 h 132"/>
                <a:gd name="T50" fmla="*/ 55 w 316"/>
                <a:gd name="T51" fmla="*/ 30 h 132"/>
                <a:gd name="T52" fmla="*/ 25 w 316"/>
                <a:gd name="T53" fmla="*/ 13 h 132"/>
                <a:gd name="T54" fmla="*/ 5 w 316"/>
                <a:gd name="T55" fmla="*/ 2 h 132"/>
                <a:gd name="T56" fmla="*/ 0 w 316"/>
                <a:gd name="T57" fmla="*/ 0 h 132"/>
                <a:gd name="T58" fmla="*/ 35 w 316"/>
                <a:gd name="T59"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 h="132">
                  <a:moveTo>
                    <a:pt x="35" y="44"/>
                  </a:moveTo>
                  <a:lnTo>
                    <a:pt x="40" y="46"/>
                  </a:lnTo>
                  <a:lnTo>
                    <a:pt x="55" y="57"/>
                  </a:lnTo>
                  <a:lnTo>
                    <a:pt x="75" y="71"/>
                  </a:lnTo>
                  <a:lnTo>
                    <a:pt x="105" y="88"/>
                  </a:lnTo>
                  <a:lnTo>
                    <a:pt x="130" y="104"/>
                  </a:lnTo>
                  <a:lnTo>
                    <a:pt x="161" y="118"/>
                  </a:lnTo>
                  <a:lnTo>
                    <a:pt x="186" y="129"/>
                  </a:lnTo>
                  <a:lnTo>
                    <a:pt x="206" y="132"/>
                  </a:lnTo>
                  <a:lnTo>
                    <a:pt x="241" y="129"/>
                  </a:lnTo>
                  <a:lnTo>
                    <a:pt x="276" y="123"/>
                  </a:lnTo>
                  <a:lnTo>
                    <a:pt x="301" y="115"/>
                  </a:lnTo>
                  <a:lnTo>
                    <a:pt x="316" y="101"/>
                  </a:lnTo>
                  <a:lnTo>
                    <a:pt x="311" y="79"/>
                  </a:lnTo>
                  <a:lnTo>
                    <a:pt x="306" y="49"/>
                  </a:lnTo>
                  <a:lnTo>
                    <a:pt x="296" y="24"/>
                  </a:lnTo>
                  <a:lnTo>
                    <a:pt x="291" y="13"/>
                  </a:lnTo>
                  <a:lnTo>
                    <a:pt x="291" y="24"/>
                  </a:lnTo>
                  <a:lnTo>
                    <a:pt x="286" y="46"/>
                  </a:lnTo>
                  <a:lnTo>
                    <a:pt x="276" y="71"/>
                  </a:lnTo>
                  <a:lnTo>
                    <a:pt x="251" y="82"/>
                  </a:lnTo>
                  <a:lnTo>
                    <a:pt x="211" y="82"/>
                  </a:lnTo>
                  <a:lnTo>
                    <a:pt x="171" y="74"/>
                  </a:lnTo>
                  <a:lnTo>
                    <a:pt x="130" y="63"/>
                  </a:lnTo>
                  <a:lnTo>
                    <a:pt x="90" y="46"/>
                  </a:lnTo>
                  <a:lnTo>
                    <a:pt x="55" y="30"/>
                  </a:lnTo>
                  <a:lnTo>
                    <a:pt x="25" y="13"/>
                  </a:lnTo>
                  <a:lnTo>
                    <a:pt x="5" y="2"/>
                  </a:lnTo>
                  <a:lnTo>
                    <a:pt x="0" y="0"/>
                  </a:lnTo>
                  <a:lnTo>
                    <a:pt x="3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6" name="Freeform 16"/>
            <p:cNvSpPr>
              <a:spLocks/>
            </p:cNvSpPr>
            <p:nvPr/>
          </p:nvSpPr>
          <p:spPr bwMode="auto">
            <a:xfrm>
              <a:off x="1061" y="2318"/>
              <a:ext cx="315" cy="126"/>
            </a:xfrm>
            <a:custGeom>
              <a:avLst/>
              <a:gdLst>
                <a:gd name="T0" fmla="*/ 35 w 315"/>
                <a:gd name="T1" fmla="*/ 41 h 126"/>
                <a:gd name="T2" fmla="*/ 40 w 315"/>
                <a:gd name="T3" fmla="*/ 44 h 126"/>
                <a:gd name="T4" fmla="*/ 55 w 315"/>
                <a:gd name="T5" fmla="*/ 55 h 126"/>
                <a:gd name="T6" fmla="*/ 75 w 315"/>
                <a:gd name="T7" fmla="*/ 69 h 126"/>
                <a:gd name="T8" fmla="*/ 105 w 315"/>
                <a:gd name="T9" fmla="*/ 85 h 126"/>
                <a:gd name="T10" fmla="*/ 130 w 315"/>
                <a:gd name="T11" fmla="*/ 102 h 126"/>
                <a:gd name="T12" fmla="*/ 160 w 315"/>
                <a:gd name="T13" fmla="*/ 115 h 126"/>
                <a:gd name="T14" fmla="*/ 185 w 315"/>
                <a:gd name="T15" fmla="*/ 124 h 126"/>
                <a:gd name="T16" fmla="*/ 205 w 315"/>
                <a:gd name="T17" fmla="*/ 126 h 126"/>
                <a:gd name="T18" fmla="*/ 240 w 315"/>
                <a:gd name="T19" fmla="*/ 124 h 126"/>
                <a:gd name="T20" fmla="*/ 275 w 315"/>
                <a:gd name="T21" fmla="*/ 121 h 126"/>
                <a:gd name="T22" fmla="*/ 305 w 315"/>
                <a:gd name="T23" fmla="*/ 113 h 126"/>
                <a:gd name="T24" fmla="*/ 315 w 315"/>
                <a:gd name="T25" fmla="*/ 99 h 126"/>
                <a:gd name="T26" fmla="*/ 310 w 315"/>
                <a:gd name="T27" fmla="*/ 77 h 126"/>
                <a:gd name="T28" fmla="*/ 305 w 315"/>
                <a:gd name="T29" fmla="*/ 47 h 126"/>
                <a:gd name="T30" fmla="*/ 295 w 315"/>
                <a:gd name="T31" fmla="*/ 22 h 126"/>
                <a:gd name="T32" fmla="*/ 290 w 315"/>
                <a:gd name="T33" fmla="*/ 11 h 126"/>
                <a:gd name="T34" fmla="*/ 290 w 315"/>
                <a:gd name="T35" fmla="*/ 22 h 126"/>
                <a:gd name="T36" fmla="*/ 285 w 315"/>
                <a:gd name="T37" fmla="*/ 44 h 126"/>
                <a:gd name="T38" fmla="*/ 275 w 315"/>
                <a:gd name="T39" fmla="*/ 66 h 126"/>
                <a:gd name="T40" fmla="*/ 250 w 315"/>
                <a:gd name="T41" fmla="*/ 80 h 126"/>
                <a:gd name="T42" fmla="*/ 210 w 315"/>
                <a:gd name="T43" fmla="*/ 80 h 126"/>
                <a:gd name="T44" fmla="*/ 170 w 315"/>
                <a:gd name="T45" fmla="*/ 71 h 126"/>
                <a:gd name="T46" fmla="*/ 130 w 315"/>
                <a:gd name="T47" fmla="*/ 60 h 126"/>
                <a:gd name="T48" fmla="*/ 90 w 315"/>
                <a:gd name="T49" fmla="*/ 44 h 126"/>
                <a:gd name="T50" fmla="*/ 55 w 315"/>
                <a:gd name="T51" fmla="*/ 27 h 126"/>
                <a:gd name="T52" fmla="*/ 25 w 315"/>
                <a:gd name="T53" fmla="*/ 14 h 126"/>
                <a:gd name="T54" fmla="*/ 5 w 315"/>
                <a:gd name="T55" fmla="*/ 3 h 126"/>
                <a:gd name="T56" fmla="*/ 0 w 315"/>
                <a:gd name="T57" fmla="*/ 0 h 126"/>
                <a:gd name="T58" fmla="*/ 35 w 315"/>
                <a:gd name="T59" fmla="*/ 4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126">
                  <a:moveTo>
                    <a:pt x="35" y="41"/>
                  </a:moveTo>
                  <a:lnTo>
                    <a:pt x="40" y="44"/>
                  </a:lnTo>
                  <a:lnTo>
                    <a:pt x="55" y="55"/>
                  </a:lnTo>
                  <a:lnTo>
                    <a:pt x="75" y="69"/>
                  </a:lnTo>
                  <a:lnTo>
                    <a:pt x="105" y="85"/>
                  </a:lnTo>
                  <a:lnTo>
                    <a:pt x="130" y="102"/>
                  </a:lnTo>
                  <a:lnTo>
                    <a:pt x="160" y="115"/>
                  </a:lnTo>
                  <a:lnTo>
                    <a:pt x="185" y="124"/>
                  </a:lnTo>
                  <a:lnTo>
                    <a:pt x="205" y="126"/>
                  </a:lnTo>
                  <a:lnTo>
                    <a:pt x="240" y="124"/>
                  </a:lnTo>
                  <a:lnTo>
                    <a:pt x="275" y="121"/>
                  </a:lnTo>
                  <a:lnTo>
                    <a:pt x="305" y="113"/>
                  </a:lnTo>
                  <a:lnTo>
                    <a:pt x="315" y="99"/>
                  </a:lnTo>
                  <a:lnTo>
                    <a:pt x="310" y="77"/>
                  </a:lnTo>
                  <a:lnTo>
                    <a:pt x="305" y="47"/>
                  </a:lnTo>
                  <a:lnTo>
                    <a:pt x="295" y="22"/>
                  </a:lnTo>
                  <a:lnTo>
                    <a:pt x="290" y="11"/>
                  </a:lnTo>
                  <a:lnTo>
                    <a:pt x="290" y="22"/>
                  </a:lnTo>
                  <a:lnTo>
                    <a:pt x="285" y="44"/>
                  </a:lnTo>
                  <a:lnTo>
                    <a:pt x="275" y="66"/>
                  </a:lnTo>
                  <a:lnTo>
                    <a:pt x="250" y="80"/>
                  </a:lnTo>
                  <a:lnTo>
                    <a:pt x="210" y="80"/>
                  </a:lnTo>
                  <a:lnTo>
                    <a:pt x="170" y="71"/>
                  </a:lnTo>
                  <a:lnTo>
                    <a:pt x="130" y="60"/>
                  </a:lnTo>
                  <a:lnTo>
                    <a:pt x="90" y="44"/>
                  </a:lnTo>
                  <a:lnTo>
                    <a:pt x="55" y="27"/>
                  </a:lnTo>
                  <a:lnTo>
                    <a:pt x="25" y="14"/>
                  </a:lnTo>
                  <a:lnTo>
                    <a:pt x="5" y="3"/>
                  </a:lnTo>
                  <a:lnTo>
                    <a:pt x="0" y="0"/>
                  </a:lnTo>
                  <a:lnTo>
                    <a:pt x="3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7" name="Freeform 17"/>
            <p:cNvSpPr>
              <a:spLocks/>
            </p:cNvSpPr>
            <p:nvPr/>
          </p:nvSpPr>
          <p:spPr bwMode="auto">
            <a:xfrm>
              <a:off x="1366" y="2326"/>
              <a:ext cx="316" cy="126"/>
            </a:xfrm>
            <a:custGeom>
              <a:avLst/>
              <a:gdLst>
                <a:gd name="T0" fmla="*/ 35 w 316"/>
                <a:gd name="T1" fmla="*/ 41 h 126"/>
                <a:gd name="T2" fmla="*/ 40 w 316"/>
                <a:gd name="T3" fmla="*/ 44 h 126"/>
                <a:gd name="T4" fmla="*/ 55 w 316"/>
                <a:gd name="T5" fmla="*/ 55 h 126"/>
                <a:gd name="T6" fmla="*/ 80 w 316"/>
                <a:gd name="T7" fmla="*/ 69 h 126"/>
                <a:gd name="T8" fmla="*/ 105 w 316"/>
                <a:gd name="T9" fmla="*/ 85 h 126"/>
                <a:gd name="T10" fmla="*/ 135 w 316"/>
                <a:gd name="T11" fmla="*/ 102 h 126"/>
                <a:gd name="T12" fmla="*/ 160 w 316"/>
                <a:gd name="T13" fmla="*/ 116 h 126"/>
                <a:gd name="T14" fmla="*/ 185 w 316"/>
                <a:gd name="T15" fmla="*/ 124 h 126"/>
                <a:gd name="T16" fmla="*/ 205 w 316"/>
                <a:gd name="T17" fmla="*/ 126 h 126"/>
                <a:gd name="T18" fmla="*/ 240 w 316"/>
                <a:gd name="T19" fmla="*/ 124 h 126"/>
                <a:gd name="T20" fmla="*/ 275 w 316"/>
                <a:gd name="T21" fmla="*/ 121 h 126"/>
                <a:gd name="T22" fmla="*/ 305 w 316"/>
                <a:gd name="T23" fmla="*/ 113 h 126"/>
                <a:gd name="T24" fmla="*/ 316 w 316"/>
                <a:gd name="T25" fmla="*/ 99 h 126"/>
                <a:gd name="T26" fmla="*/ 316 w 316"/>
                <a:gd name="T27" fmla="*/ 77 h 126"/>
                <a:gd name="T28" fmla="*/ 305 w 316"/>
                <a:gd name="T29" fmla="*/ 47 h 126"/>
                <a:gd name="T30" fmla="*/ 295 w 316"/>
                <a:gd name="T31" fmla="*/ 25 h 126"/>
                <a:gd name="T32" fmla="*/ 290 w 316"/>
                <a:gd name="T33" fmla="*/ 14 h 126"/>
                <a:gd name="T34" fmla="*/ 290 w 316"/>
                <a:gd name="T35" fmla="*/ 25 h 126"/>
                <a:gd name="T36" fmla="*/ 285 w 316"/>
                <a:gd name="T37" fmla="*/ 47 h 126"/>
                <a:gd name="T38" fmla="*/ 275 w 316"/>
                <a:gd name="T39" fmla="*/ 69 h 126"/>
                <a:gd name="T40" fmla="*/ 250 w 316"/>
                <a:gd name="T41" fmla="*/ 80 h 126"/>
                <a:gd name="T42" fmla="*/ 210 w 316"/>
                <a:gd name="T43" fmla="*/ 80 h 126"/>
                <a:gd name="T44" fmla="*/ 170 w 316"/>
                <a:gd name="T45" fmla="*/ 72 h 126"/>
                <a:gd name="T46" fmla="*/ 130 w 316"/>
                <a:gd name="T47" fmla="*/ 61 h 126"/>
                <a:gd name="T48" fmla="*/ 90 w 316"/>
                <a:gd name="T49" fmla="*/ 44 h 126"/>
                <a:gd name="T50" fmla="*/ 55 w 316"/>
                <a:gd name="T51" fmla="*/ 28 h 126"/>
                <a:gd name="T52" fmla="*/ 25 w 316"/>
                <a:gd name="T53" fmla="*/ 14 h 126"/>
                <a:gd name="T54" fmla="*/ 5 w 316"/>
                <a:gd name="T55" fmla="*/ 3 h 126"/>
                <a:gd name="T56" fmla="*/ 0 w 316"/>
                <a:gd name="T57" fmla="*/ 0 h 126"/>
                <a:gd name="T58" fmla="*/ 35 w 316"/>
                <a:gd name="T59" fmla="*/ 4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 h="126">
                  <a:moveTo>
                    <a:pt x="35" y="41"/>
                  </a:moveTo>
                  <a:lnTo>
                    <a:pt x="40" y="44"/>
                  </a:lnTo>
                  <a:lnTo>
                    <a:pt x="55" y="55"/>
                  </a:lnTo>
                  <a:lnTo>
                    <a:pt x="80" y="69"/>
                  </a:lnTo>
                  <a:lnTo>
                    <a:pt x="105" y="85"/>
                  </a:lnTo>
                  <a:lnTo>
                    <a:pt x="135" y="102"/>
                  </a:lnTo>
                  <a:lnTo>
                    <a:pt x="160" y="116"/>
                  </a:lnTo>
                  <a:lnTo>
                    <a:pt x="185" y="124"/>
                  </a:lnTo>
                  <a:lnTo>
                    <a:pt x="205" y="126"/>
                  </a:lnTo>
                  <a:lnTo>
                    <a:pt x="240" y="124"/>
                  </a:lnTo>
                  <a:lnTo>
                    <a:pt x="275" y="121"/>
                  </a:lnTo>
                  <a:lnTo>
                    <a:pt x="305" y="113"/>
                  </a:lnTo>
                  <a:lnTo>
                    <a:pt x="316" y="99"/>
                  </a:lnTo>
                  <a:lnTo>
                    <a:pt x="316" y="77"/>
                  </a:lnTo>
                  <a:lnTo>
                    <a:pt x="305" y="47"/>
                  </a:lnTo>
                  <a:lnTo>
                    <a:pt x="295" y="25"/>
                  </a:lnTo>
                  <a:lnTo>
                    <a:pt x="290" y="14"/>
                  </a:lnTo>
                  <a:lnTo>
                    <a:pt x="290" y="25"/>
                  </a:lnTo>
                  <a:lnTo>
                    <a:pt x="285" y="47"/>
                  </a:lnTo>
                  <a:lnTo>
                    <a:pt x="275" y="69"/>
                  </a:lnTo>
                  <a:lnTo>
                    <a:pt x="250" y="80"/>
                  </a:lnTo>
                  <a:lnTo>
                    <a:pt x="210" y="80"/>
                  </a:lnTo>
                  <a:lnTo>
                    <a:pt x="170" y="72"/>
                  </a:lnTo>
                  <a:lnTo>
                    <a:pt x="130" y="61"/>
                  </a:lnTo>
                  <a:lnTo>
                    <a:pt x="90" y="44"/>
                  </a:lnTo>
                  <a:lnTo>
                    <a:pt x="55" y="28"/>
                  </a:lnTo>
                  <a:lnTo>
                    <a:pt x="25" y="14"/>
                  </a:lnTo>
                  <a:lnTo>
                    <a:pt x="5" y="3"/>
                  </a:lnTo>
                  <a:lnTo>
                    <a:pt x="0" y="0"/>
                  </a:lnTo>
                  <a:lnTo>
                    <a:pt x="3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8" name="Freeform 18"/>
            <p:cNvSpPr>
              <a:spLocks/>
            </p:cNvSpPr>
            <p:nvPr/>
          </p:nvSpPr>
          <p:spPr bwMode="auto">
            <a:xfrm>
              <a:off x="1812" y="2733"/>
              <a:ext cx="315" cy="129"/>
            </a:xfrm>
            <a:custGeom>
              <a:avLst/>
              <a:gdLst>
                <a:gd name="T0" fmla="*/ 35 w 315"/>
                <a:gd name="T1" fmla="*/ 44 h 129"/>
                <a:gd name="T2" fmla="*/ 40 w 315"/>
                <a:gd name="T3" fmla="*/ 46 h 129"/>
                <a:gd name="T4" fmla="*/ 55 w 315"/>
                <a:gd name="T5" fmla="*/ 57 h 129"/>
                <a:gd name="T6" fmla="*/ 75 w 315"/>
                <a:gd name="T7" fmla="*/ 71 h 129"/>
                <a:gd name="T8" fmla="*/ 105 w 315"/>
                <a:gd name="T9" fmla="*/ 87 h 129"/>
                <a:gd name="T10" fmla="*/ 130 w 315"/>
                <a:gd name="T11" fmla="*/ 104 h 129"/>
                <a:gd name="T12" fmla="*/ 160 w 315"/>
                <a:gd name="T13" fmla="*/ 118 h 129"/>
                <a:gd name="T14" fmla="*/ 185 w 315"/>
                <a:gd name="T15" fmla="*/ 126 h 129"/>
                <a:gd name="T16" fmla="*/ 205 w 315"/>
                <a:gd name="T17" fmla="*/ 129 h 129"/>
                <a:gd name="T18" fmla="*/ 240 w 315"/>
                <a:gd name="T19" fmla="*/ 126 h 129"/>
                <a:gd name="T20" fmla="*/ 275 w 315"/>
                <a:gd name="T21" fmla="*/ 123 h 129"/>
                <a:gd name="T22" fmla="*/ 300 w 315"/>
                <a:gd name="T23" fmla="*/ 115 h 129"/>
                <a:gd name="T24" fmla="*/ 315 w 315"/>
                <a:gd name="T25" fmla="*/ 101 h 129"/>
                <a:gd name="T26" fmla="*/ 310 w 315"/>
                <a:gd name="T27" fmla="*/ 77 h 129"/>
                <a:gd name="T28" fmla="*/ 305 w 315"/>
                <a:gd name="T29" fmla="*/ 46 h 129"/>
                <a:gd name="T30" fmla="*/ 295 w 315"/>
                <a:gd name="T31" fmla="*/ 22 h 129"/>
                <a:gd name="T32" fmla="*/ 290 w 315"/>
                <a:gd name="T33" fmla="*/ 11 h 129"/>
                <a:gd name="T34" fmla="*/ 290 w 315"/>
                <a:gd name="T35" fmla="*/ 22 h 129"/>
                <a:gd name="T36" fmla="*/ 285 w 315"/>
                <a:gd name="T37" fmla="*/ 44 h 129"/>
                <a:gd name="T38" fmla="*/ 275 w 315"/>
                <a:gd name="T39" fmla="*/ 68 h 129"/>
                <a:gd name="T40" fmla="*/ 250 w 315"/>
                <a:gd name="T41" fmla="*/ 82 h 129"/>
                <a:gd name="T42" fmla="*/ 210 w 315"/>
                <a:gd name="T43" fmla="*/ 82 h 129"/>
                <a:gd name="T44" fmla="*/ 170 w 315"/>
                <a:gd name="T45" fmla="*/ 74 h 129"/>
                <a:gd name="T46" fmla="*/ 130 w 315"/>
                <a:gd name="T47" fmla="*/ 60 h 129"/>
                <a:gd name="T48" fmla="*/ 90 w 315"/>
                <a:gd name="T49" fmla="*/ 44 h 129"/>
                <a:gd name="T50" fmla="*/ 55 w 315"/>
                <a:gd name="T51" fmla="*/ 30 h 129"/>
                <a:gd name="T52" fmla="*/ 25 w 315"/>
                <a:gd name="T53" fmla="*/ 13 h 129"/>
                <a:gd name="T54" fmla="*/ 5 w 315"/>
                <a:gd name="T55" fmla="*/ 2 h 129"/>
                <a:gd name="T56" fmla="*/ 0 w 315"/>
                <a:gd name="T57" fmla="*/ 0 h 129"/>
                <a:gd name="T58" fmla="*/ 35 w 315"/>
                <a:gd name="T5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129">
                  <a:moveTo>
                    <a:pt x="35" y="44"/>
                  </a:moveTo>
                  <a:lnTo>
                    <a:pt x="40" y="46"/>
                  </a:lnTo>
                  <a:lnTo>
                    <a:pt x="55" y="57"/>
                  </a:lnTo>
                  <a:lnTo>
                    <a:pt x="75" y="71"/>
                  </a:lnTo>
                  <a:lnTo>
                    <a:pt x="105" y="87"/>
                  </a:lnTo>
                  <a:lnTo>
                    <a:pt x="130" y="104"/>
                  </a:lnTo>
                  <a:lnTo>
                    <a:pt x="160" y="118"/>
                  </a:lnTo>
                  <a:lnTo>
                    <a:pt x="185" y="126"/>
                  </a:lnTo>
                  <a:lnTo>
                    <a:pt x="205" y="129"/>
                  </a:lnTo>
                  <a:lnTo>
                    <a:pt x="240" y="126"/>
                  </a:lnTo>
                  <a:lnTo>
                    <a:pt x="275" y="123"/>
                  </a:lnTo>
                  <a:lnTo>
                    <a:pt x="300" y="115"/>
                  </a:lnTo>
                  <a:lnTo>
                    <a:pt x="315" y="101"/>
                  </a:lnTo>
                  <a:lnTo>
                    <a:pt x="310" y="77"/>
                  </a:lnTo>
                  <a:lnTo>
                    <a:pt x="305" y="46"/>
                  </a:lnTo>
                  <a:lnTo>
                    <a:pt x="295" y="22"/>
                  </a:lnTo>
                  <a:lnTo>
                    <a:pt x="290" y="11"/>
                  </a:lnTo>
                  <a:lnTo>
                    <a:pt x="290" y="22"/>
                  </a:lnTo>
                  <a:lnTo>
                    <a:pt x="285" y="44"/>
                  </a:lnTo>
                  <a:lnTo>
                    <a:pt x="275" y="68"/>
                  </a:lnTo>
                  <a:lnTo>
                    <a:pt x="250" y="82"/>
                  </a:lnTo>
                  <a:lnTo>
                    <a:pt x="210" y="82"/>
                  </a:lnTo>
                  <a:lnTo>
                    <a:pt x="170" y="74"/>
                  </a:lnTo>
                  <a:lnTo>
                    <a:pt x="130" y="60"/>
                  </a:lnTo>
                  <a:lnTo>
                    <a:pt x="90" y="44"/>
                  </a:lnTo>
                  <a:lnTo>
                    <a:pt x="55" y="30"/>
                  </a:lnTo>
                  <a:lnTo>
                    <a:pt x="25" y="13"/>
                  </a:lnTo>
                  <a:lnTo>
                    <a:pt x="5" y="2"/>
                  </a:lnTo>
                  <a:lnTo>
                    <a:pt x="0" y="0"/>
                  </a:lnTo>
                  <a:lnTo>
                    <a:pt x="3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499" name="Freeform 19"/>
            <p:cNvSpPr>
              <a:spLocks/>
            </p:cNvSpPr>
            <p:nvPr/>
          </p:nvSpPr>
          <p:spPr bwMode="auto">
            <a:xfrm>
              <a:off x="2152" y="2837"/>
              <a:ext cx="310" cy="129"/>
            </a:xfrm>
            <a:custGeom>
              <a:avLst/>
              <a:gdLst>
                <a:gd name="T0" fmla="*/ 35 w 310"/>
                <a:gd name="T1" fmla="*/ 44 h 129"/>
                <a:gd name="T2" fmla="*/ 40 w 310"/>
                <a:gd name="T3" fmla="*/ 47 h 129"/>
                <a:gd name="T4" fmla="*/ 55 w 310"/>
                <a:gd name="T5" fmla="*/ 58 h 129"/>
                <a:gd name="T6" fmla="*/ 75 w 310"/>
                <a:gd name="T7" fmla="*/ 71 h 129"/>
                <a:gd name="T8" fmla="*/ 105 w 310"/>
                <a:gd name="T9" fmla="*/ 88 h 129"/>
                <a:gd name="T10" fmla="*/ 130 w 310"/>
                <a:gd name="T11" fmla="*/ 104 h 129"/>
                <a:gd name="T12" fmla="*/ 155 w 310"/>
                <a:gd name="T13" fmla="*/ 118 h 129"/>
                <a:gd name="T14" fmla="*/ 180 w 310"/>
                <a:gd name="T15" fmla="*/ 126 h 129"/>
                <a:gd name="T16" fmla="*/ 200 w 310"/>
                <a:gd name="T17" fmla="*/ 129 h 129"/>
                <a:gd name="T18" fmla="*/ 235 w 310"/>
                <a:gd name="T19" fmla="*/ 126 h 129"/>
                <a:gd name="T20" fmla="*/ 270 w 310"/>
                <a:gd name="T21" fmla="*/ 124 h 129"/>
                <a:gd name="T22" fmla="*/ 295 w 310"/>
                <a:gd name="T23" fmla="*/ 115 h 129"/>
                <a:gd name="T24" fmla="*/ 310 w 310"/>
                <a:gd name="T25" fmla="*/ 102 h 129"/>
                <a:gd name="T26" fmla="*/ 305 w 310"/>
                <a:gd name="T27" fmla="*/ 80 h 129"/>
                <a:gd name="T28" fmla="*/ 300 w 310"/>
                <a:gd name="T29" fmla="*/ 49 h 129"/>
                <a:gd name="T30" fmla="*/ 290 w 310"/>
                <a:gd name="T31" fmla="*/ 25 h 129"/>
                <a:gd name="T32" fmla="*/ 285 w 310"/>
                <a:gd name="T33" fmla="*/ 14 h 129"/>
                <a:gd name="T34" fmla="*/ 285 w 310"/>
                <a:gd name="T35" fmla="*/ 25 h 129"/>
                <a:gd name="T36" fmla="*/ 280 w 310"/>
                <a:gd name="T37" fmla="*/ 47 h 129"/>
                <a:gd name="T38" fmla="*/ 270 w 310"/>
                <a:gd name="T39" fmla="*/ 69 h 129"/>
                <a:gd name="T40" fmla="*/ 250 w 310"/>
                <a:gd name="T41" fmla="*/ 82 h 129"/>
                <a:gd name="T42" fmla="*/ 210 w 310"/>
                <a:gd name="T43" fmla="*/ 82 h 129"/>
                <a:gd name="T44" fmla="*/ 170 w 310"/>
                <a:gd name="T45" fmla="*/ 74 h 129"/>
                <a:gd name="T46" fmla="*/ 125 w 310"/>
                <a:gd name="T47" fmla="*/ 60 h 129"/>
                <a:gd name="T48" fmla="*/ 90 w 310"/>
                <a:gd name="T49" fmla="*/ 44 h 129"/>
                <a:gd name="T50" fmla="*/ 55 w 310"/>
                <a:gd name="T51" fmla="*/ 30 h 129"/>
                <a:gd name="T52" fmla="*/ 25 w 310"/>
                <a:gd name="T53" fmla="*/ 14 h 129"/>
                <a:gd name="T54" fmla="*/ 5 w 310"/>
                <a:gd name="T55" fmla="*/ 3 h 129"/>
                <a:gd name="T56" fmla="*/ 0 w 310"/>
                <a:gd name="T57" fmla="*/ 0 h 129"/>
                <a:gd name="T58" fmla="*/ 35 w 310"/>
                <a:gd name="T5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0" h="129">
                  <a:moveTo>
                    <a:pt x="35" y="44"/>
                  </a:moveTo>
                  <a:lnTo>
                    <a:pt x="40" y="47"/>
                  </a:lnTo>
                  <a:lnTo>
                    <a:pt x="55" y="58"/>
                  </a:lnTo>
                  <a:lnTo>
                    <a:pt x="75" y="71"/>
                  </a:lnTo>
                  <a:lnTo>
                    <a:pt x="105" y="88"/>
                  </a:lnTo>
                  <a:lnTo>
                    <a:pt x="130" y="104"/>
                  </a:lnTo>
                  <a:lnTo>
                    <a:pt x="155" y="118"/>
                  </a:lnTo>
                  <a:lnTo>
                    <a:pt x="180" y="126"/>
                  </a:lnTo>
                  <a:lnTo>
                    <a:pt x="200" y="129"/>
                  </a:lnTo>
                  <a:lnTo>
                    <a:pt x="235" y="126"/>
                  </a:lnTo>
                  <a:lnTo>
                    <a:pt x="270" y="124"/>
                  </a:lnTo>
                  <a:lnTo>
                    <a:pt x="295" y="115"/>
                  </a:lnTo>
                  <a:lnTo>
                    <a:pt x="310" y="102"/>
                  </a:lnTo>
                  <a:lnTo>
                    <a:pt x="305" y="80"/>
                  </a:lnTo>
                  <a:lnTo>
                    <a:pt x="300" y="49"/>
                  </a:lnTo>
                  <a:lnTo>
                    <a:pt x="290" y="25"/>
                  </a:lnTo>
                  <a:lnTo>
                    <a:pt x="285" y="14"/>
                  </a:lnTo>
                  <a:lnTo>
                    <a:pt x="285" y="25"/>
                  </a:lnTo>
                  <a:lnTo>
                    <a:pt x="280" y="47"/>
                  </a:lnTo>
                  <a:lnTo>
                    <a:pt x="270" y="69"/>
                  </a:lnTo>
                  <a:lnTo>
                    <a:pt x="250" y="82"/>
                  </a:lnTo>
                  <a:lnTo>
                    <a:pt x="210" y="82"/>
                  </a:lnTo>
                  <a:lnTo>
                    <a:pt x="170" y="74"/>
                  </a:lnTo>
                  <a:lnTo>
                    <a:pt x="125" y="60"/>
                  </a:lnTo>
                  <a:lnTo>
                    <a:pt x="90" y="44"/>
                  </a:lnTo>
                  <a:lnTo>
                    <a:pt x="55" y="30"/>
                  </a:lnTo>
                  <a:lnTo>
                    <a:pt x="25" y="14"/>
                  </a:lnTo>
                  <a:lnTo>
                    <a:pt x="5" y="3"/>
                  </a:lnTo>
                  <a:lnTo>
                    <a:pt x="0" y="0"/>
                  </a:lnTo>
                  <a:lnTo>
                    <a:pt x="3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0" name="Freeform 20"/>
            <p:cNvSpPr>
              <a:spLocks/>
            </p:cNvSpPr>
            <p:nvPr/>
          </p:nvSpPr>
          <p:spPr bwMode="auto">
            <a:xfrm>
              <a:off x="2517" y="2796"/>
              <a:ext cx="341" cy="123"/>
            </a:xfrm>
            <a:custGeom>
              <a:avLst/>
              <a:gdLst>
                <a:gd name="T0" fmla="*/ 45 w 341"/>
                <a:gd name="T1" fmla="*/ 52 h 123"/>
                <a:gd name="T2" fmla="*/ 50 w 341"/>
                <a:gd name="T3" fmla="*/ 55 h 123"/>
                <a:gd name="T4" fmla="*/ 70 w 341"/>
                <a:gd name="T5" fmla="*/ 63 h 123"/>
                <a:gd name="T6" fmla="*/ 95 w 341"/>
                <a:gd name="T7" fmla="*/ 77 h 123"/>
                <a:gd name="T8" fmla="*/ 125 w 341"/>
                <a:gd name="T9" fmla="*/ 90 h 123"/>
                <a:gd name="T10" fmla="*/ 155 w 341"/>
                <a:gd name="T11" fmla="*/ 104 h 123"/>
                <a:gd name="T12" fmla="*/ 190 w 341"/>
                <a:gd name="T13" fmla="*/ 115 h 123"/>
                <a:gd name="T14" fmla="*/ 215 w 341"/>
                <a:gd name="T15" fmla="*/ 121 h 123"/>
                <a:gd name="T16" fmla="*/ 235 w 341"/>
                <a:gd name="T17" fmla="*/ 123 h 123"/>
                <a:gd name="T18" fmla="*/ 270 w 341"/>
                <a:gd name="T19" fmla="*/ 118 h 123"/>
                <a:gd name="T20" fmla="*/ 306 w 341"/>
                <a:gd name="T21" fmla="*/ 110 h 123"/>
                <a:gd name="T22" fmla="*/ 331 w 341"/>
                <a:gd name="T23" fmla="*/ 99 h 123"/>
                <a:gd name="T24" fmla="*/ 341 w 341"/>
                <a:gd name="T25" fmla="*/ 85 h 123"/>
                <a:gd name="T26" fmla="*/ 331 w 341"/>
                <a:gd name="T27" fmla="*/ 63 h 123"/>
                <a:gd name="T28" fmla="*/ 311 w 341"/>
                <a:gd name="T29" fmla="*/ 33 h 123"/>
                <a:gd name="T30" fmla="*/ 296 w 341"/>
                <a:gd name="T31" fmla="*/ 11 h 123"/>
                <a:gd name="T32" fmla="*/ 286 w 341"/>
                <a:gd name="T33" fmla="*/ 0 h 123"/>
                <a:gd name="T34" fmla="*/ 291 w 341"/>
                <a:gd name="T35" fmla="*/ 11 h 123"/>
                <a:gd name="T36" fmla="*/ 296 w 341"/>
                <a:gd name="T37" fmla="*/ 33 h 123"/>
                <a:gd name="T38" fmla="*/ 291 w 341"/>
                <a:gd name="T39" fmla="*/ 57 h 123"/>
                <a:gd name="T40" fmla="*/ 270 w 341"/>
                <a:gd name="T41" fmla="*/ 71 h 123"/>
                <a:gd name="T42" fmla="*/ 230 w 341"/>
                <a:gd name="T43" fmla="*/ 74 h 123"/>
                <a:gd name="T44" fmla="*/ 190 w 341"/>
                <a:gd name="T45" fmla="*/ 71 h 123"/>
                <a:gd name="T46" fmla="*/ 145 w 341"/>
                <a:gd name="T47" fmla="*/ 60 h 123"/>
                <a:gd name="T48" fmla="*/ 100 w 341"/>
                <a:gd name="T49" fmla="*/ 49 h 123"/>
                <a:gd name="T50" fmla="*/ 60 w 341"/>
                <a:gd name="T51" fmla="*/ 35 h 123"/>
                <a:gd name="T52" fmla="*/ 30 w 341"/>
                <a:gd name="T53" fmla="*/ 22 h 123"/>
                <a:gd name="T54" fmla="*/ 10 w 341"/>
                <a:gd name="T55" fmla="*/ 14 h 123"/>
                <a:gd name="T56" fmla="*/ 0 w 341"/>
                <a:gd name="T57" fmla="*/ 11 h 123"/>
                <a:gd name="T58" fmla="*/ 45 w 341"/>
                <a:gd name="T59" fmla="*/ 5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1" h="123">
                  <a:moveTo>
                    <a:pt x="45" y="52"/>
                  </a:moveTo>
                  <a:lnTo>
                    <a:pt x="50" y="55"/>
                  </a:lnTo>
                  <a:lnTo>
                    <a:pt x="70" y="63"/>
                  </a:lnTo>
                  <a:lnTo>
                    <a:pt x="95" y="77"/>
                  </a:lnTo>
                  <a:lnTo>
                    <a:pt x="125" y="90"/>
                  </a:lnTo>
                  <a:lnTo>
                    <a:pt x="155" y="104"/>
                  </a:lnTo>
                  <a:lnTo>
                    <a:pt x="190" y="115"/>
                  </a:lnTo>
                  <a:lnTo>
                    <a:pt x="215" y="121"/>
                  </a:lnTo>
                  <a:lnTo>
                    <a:pt x="235" y="123"/>
                  </a:lnTo>
                  <a:lnTo>
                    <a:pt x="270" y="118"/>
                  </a:lnTo>
                  <a:lnTo>
                    <a:pt x="306" y="110"/>
                  </a:lnTo>
                  <a:lnTo>
                    <a:pt x="331" y="99"/>
                  </a:lnTo>
                  <a:lnTo>
                    <a:pt x="341" y="85"/>
                  </a:lnTo>
                  <a:lnTo>
                    <a:pt x="331" y="63"/>
                  </a:lnTo>
                  <a:lnTo>
                    <a:pt x="311" y="33"/>
                  </a:lnTo>
                  <a:lnTo>
                    <a:pt x="296" y="11"/>
                  </a:lnTo>
                  <a:lnTo>
                    <a:pt x="286" y="0"/>
                  </a:lnTo>
                  <a:lnTo>
                    <a:pt x="291" y="11"/>
                  </a:lnTo>
                  <a:lnTo>
                    <a:pt x="296" y="33"/>
                  </a:lnTo>
                  <a:lnTo>
                    <a:pt x="291" y="57"/>
                  </a:lnTo>
                  <a:lnTo>
                    <a:pt x="270" y="71"/>
                  </a:lnTo>
                  <a:lnTo>
                    <a:pt x="230" y="74"/>
                  </a:lnTo>
                  <a:lnTo>
                    <a:pt x="190" y="71"/>
                  </a:lnTo>
                  <a:lnTo>
                    <a:pt x="145" y="60"/>
                  </a:lnTo>
                  <a:lnTo>
                    <a:pt x="100" y="49"/>
                  </a:lnTo>
                  <a:lnTo>
                    <a:pt x="60" y="35"/>
                  </a:lnTo>
                  <a:lnTo>
                    <a:pt x="30" y="22"/>
                  </a:lnTo>
                  <a:lnTo>
                    <a:pt x="10" y="14"/>
                  </a:lnTo>
                  <a:lnTo>
                    <a:pt x="0" y="11"/>
                  </a:lnTo>
                  <a:lnTo>
                    <a:pt x="45"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1" name="Freeform 21"/>
            <p:cNvSpPr>
              <a:spLocks/>
            </p:cNvSpPr>
            <p:nvPr/>
          </p:nvSpPr>
          <p:spPr bwMode="auto">
            <a:xfrm>
              <a:off x="2107" y="2708"/>
              <a:ext cx="310" cy="132"/>
            </a:xfrm>
            <a:custGeom>
              <a:avLst/>
              <a:gdLst>
                <a:gd name="T0" fmla="*/ 40 w 310"/>
                <a:gd name="T1" fmla="*/ 47 h 132"/>
                <a:gd name="T2" fmla="*/ 45 w 310"/>
                <a:gd name="T3" fmla="*/ 49 h 132"/>
                <a:gd name="T4" fmla="*/ 60 w 310"/>
                <a:gd name="T5" fmla="*/ 60 h 132"/>
                <a:gd name="T6" fmla="*/ 80 w 310"/>
                <a:gd name="T7" fmla="*/ 74 h 132"/>
                <a:gd name="T8" fmla="*/ 110 w 310"/>
                <a:gd name="T9" fmla="*/ 91 h 132"/>
                <a:gd name="T10" fmla="*/ 135 w 310"/>
                <a:gd name="T11" fmla="*/ 107 h 132"/>
                <a:gd name="T12" fmla="*/ 160 w 310"/>
                <a:gd name="T13" fmla="*/ 121 h 132"/>
                <a:gd name="T14" fmla="*/ 185 w 310"/>
                <a:gd name="T15" fmla="*/ 129 h 132"/>
                <a:gd name="T16" fmla="*/ 205 w 310"/>
                <a:gd name="T17" fmla="*/ 132 h 132"/>
                <a:gd name="T18" fmla="*/ 240 w 310"/>
                <a:gd name="T19" fmla="*/ 129 h 132"/>
                <a:gd name="T20" fmla="*/ 275 w 310"/>
                <a:gd name="T21" fmla="*/ 123 h 132"/>
                <a:gd name="T22" fmla="*/ 300 w 310"/>
                <a:gd name="T23" fmla="*/ 118 h 132"/>
                <a:gd name="T24" fmla="*/ 310 w 310"/>
                <a:gd name="T25" fmla="*/ 104 h 132"/>
                <a:gd name="T26" fmla="*/ 310 w 310"/>
                <a:gd name="T27" fmla="*/ 80 h 132"/>
                <a:gd name="T28" fmla="*/ 300 w 310"/>
                <a:gd name="T29" fmla="*/ 49 h 132"/>
                <a:gd name="T30" fmla="*/ 295 w 310"/>
                <a:gd name="T31" fmla="*/ 25 h 132"/>
                <a:gd name="T32" fmla="*/ 290 w 310"/>
                <a:gd name="T33" fmla="*/ 14 h 132"/>
                <a:gd name="T34" fmla="*/ 290 w 310"/>
                <a:gd name="T35" fmla="*/ 25 h 132"/>
                <a:gd name="T36" fmla="*/ 285 w 310"/>
                <a:gd name="T37" fmla="*/ 47 h 132"/>
                <a:gd name="T38" fmla="*/ 275 w 310"/>
                <a:gd name="T39" fmla="*/ 71 h 132"/>
                <a:gd name="T40" fmla="*/ 250 w 310"/>
                <a:gd name="T41" fmla="*/ 85 h 132"/>
                <a:gd name="T42" fmla="*/ 210 w 310"/>
                <a:gd name="T43" fmla="*/ 85 h 132"/>
                <a:gd name="T44" fmla="*/ 170 w 310"/>
                <a:gd name="T45" fmla="*/ 77 h 132"/>
                <a:gd name="T46" fmla="*/ 130 w 310"/>
                <a:gd name="T47" fmla="*/ 63 h 132"/>
                <a:gd name="T48" fmla="*/ 90 w 310"/>
                <a:gd name="T49" fmla="*/ 47 h 132"/>
                <a:gd name="T50" fmla="*/ 55 w 310"/>
                <a:gd name="T51" fmla="*/ 30 h 132"/>
                <a:gd name="T52" fmla="*/ 25 w 310"/>
                <a:gd name="T53" fmla="*/ 14 h 132"/>
                <a:gd name="T54" fmla="*/ 5 w 310"/>
                <a:gd name="T55" fmla="*/ 3 h 132"/>
                <a:gd name="T56" fmla="*/ 0 w 310"/>
                <a:gd name="T57" fmla="*/ 0 h 132"/>
                <a:gd name="T58" fmla="*/ 40 w 310"/>
                <a:gd name="T59"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0" h="132">
                  <a:moveTo>
                    <a:pt x="40" y="47"/>
                  </a:moveTo>
                  <a:lnTo>
                    <a:pt x="45" y="49"/>
                  </a:lnTo>
                  <a:lnTo>
                    <a:pt x="60" y="60"/>
                  </a:lnTo>
                  <a:lnTo>
                    <a:pt x="80" y="74"/>
                  </a:lnTo>
                  <a:lnTo>
                    <a:pt x="110" y="91"/>
                  </a:lnTo>
                  <a:lnTo>
                    <a:pt x="135" y="107"/>
                  </a:lnTo>
                  <a:lnTo>
                    <a:pt x="160" y="121"/>
                  </a:lnTo>
                  <a:lnTo>
                    <a:pt x="185" y="129"/>
                  </a:lnTo>
                  <a:lnTo>
                    <a:pt x="205" y="132"/>
                  </a:lnTo>
                  <a:lnTo>
                    <a:pt x="240" y="129"/>
                  </a:lnTo>
                  <a:lnTo>
                    <a:pt x="275" y="123"/>
                  </a:lnTo>
                  <a:lnTo>
                    <a:pt x="300" y="118"/>
                  </a:lnTo>
                  <a:lnTo>
                    <a:pt x="310" y="104"/>
                  </a:lnTo>
                  <a:lnTo>
                    <a:pt x="310" y="80"/>
                  </a:lnTo>
                  <a:lnTo>
                    <a:pt x="300" y="49"/>
                  </a:lnTo>
                  <a:lnTo>
                    <a:pt x="295" y="25"/>
                  </a:lnTo>
                  <a:lnTo>
                    <a:pt x="290" y="14"/>
                  </a:lnTo>
                  <a:lnTo>
                    <a:pt x="290" y="25"/>
                  </a:lnTo>
                  <a:lnTo>
                    <a:pt x="285" y="47"/>
                  </a:lnTo>
                  <a:lnTo>
                    <a:pt x="275" y="71"/>
                  </a:lnTo>
                  <a:lnTo>
                    <a:pt x="250" y="85"/>
                  </a:lnTo>
                  <a:lnTo>
                    <a:pt x="210" y="85"/>
                  </a:lnTo>
                  <a:lnTo>
                    <a:pt x="170" y="77"/>
                  </a:lnTo>
                  <a:lnTo>
                    <a:pt x="130" y="63"/>
                  </a:lnTo>
                  <a:lnTo>
                    <a:pt x="90" y="47"/>
                  </a:lnTo>
                  <a:lnTo>
                    <a:pt x="55" y="30"/>
                  </a:lnTo>
                  <a:lnTo>
                    <a:pt x="25" y="14"/>
                  </a:lnTo>
                  <a:lnTo>
                    <a:pt x="5" y="3"/>
                  </a:lnTo>
                  <a:lnTo>
                    <a:pt x="0" y="0"/>
                  </a:lnTo>
                  <a:lnTo>
                    <a:pt x="4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2" name="Freeform 22"/>
            <p:cNvSpPr>
              <a:spLocks/>
            </p:cNvSpPr>
            <p:nvPr/>
          </p:nvSpPr>
          <p:spPr bwMode="auto">
            <a:xfrm>
              <a:off x="2472" y="2667"/>
              <a:ext cx="341" cy="123"/>
            </a:xfrm>
            <a:custGeom>
              <a:avLst/>
              <a:gdLst>
                <a:gd name="T0" fmla="*/ 50 w 341"/>
                <a:gd name="T1" fmla="*/ 55 h 123"/>
                <a:gd name="T2" fmla="*/ 55 w 341"/>
                <a:gd name="T3" fmla="*/ 57 h 123"/>
                <a:gd name="T4" fmla="*/ 75 w 341"/>
                <a:gd name="T5" fmla="*/ 66 h 123"/>
                <a:gd name="T6" fmla="*/ 100 w 341"/>
                <a:gd name="T7" fmla="*/ 79 h 123"/>
                <a:gd name="T8" fmla="*/ 130 w 341"/>
                <a:gd name="T9" fmla="*/ 93 h 123"/>
                <a:gd name="T10" fmla="*/ 160 w 341"/>
                <a:gd name="T11" fmla="*/ 104 h 123"/>
                <a:gd name="T12" fmla="*/ 195 w 341"/>
                <a:gd name="T13" fmla="*/ 115 h 123"/>
                <a:gd name="T14" fmla="*/ 220 w 341"/>
                <a:gd name="T15" fmla="*/ 123 h 123"/>
                <a:gd name="T16" fmla="*/ 240 w 341"/>
                <a:gd name="T17" fmla="*/ 123 h 123"/>
                <a:gd name="T18" fmla="*/ 275 w 341"/>
                <a:gd name="T19" fmla="*/ 118 h 123"/>
                <a:gd name="T20" fmla="*/ 305 w 341"/>
                <a:gd name="T21" fmla="*/ 110 h 123"/>
                <a:gd name="T22" fmla="*/ 331 w 341"/>
                <a:gd name="T23" fmla="*/ 99 h 123"/>
                <a:gd name="T24" fmla="*/ 341 w 341"/>
                <a:gd name="T25" fmla="*/ 85 h 123"/>
                <a:gd name="T26" fmla="*/ 331 w 341"/>
                <a:gd name="T27" fmla="*/ 63 h 123"/>
                <a:gd name="T28" fmla="*/ 315 w 341"/>
                <a:gd name="T29" fmla="*/ 35 h 123"/>
                <a:gd name="T30" fmla="*/ 295 w 341"/>
                <a:gd name="T31" fmla="*/ 11 h 123"/>
                <a:gd name="T32" fmla="*/ 290 w 341"/>
                <a:gd name="T33" fmla="*/ 0 h 123"/>
                <a:gd name="T34" fmla="*/ 295 w 341"/>
                <a:gd name="T35" fmla="*/ 11 h 123"/>
                <a:gd name="T36" fmla="*/ 295 w 341"/>
                <a:gd name="T37" fmla="*/ 33 h 123"/>
                <a:gd name="T38" fmla="*/ 290 w 341"/>
                <a:gd name="T39" fmla="*/ 60 h 123"/>
                <a:gd name="T40" fmla="*/ 270 w 341"/>
                <a:gd name="T41" fmla="*/ 74 h 123"/>
                <a:gd name="T42" fmla="*/ 235 w 341"/>
                <a:gd name="T43" fmla="*/ 77 h 123"/>
                <a:gd name="T44" fmla="*/ 190 w 341"/>
                <a:gd name="T45" fmla="*/ 74 h 123"/>
                <a:gd name="T46" fmla="*/ 145 w 341"/>
                <a:gd name="T47" fmla="*/ 63 h 123"/>
                <a:gd name="T48" fmla="*/ 100 w 341"/>
                <a:gd name="T49" fmla="*/ 52 h 123"/>
                <a:gd name="T50" fmla="*/ 60 w 341"/>
                <a:gd name="T51" fmla="*/ 38 h 123"/>
                <a:gd name="T52" fmla="*/ 30 w 341"/>
                <a:gd name="T53" fmla="*/ 24 h 123"/>
                <a:gd name="T54" fmla="*/ 10 w 341"/>
                <a:gd name="T55" fmla="*/ 16 h 123"/>
                <a:gd name="T56" fmla="*/ 0 w 341"/>
                <a:gd name="T57" fmla="*/ 13 h 123"/>
                <a:gd name="T58" fmla="*/ 50 w 341"/>
                <a:gd name="T5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1" h="123">
                  <a:moveTo>
                    <a:pt x="50" y="55"/>
                  </a:moveTo>
                  <a:lnTo>
                    <a:pt x="55" y="57"/>
                  </a:lnTo>
                  <a:lnTo>
                    <a:pt x="75" y="66"/>
                  </a:lnTo>
                  <a:lnTo>
                    <a:pt x="100" y="79"/>
                  </a:lnTo>
                  <a:lnTo>
                    <a:pt x="130" y="93"/>
                  </a:lnTo>
                  <a:lnTo>
                    <a:pt x="160" y="104"/>
                  </a:lnTo>
                  <a:lnTo>
                    <a:pt x="195" y="115"/>
                  </a:lnTo>
                  <a:lnTo>
                    <a:pt x="220" y="123"/>
                  </a:lnTo>
                  <a:lnTo>
                    <a:pt x="240" y="123"/>
                  </a:lnTo>
                  <a:lnTo>
                    <a:pt x="275" y="118"/>
                  </a:lnTo>
                  <a:lnTo>
                    <a:pt x="305" y="110"/>
                  </a:lnTo>
                  <a:lnTo>
                    <a:pt x="331" y="99"/>
                  </a:lnTo>
                  <a:lnTo>
                    <a:pt x="341" y="85"/>
                  </a:lnTo>
                  <a:lnTo>
                    <a:pt x="331" y="63"/>
                  </a:lnTo>
                  <a:lnTo>
                    <a:pt x="315" y="35"/>
                  </a:lnTo>
                  <a:lnTo>
                    <a:pt x="295" y="11"/>
                  </a:lnTo>
                  <a:lnTo>
                    <a:pt x="290" y="0"/>
                  </a:lnTo>
                  <a:lnTo>
                    <a:pt x="295" y="11"/>
                  </a:lnTo>
                  <a:lnTo>
                    <a:pt x="295" y="33"/>
                  </a:lnTo>
                  <a:lnTo>
                    <a:pt x="290" y="60"/>
                  </a:lnTo>
                  <a:lnTo>
                    <a:pt x="270" y="74"/>
                  </a:lnTo>
                  <a:lnTo>
                    <a:pt x="235" y="77"/>
                  </a:lnTo>
                  <a:lnTo>
                    <a:pt x="190" y="74"/>
                  </a:lnTo>
                  <a:lnTo>
                    <a:pt x="145" y="63"/>
                  </a:lnTo>
                  <a:lnTo>
                    <a:pt x="100" y="52"/>
                  </a:lnTo>
                  <a:lnTo>
                    <a:pt x="60" y="38"/>
                  </a:lnTo>
                  <a:lnTo>
                    <a:pt x="30" y="24"/>
                  </a:lnTo>
                  <a:lnTo>
                    <a:pt x="10" y="16"/>
                  </a:lnTo>
                  <a:lnTo>
                    <a:pt x="0" y="13"/>
                  </a:lnTo>
                  <a:lnTo>
                    <a:pt x="5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3" name="Freeform 23"/>
            <p:cNvSpPr>
              <a:spLocks/>
            </p:cNvSpPr>
            <p:nvPr/>
          </p:nvSpPr>
          <p:spPr bwMode="auto">
            <a:xfrm>
              <a:off x="3018" y="2881"/>
              <a:ext cx="340" cy="124"/>
            </a:xfrm>
            <a:custGeom>
              <a:avLst/>
              <a:gdLst>
                <a:gd name="T0" fmla="*/ 0 w 340"/>
                <a:gd name="T1" fmla="*/ 16 h 124"/>
                <a:gd name="T2" fmla="*/ 50 w 340"/>
                <a:gd name="T3" fmla="*/ 58 h 124"/>
                <a:gd name="T4" fmla="*/ 55 w 340"/>
                <a:gd name="T5" fmla="*/ 60 h 124"/>
                <a:gd name="T6" fmla="*/ 75 w 340"/>
                <a:gd name="T7" fmla="*/ 69 h 124"/>
                <a:gd name="T8" fmla="*/ 100 w 340"/>
                <a:gd name="T9" fmla="*/ 80 h 124"/>
                <a:gd name="T10" fmla="*/ 130 w 340"/>
                <a:gd name="T11" fmla="*/ 93 h 124"/>
                <a:gd name="T12" fmla="*/ 160 w 340"/>
                <a:gd name="T13" fmla="*/ 107 h 124"/>
                <a:gd name="T14" fmla="*/ 195 w 340"/>
                <a:gd name="T15" fmla="*/ 118 h 124"/>
                <a:gd name="T16" fmla="*/ 220 w 340"/>
                <a:gd name="T17" fmla="*/ 124 h 124"/>
                <a:gd name="T18" fmla="*/ 240 w 340"/>
                <a:gd name="T19" fmla="*/ 124 h 124"/>
                <a:gd name="T20" fmla="*/ 275 w 340"/>
                <a:gd name="T21" fmla="*/ 118 h 124"/>
                <a:gd name="T22" fmla="*/ 305 w 340"/>
                <a:gd name="T23" fmla="*/ 110 h 124"/>
                <a:gd name="T24" fmla="*/ 330 w 340"/>
                <a:gd name="T25" fmla="*/ 99 h 124"/>
                <a:gd name="T26" fmla="*/ 340 w 340"/>
                <a:gd name="T27" fmla="*/ 85 h 124"/>
                <a:gd name="T28" fmla="*/ 330 w 340"/>
                <a:gd name="T29" fmla="*/ 63 h 124"/>
                <a:gd name="T30" fmla="*/ 310 w 340"/>
                <a:gd name="T31" fmla="*/ 33 h 124"/>
                <a:gd name="T32" fmla="*/ 295 w 340"/>
                <a:gd name="T33" fmla="*/ 11 h 124"/>
                <a:gd name="T34" fmla="*/ 285 w 340"/>
                <a:gd name="T35" fmla="*/ 0 h 124"/>
                <a:gd name="T36" fmla="*/ 290 w 340"/>
                <a:gd name="T37" fmla="*/ 11 h 124"/>
                <a:gd name="T38" fmla="*/ 295 w 340"/>
                <a:gd name="T39" fmla="*/ 33 h 124"/>
                <a:gd name="T40" fmla="*/ 290 w 340"/>
                <a:gd name="T41" fmla="*/ 60 h 124"/>
                <a:gd name="T42" fmla="*/ 270 w 340"/>
                <a:gd name="T43" fmla="*/ 74 h 124"/>
                <a:gd name="T44" fmla="*/ 235 w 340"/>
                <a:gd name="T45" fmla="*/ 77 h 124"/>
                <a:gd name="T46" fmla="*/ 190 w 340"/>
                <a:gd name="T47" fmla="*/ 74 h 124"/>
                <a:gd name="T48" fmla="*/ 145 w 340"/>
                <a:gd name="T49" fmla="*/ 63 h 124"/>
                <a:gd name="T50" fmla="*/ 100 w 340"/>
                <a:gd name="T51" fmla="*/ 52 h 124"/>
                <a:gd name="T52" fmla="*/ 60 w 340"/>
                <a:gd name="T53" fmla="*/ 38 h 124"/>
                <a:gd name="T54" fmla="*/ 30 w 340"/>
                <a:gd name="T55" fmla="*/ 27 h 124"/>
                <a:gd name="T56" fmla="*/ 10 w 340"/>
                <a:gd name="T57" fmla="*/ 19 h 124"/>
                <a:gd name="T58" fmla="*/ 0 w 340"/>
                <a:gd name="T59"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124">
                  <a:moveTo>
                    <a:pt x="0" y="16"/>
                  </a:moveTo>
                  <a:lnTo>
                    <a:pt x="50" y="58"/>
                  </a:lnTo>
                  <a:lnTo>
                    <a:pt x="55" y="60"/>
                  </a:lnTo>
                  <a:lnTo>
                    <a:pt x="75" y="69"/>
                  </a:lnTo>
                  <a:lnTo>
                    <a:pt x="100" y="80"/>
                  </a:lnTo>
                  <a:lnTo>
                    <a:pt x="130" y="93"/>
                  </a:lnTo>
                  <a:lnTo>
                    <a:pt x="160" y="107"/>
                  </a:lnTo>
                  <a:lnTo>
                    <a:pt x="195" y="118"/>
                  </a:lnTo>
                  <a:lnTo>
                    <a:pt x="220" y="124"/>
                  </a:lnTo>
                  <a:lnTo>
                    <a:pt x="240" y="124"/>
                  </a:lnTo>
                  <a:lnTo>
                    <a:pt x="275" y="118"/>
                  </a:lnTo>
                  <a:lnTo>
                    <a:pt x="305" y="110"/>
                  </a:lnTo>
                  <a:lnTo>
                    <a:pt x="330" y="99"/>
                  </a:lnTo>
                  <a:lnTo>
                    <a:pt x="340" y="85"/>
                  </a:lnTo>
                  <a:lnTo>
                    <a:pt x="330" y="63"/>
                  </a:lnTo>
                  <a:lnTo>
                    <a:pt x="310" y="33"/>
                  </a:lnTo>
                  <a:lnTo>
                    <a:pt x="295" y="11"/>
                  </a:lnTo>
                  <a:lnTo>
                    <a:pt x="285" y="0"/>
                  </a:lnTo>
                  <a:lnTo>
                    <a:pt x="290" y="11"/>
                  </a:lnTo>
                  <a:lnTo>
                    <a:pt x="295" y="33"/>
                  </a:lnTo>
                  <a:lnTo>
                    <a:pt x="290" y="60"/>
                  </a:lnTo>
                  <a:lnTo>
                    <a:pt x="270" y="74"/>
                  </a:lnTo>
                  <a:lnTo>
                    <a:pt x="235" y="77"/>
                  </a:lnTo>
                  <a:lnTo>
                    <a:pt x="190" y="74"/>
                  </a:lnTo>
                  <a:lnTo>
                    <a:pt x="145" y="63"/>
                  </a:lnTo>
                  <a:lnTo>
                    <a:pt x="100" y="52"/>
                  </a:lnTo>
                  <a:lnTo>
                    <a:pt x="60" y="38"/>
                  </a:lnTo>
                  <a:lnTo>
                    <a:pt x="30" y="27"/>
                  </a:lnTo>
                  <a:lnTo>
                    <a:pt x="10"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4" name="Freeform 24"/>
            <p:cNvSpPr>
              <a:spLocks/>
            </p:cNvSpPr>
            <p:nvPr/>
          </p:nvSpPr>
          <p:spPr bwMode="auto">
            <a:xfrm>
              <a:off x="621" y="1629"/>
              <a:ext cx="240" cy="148"/>
            </a:xfrm>
            <a:custGeom>
              <a:avLst/>
              <a:gdLst>
                <a:gd name="T0" fmla="*/ 240 w 240"/>
                <a:gd name="T1" fmla="*/ 87 h 148"/>
                <a:gd name="T2" fmla="*/ 240 w 240"/>
                <a:gd name="T3" fmla="*/ 90 h 148"/>
                <a:gd name="T4" fmla="*/ 230 w 240"/>
                <a:gd name="T5" fmla="*/ 101 h 148"/>
                <a:gd name="T6" fmla="*/ 220 w 240"/>
                <a:gd name="T7" fmla="*/ 112 h 148"/>
                <a:gd name="T8" fmla="*/ 205 w 240"/>
                <a:gd name="T9" fmla="*/ 126 h 148"/>
                <a:gd name="T10" fmla="*/ 185 w 240"/>
                <a:gd name="T11" fmla="*/ 140 h 148"/>
                <a:gd name="T12" fmla="*/ 160 w 240"/>
                <a:gd name="T13" fmla="*/ 148 h 148"/>
                <a:gd name="T14" fmla="*/ 125 w 240"/>
                <a:gd name="T15" fmla="*/ 148 h 148"/>
                <a:gd name="T16" fmla="*/ 90 w 240"/>
                <a:gd name="T17" fmla="*/ 142 h 148"/>
                <a:gd name="T18" fmla="*/ 45 w 240"/>
                <a:gd name="T19" fmla="*/ 129 h 148"/>
                <a:gd name="T20" fmla="*/ 20 w 240"/>
                <a:gd name="T21" fmla="*/ 115 h 148"/>
                <a:gd name="T22" fmla="*/ 10 w 240"/>
                <a:gd name="T23" fmla="*/ 96 h 148"/>
                <a:gd name="T24" fmla="*/ 0 w 240"/>
                <a:gd name="T25" fmla="*/ 68 h 148"/>
                <a:gd name="T26" fmla="*/ 5 w 240"/>
                <a:gd name="T27" fmla="*/ 44 h 148"/>
                <a:gd name="T28" fmla="*/ 30 w 240"/>
                <a:gd name="T29" fmla="*/ 24 h 148"/>
                <a:gd name="T30" fmla="*/ 55 w 240"/>
                <a:gd name="T31" fmla="*/ 16 h 148"/>
                <a:gd name="T32" fmla="*/ 65 w 240"/>
                <a:gd name="T33" fmla="*/ 13 h 148"/>
                <a:gd name="T34" fmla="*/ 70 w 240"/>
                <a:gd name="T35" fmla="*/ 11 h 148"/>
                <a:gd name="T36" fmla="*/ 90 w 240"/>
                <a:gd name="T37" fmla="*/ 2 h 148"/>
                <a:gd name="T38" fmla="*/ 120 w 240"/>
                <a:gd name="T39" fmla="*/ 0 h 148"/>
                <a:gd name="T40" fmla="*/ 160 w 240"/>
                <a:gd name="T41" fmla="*/ 2 h 148"/>
                <a:gd name="T42" fmla="*/ 185 w 240"/>
                <a:gd name="T43" fmla="*/ 11 h 148"/>
                <a:gd name="T44" fmla="*/ 210 w 240"/>
                <a:gd name="T45" fmla="*/ 24 h 148"/>
                <a:gd name="T46" fmla="*/ 220 w 240"/>
                <a:gd name="T47" fmla="*/ 33 h 148"/>
                <a:gd name="T48" fmla="*/ 225 w 240"/>
                <a:gd name="T49" fmla="*/ 38 h 148"/>
                <a:gd name="T50" fmla="*/ 240 w 240"/>
                <a:gd name="T51" fmla="*/ 8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148">
                  <a:moveTo>
                    <a:pt x="240" y="87"/>
                  </a:moveTo>
                  <a:lnTo>
                    <a:pt x="240" y="90"/>
                  </a:lnTo>
                  <a:lnTo>
                    <a:pt x="230" y="101"/>
                  </a:lnTo>
                  <a:lnTo>
                    <a:pt x="220" y="112"/>
                  </a:lnTo>
                  <a:lnTo>
                    <a:pt x="205" y="126"/>
                  </a:lnTo>
                  <a:lnTo>
                    <a:pt x="185" y="140"/>
                  </a:lnTo>
                  <a:lnTo>
                    <a:pt x="160" y="148"/>
                  </a:lnTo>
                  <a:lnTo>
                    <a:pt x="125" y="148"/>
                  </a:lnTo>
                  <a:lnTo>
                    <a:pt x="90" y="142"/>
                  </a:lnTo>
                  <a:lnTo>
                    <a:pt x="45" y="129"/>
                  </a:lnTo>
                  <a:lnTo>
                    <a:pt x="20" y="115"/>
                  </a:lnTo>
                  <a:lnTo>
                    <a:pt x="10" y="96"/>
                  </a:lnTo>
                  <a:lnTo>
                    <a:pt x="0" y="68"/>
                  </a:lnTo>
                  <a:lnTo>
                    <a:pt x="5" y="44"/>
                  </a:lnTo>
                  <a:lnTo>
                    <a:pt x="30" y="24"/>
                  </a:lnTo>
                  <a:lnTo>
                    <a:pt x="55" y="16"/>
                  </a:lnTo>
                  <a:lnTo>
                    <a:pt x="65" y="13"/>
                  </a:lnTo>
                  <a:lnTo>
                    <a:pt x="70" y="11"/>
                  </a:lnTo>
                  <a:lnTo>
                    <a:pt x="90" y="2"/>
                  </a:lnTo>
                  <a:lnTo>
                    <a:pt x="120" y="0"/>
                  </a:lnTo>
                  <a:lnTo>
                    <a:pt x="160" y="2"/>
                  </a:lnTo>
                  <a:lnTo>
                    <a:pt x="185" y="11"/>
                  </a:lnTo>
                  <a:lnTo>
                    <a:pt x="210" y="24"/>
                  </a:lnTo>
                  <a:lnTo>
                    <a:pt x="220" y="33"/>
                  </a:lnTo>
                  <a:lnTo>
                    <a:pt x="225" y="38"/>
                  </a:lnTo>
                  <a:lnTo>
                    <a:pt x="240"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5" name="Freeform 25"/>
            <p:cNvSpPr>
              <a:spLocks/>
            </p:cNvSpPr>
            <p:nvPr/>
          </p:nvSpPr>
          <p:spPr bwMode="auto">
            <a:xfrm>
              <a:off x="701" y="1673"/>
              <a:ext cx="125" cy="60"/>
            </a:xfrm>
            <a:custGeom>
              <a:avLst/>
              <a:gdLst>
                <a:gd name="T0" fmla="*/ 65 w 125"/>
                <a:gd name="T1" fmla="*/ 0 h 60"/>
                <a:gd name="T2" fmla="*/ 40 w 125"/>
                <a:gd name="T3" fmla="*/ 2 h 60"/>
                <a:gd name="T4" fmla="*/ 20 w 125"/>
                <a:gd name="T5" fmla="*/ 8 h 60"/>
                <a:gd name="T6" fmla="*/ 5 w 125"/>
                <a:gd name="T7" fmla="*/ 16 h 60"/>
                <a:gd name="T8" fmla="*/ 0 w 125"/>
                <a:gd name="T9" fmla="*/ 27 h 60"/>
                <a:gd name="T10" fmla="*/ 5 w 125"/>
                <a:gd name="T11" fmla="*/ 38 h 60"/>
                <a:gd name="T12" fmla="*/ 15 w 125"/>
                <a:gd name="T13" fmla="*/ 49 h 60"/>
                <a:gd name="T14" fmla="*/ 35 w 125"/>
                <a:gd name="T15" fmla="*/ 57 h 60"/>
                <a:gd name="T16" fmla="*/ 60 w 125"/>
                <a:gd name="T17" fmla="*/ 60 h 60"/>
                <a:gd name="T18" fmla="*/ 85 w 125"/>
                <a:gd name="T19" fmla="*/ 57 h 60"/>
                <a:gd name="T20" fmla="*/ 105 w 125"/>
                <a:gd name="T21" fmla="*/ 52 h 60"/>
                <a:gd name="T22" fmla="*/ 120 w 125"/>
                <a:gd name="T23" fmla="*/ 41 h 60"/>
                <a:gd name="T24" fmla="*/ 125 w 125"/>
                <a:gd name="T25" fmla="*/ 30 h 60"/>
                <a:gd name="T26" fmla="*/ 125 w 125"/>
                <a:gd name="T27" fmla="*/ 19 h 60"/>
                <a:gd name="T28" fmla="*/ 110 w 125"/>
                <a:gd name="T29" fmla="*/ 8 h 60"/>
                <a:gd name="T30" fmla="*/ 90 w 125"/>
                <a:gd name="T31" fmla="*/ 2 h 60"/>
                <a:gd name="T32" fmla="*/ 65 w 125"/>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60">
                  <a:moveTo>
                    <a:pt x="65" y="0"/>
                  </a:moveTo>
                  <a:lnTo>
                    <a:pt x="40" y="2"/>
                  </a:lnTo>
                  <a:lnTo>
                    <a:pt x="20" y="8"/>
                  </a:lnTo>
                  <a:lnTo>
                    <a:pt x="5" y="16"/>
                  </a:lnTo>
                  <a:lnTo>
                    <a:pt x="0" y="27"/>
                  </a:lnTo>
                  <a:lnTo>
                    <a:pt x="5" y="38"/>
                  </a:lnTo>
                  <a:lnTo>
                    <a:pt x="15" y="49"/>
                  </a:lnTo>
                  <a:lnTo>
                    <a:pt x="35" y="57"/>
                  </a:lnTo>
                  <a:lnTo>
                    <a:pt x="60" y="60"/>
                  </a:lnTo>
                  <a:lnTo>
                    <a:pt x="85" y="57"/>
                  </a:lnTo>
                  <a:lnTo>
                    <a:pt x="105" y="52"/>
                  </a:lnTo>
                  <a:lnTo>
                    <a:pt x="120" y="41"/>
                  </a:lnTo>
                  <a:lnTo>
                    <a:pt x="125" y="30"/>
                  </a:lnTo>
                  <a:lnTo>
                    <a:pt x="125" y="19"/>
                  </a:lnTo>
                  <a:lnTo>
                    <a:pt x="110" y="8"/>
                  </a:lnTo>
                  <a:lnTo>
                    <a:pt x="90" y="2"/>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6" name="Freeform 26"/>
            <p:cNvSpPr>
              <a:spLocks/>
            </p:cNvSpPr>
            <p:nvPr/>
          </p:nvSpPr>
          <p:spPr bwMode="auto">
            <a:xfrm>
              <a:off x="340" y="1464"/>
              <a:ext cx="1041" cy="873"/>
            </a:xfrm>
            <a:custGeom>
              <a:avLst/>
              <a:gdLst>
                <a:gd name="T0" fmla="*/ 681 w 1041"/>
                <a:gd name="T1" fmla="*/ 41 h 873"/>
                <a:gd name="T2" fmla="*/ 756 w 1041"/>
                <a:gd name="T3" fmla="*/ 74 h 873"/>
                <a:gd name="T4" fmla="*/ 821 w 1041"/>
                <a:gd name="T5" fmla="*/ 118 h 873"/>
                <a:gd name="T6" fmla="*/ 881 w 1041"/>
                <a:gd name="T7" fmla="*/ 167 h 873"/>
                <a:gd name="T8" fmla="*/ 926 w 1041"/>
                <a:gd name="T9" fmla="*/ 211 h 873"/>
                <a:gd name="T10" fmla="*/ 1006 w 1041"/>
                <a:gd name="T11" fmla="*/ 324 h 873"/>
                <a:gd name="T12" fmla="*/ 1041 w 1041"/>
                <a:gd name="T13" fmla="*/ 395 h 873"/>
                <a:gd name="T14" fmla="*/ 1011 w 1041"/>
                <a:gd name="T15" fmla="*/ 401 h 873"/>
                <a:gd name="T16" fmla="*/ 931 w 1041"/>
                <a:gd name="T17" fmla="*/ 414 h 873"/>
                <a:gd name="T18" fmla="*/ 836 w 1041"/>
                <a:gd name="T19" fmla="*/ 425 h 873"/>
                <a:gd name="T20" fmla="*/ 746 w 1041"/>
                <a:gd name="T21" fmla="*/ 431 h 873"/>
                <a:gd name="T22" fmla="*/ 701 w 1041"/>
                <a:gd name="T23" fmla="*/ 461 h 873"/>
                <a:gd name="T24" fmla="*/ 686 w 1041"/>
                <a:gd name="T25" fmla="*/ 480 h 873"/>
                <a:gd name="T26" fmla="*/ 656 w 1041"/>
                <a:gd name="T27" fmla="*/ 620 h 873"/>
                <a:gd name="T28" fmla="*/ 611 w 1041"/>
                <a:gd name="T29" fmla="*/ 813 h 873"/>
                <a:gd name="T30" fmla="*/ 511 w 1041"/>
                <a:gd name="T31" fmla="*/ 859 h 873"/>
                <a:gd name="T32" fmla="*/ 466 w 1041"/>
                <a:gd name="T33" fmla="*/ 870 h 873"/>
                <a:gd name="T34" fmla="*/ 416 w 1041"/>
                <a:gd name="T35" fmla="*/ 870 h 873"/>
                <a:gd name="T36" fmla="*/ 351 w 1041"/>
                <a:gd name="T37" fmla="*/ 783 h 873"/>
                <a:gd name="T38" fmla="*/ 286 w 1041"/>
                <a:gd name="T39" fmla="*/ 648 h 873"/>
                <a:gd name="T40" fmla="*/ 236 w 1041"/>
                <a:gd name="T41" fmla="*/ 601 h 873"/>
                <a:gd name="T42" fmla="*/ 301 w 1041"/>
                <a:gd name="T43" fmla="*/ 596 h 873"/>
                <a:gd name="T44" fmla="*/ 351 w 1041"/>
                <a:gd name="T45" fmla="*/ 546 h 873"/>
                <a:gd name="T46" fmla="*/ 356 w 1041"/>
                <a:gd name="T47" fmla="*/ 483 h 873"/>
                <a:gd name="T48" fmla="*/ 326 w 1041"/>
                <a:gd name="T49" fmla="*/ 423 h 873"/>
                <a:gd name="T50" fmla="*/ 291 w 1041"/>
                <a:gd name="T51" fmla="*/ 393 h 873"/>
                <a:gd name="T52" fmla="*/ 241 w 1041"/>
                <a:gd name="T53" fmla="*/ 357 h 873"/>
                <a:gd name="T54" fmla="*/ 180 w 1041"/>
                <a:gd name="T55" fmla="*/ 321 h 873"/>
                <a:gd name="T56" fmla="*/ 125 w 1041"/>
                <a:gd name="T57" fmla="*/ 294 h 873"/>
                <a:gd name="T58" fmla="*/ 45 w 1041"/>
                <a:gd name="T59" fmla="*/ 299 h 873"/>
                <a:gd name="T60" fmla="*/ 30 w 1041"/>
                <a:gd name="T61" fmla="*/ 310 h 873"/>
                <a:gd name="T62" fmla="*/ 0 w 1041"/>
                <a:gd name="T63" fmla="*/ 269 h 873"/>
                <a:gd name="T64" fmla="*/ 30 w 1041"/>
                <a:gd name="T65" fmla="*/ 165 h 873"/>
                <a:gd name="T66" fmla="*/ 60 w 1041"/>
                <a:gd name="T67" fmla="*/ 134 h 873"/>
                <a:gd name="T68" fmla="*/ 90 w 1041"/>
                <a:gd name="T69" fmla="*/ 107 h 873"/>
                <a:gd name="T70" fmla="*/ 135 w 1041"/>
                <a:gd name="T71" fmla="*/ 82 h 873"/>
                <a:gd name="T72" fmla="*/ 195 w 1041"/>
                <a:gd name="T73" fmla="*/ 49 h 873"/>
                <a:gd name="T74" fmla="*/ 266 w 1041"/>
                <a:gd name="T75" fmla="*/ 30 h 873"/>
                <a:gd name="T76" fmla="*/ 326 w 1041"/>
                <a:gd name="T77" fmla="*/ 16 h 873"/>
                <a:gd name="T78" fmla="*/ 386 w 1041"/>
                <a:gd name="T79" fmla="*/ 5 h 873"/>
                <a:gd name="T80" fmla="*/ 466 w 1041"/>
                <a:gd name="T81" fmla="*/ 0 h 873"/>
                <a:gd name="T82" fmla="*/ 511 w 1041"/>
                <a:gd name="T83" fmla="*/ 3 h 873"/>
                <a:gd name="T84" fmla="*/ 576 w 1041"/>
                <a:gd name="T85" fmla="*/ 11 h 873"/>
                <a:gd name="T86" fmla="*/ 636 w 1041"/>
                <a:gd name="T87" fmla="*/ 25 h 873"/>
                <a:gd name="T88" fmla="*/ 681 w 1041"/>
                <a:gd name="T89" fmla="*/ 41 h 873"/>
                <a:gd name="T90" fmla="*/ 506 w 1041"/>
                <a:gd name="T91" fmla="*/ 165 h 873"/>
                <a:gd name="T92" fmla="*/ 441 w 1041"/>
                <a:gd name="T93" fmla="*/ 143 h 873"/>
                <a:gd name="T94" fmla="*/ 346 w 1041"/>
                <a:gd name="T95" fmla="*/ 148 h 873"/>
                <a:gd name="T96" fmla="*/ 306 w 1041"/>
                <a:gd name="T97" fmla="*/ 159 h 873"/>
                <a:gd name="T98" fmla="*/ 296 w 1041"/>
                <a:gd name="T99" fmla="*/ 165 h 873"/>
                <a:gd name="T100" fmla="*/ 256 w 1041"/>
                <a:gd name="T101" fmla="*/ 198 h 873"/>
                <a:gd name="T102" fmla="*/ 236 w 1041"/>
                <a:gd name="T103" fmla="*/ 252 h 873"/>
                <a:gd name="T104" fmla="*/ 246 w 1041"/>
                <a:gd name="T105" fmla="*/ 277 h 873"/>
                <a:gd name="T106" fmla="*/ 286 w 1041"/>
                <a:gd name="T107" fmla="*/ 302 h 873"/>
                <a:gd name="T108" fmla="*/ 346 w 1041"/>
                <a:gd name="T109" fmla="*/ 327 h 873"/>
                <a:gd name="T110" fmla="*/ 396 w 1041"/>
                <a:gd name="T111" fmla="*/ 340 h 873"/>
                <a:gd name="T112" fmla="*/ 436 w 1041"/>
                <a:gd name="T113" fmla="*/ 335 h 873"/>
                <a:gd name="T114" fmla="*/ 486 w 1041"/>
                <a:gd name="T115" fmla="*/ 324 h 873"/>
                <a:gd name="T116" fmla="*/ 536 w 1041"/>
                <a:gd name="T117" fmla="*/ 302 h 873"/>
                <a:gd name="T118" fmla="*/ 561 w 1041"/>
                <a:gd name="T119" fmla="*/ 247 h 873"/>
                <a:gd name="T120" fmla="*/ 526 w 1041"/>
                <a:gd name="T121" fmla="*/ 181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1" h="873">
                  <a:moveTo>
                    <a:pt x="516" y="170"/>
                  </a:moveTo>
                  <a:lnTo>
                    <a:pt x="681" y="41"/>
                  </a:lnTo>
                  <a:lnTo>
                    <a:pt x="721" y="55"/>
                  </a:lnTo>
                  <a:lnTo>
                    <a:pt x="756" y="74"/>
                  </a:lnTo>
                  <a:lnTo>
                    <a:pt x="791" y="96"/>
                  </a:lnTo>
                  <a:lnTo>
                    <a:pt x="821" y="118"/>
                  </a:lnTo>
                  <a:lnTo>
                    <a:pt x="851" y="143"/>
                  </a:lnTo>
                  <a:lnTo>
                    <a:pt x="881" y="167"/>
                  </a:lnTo>
                  <a:lnTo>
                    <a:pt x="906" y="192"/>
                  </a:lnTo>
                  <a:lnTo>
                    <a:pt x="926" y="211"/>
                  </a:lnTo>
                  <a:lnTo>
                    <a:pt x="971" y="263"/>
                  </a:lnTo>
                  <a:lnTo>
                    <a:pt x="1006" y="324"/>
                  </a:lnTo>
                  <a:lnTo>
                    <a:pt x="1031" y="373"/>
                  </a:lnTo>
                  <a:lnTo>
                    <a:pt x="1041" y="395"/>
                  </a:lnTo>
                  <a:lnTo>
                    <a:pt x="1031" y="398"/>
                  </a:lnTo>
                  <a:lnTo>
                    <a:pt x="1011" y="401"/>
                  </a:lnTo>
                  <a:lnTo>
                    <a:pt x="976" y="406"/>
                  </a:lnTo>
                  <a:lnTo>
                    <a:pt x="931" y="414"/>
                  </a:lnTo>
                  <a:lnTo>
                    <a:pt x="881" y="420"/>
                  </a:lnTo>
                  <a:lnTo>
                    <a:pt x="836" y="425"/>
                  </a:lnTo>
                  <a:lnTo>
                    <a:pt x="786" y="431"/>
                  </a:lnTo>
                  <a:lnTo>
                    <a:pt x="746" y="431"/>
                  </a:lnTo>
                  <a:lnTo>
                    <a:pt x="716" y="445"/>
                  </a:lnTo>
                  <a:lnTo>
                    <a:pt x="701" y="461"/>
                  </a:lnTo>
                  <a:lnTo>
                    <a:pt x="691" y="475"/>
                  </a:lnTo>
                  <a:lnTo>
                    <a:pt x="686" y="480"/>
                  </a:lnTo>
                  <a:lnTo>
                    <a:pt x="676" y="522"/>
                  </a:lnTo>
                  <a:lnTo>
                    <a:pt x="656" y="620"/>
                  </a:lnTo>
                  <a:lnTo>
                    <a:pt x="631" y="733"/>
                  </a:lnTo>
                  <a:lnTo>
                    <a:pt x="611" y="813"/>
                  </a:lnTo>
                  <a:lnTo>
                    <a:pt x="556" y="840"/>
                  </a:lnTo>
                  <a:lnTo>
                    <a:pt x="511" y="859"/>
                  </a:lnTo>
                  <a:lnTo>
                    <a:pt x="476" y="868"/>
                  </a:lnTo>
                  <a:lnTo>
                    <a:pt x="466" y="870"/>
                  </a:lnTo>
                  <a:lnTo>
                    <a:pt x="451" y="873"/>
                  </a:lnTo>
                  <a:lnTo>
                    <a:pt x="416" y="870"/>
                  </a:lnTo>
                  <a:lnTo>
                    <a:pt x="381" y="846"/>
                  </a:lnTo>
                  <a:lnTo>
                    <a:pt x="351" y="783"/>
                  </a:lnTo>
                  <a:lnTo>
                    <a:pt x="321" y="706"/>
                  </a:lnTo>
                  <a:lnTo>
                    <a:pt x="286" y="648"/>
                  </a:lnTo>
                  <a:lnTo>
                    <a:pt x="251" y="612"/>
                  </a:lnTo>
                  <a:lnTo>
                    <a:pt x="236" y="601"/>
                  </a:lnTo>
                  <a:lnTo>
                    <a:pt x="256" y="601"/>
                  </a:lnTo>
                  <a:lnTo>
                    <a:pt x="301" y="596"/>
                  </a:lnTo>
                  <a:lnTo>
                    <a:pt x="341" y="579"/>
                  </a:lnTo>
                  <a:lnTo>
                    <a:pt x="351" y="546"/>
                  </a:lnTo>
                  <a:lnTo>
                    <a:pt x="356" y="519"/>
                  </a:lnTo>
                  <a:lnTo>
                    <a:pt x="356" y="483"/>
                  </a:lnTo>
                  <a:lnTo>
                    <a:pt x="346" y="450"/>
                  </a:lnTo>
                  <a:lnTo>
                    <a:pt x="326" y="423"/>
                  </a:lnTo>
                  <a:lnTo>
                    <a:pt x="311" y="409"/>
                  </a:lnTo>
                  <a:lnTo>
                    <a:pt x="291" y="393"/>
                  </a:lnTo>
                  <a:lnTo>
                    <a:pt x="266" y="376"/>
                  </a:lnTo>
                  <a:lnTo>
                    <a:pt x="241" y="357"/>
                  </a:lnTo>
                  <a:lnTo>
                    <a:pt x="210" y="338"/>
                  </a:lnTo>
                  <a:lnTo>
                    <a:pt x="180" y="321"/>
                  </a:lnTo>
                  <a:lnTo>
                    <a:pt x="150" y="305"/>
                  </a:lnTo>
                  <a:lnTo>
                    <a:pt x="125" y="294"/>
                  </a:lnTo>
                  <a:lnTo>
                    <a:pt x="70" y="294"/>
                  </a:lnTo>
                  <a:lnTo>
                    <a:pt x="45" y="299"/>
                  </a:lnTo>
                  <a:lnTo>
                    <a:pt x="30" y="307"/>
                  </a:lnTo>
                  <a:lnTo>
                    <a:pt x="30" y="310"/>
                  </a:lnTo>
                  <a:lnTo>
                    <a:pt x="20" y="299"/>
                  </a:lnTo>
                  <a:lnTo>
                    <a:pt x="0" y="269"/>
                  </a:lnTo>
                  <a:lnTo>
                    <a:pt x="0" y="225"/>
                  </a:lnTo>
                  <a:lnTo>
                    <a:pt x="30" y="165"/>
                  </a:lnTo>
                  <a:lnTo>
                    <a:pt x="45" y="148"/>
                  </a:lnTo>
                  <a:lnTo>
                    <a:pt x="60" y="134"/>
                  </a:lnTo>
                  <a:lnTo>
                    <a:pt x="75" y="121"/>
                  </a:lnTo>
                  <a:lnTo>
                    <a:pt x="90" y="107"/>
                  </a:lnTo>
                  <a:lnTo>
                    <a:pt x="110" y="96"/>
                  </a:lnTo>
                  <a:lnTo>
                    <a:pt x="135" y="82"/>
                  </a:lnTo>
                  <a:lnTo>
                    <a:pt x="160" y="66"/>
                  </a:lnTo>
                  <a:lnTo>
                    <a:pt x="195" y="49"/>
                  </a:lnTo>
                  <a:lnTo>
                    <a:pt x="231" y="38"/>
                  </a:lnTo>
                  <a:lnTo>
                    <a:pt x="266" y="30"/>
                  </a:lnTo>
                  <a:lnTo>
                    <a:pt x="296" y="22"/>
                  </a:lnTo>
                  <a:lnTo>
                    <a:pt x="326" y="16"/>
                  </a:lnTo>
                  <a:lnTo>
                    <a:pt x="351" y="11"/>
                  </a:lnTo>
                  <a:lnTo>
                    <a:pt x="386" y="5"/>
                  </a:lnTo>
                  <a:lnTo>
                    <a:pt x="421" y="3"/>
                  </a:lnTo>
                  <a:lnTo>
                    <a:pt x="466" y="0"/>
                  </a:lnTo>
                  <a:lnTo>
                    <a:pt x="486" y="0"/>
                  </a:lnTo>
                  <a:lnTo>
                    <a:pt x="511" y="3"/>
                  </a:lnTo>
                  <a:lnTo>
                    <a:pt x="541" y="8"/>
                  </a:lnTo>
                  <a:lnTo>
                    <a:pt x="576" y="11"/>
                  </a:lnTo>
                  <a:lnTo>
                    <a:pt x="606" y="19"/>
                  </a:lnTo>
                  <a:lnTo>
                    <a:pt x="636" y="25"/>
                  </a:lnTo>
                  <a:lnTo>
                    <a:pt x="661" y="33"/>
                  </a:lnTo>
                  <a:lnTo>
                    <a:pt x="681" y="41"/>
                  </a:lnTo>
                  <a:lnTo>
                    <a:pt x="516" y="170"/>
                  </a:lnTo>
                  <a:lnTo>
                    <a:pt x="506" y="165"/>
                  </a:lnTo>
                  <a:lnTo>
                    <a:pt x="481" y="154"/>
                  </a:lnTo>
                  <a:lnTo>
                    <a:pt x="441" y="143"/>
                  </a:lnTo>
                  <a:lnTo>
                    <a:pt x="391" y="143"/>
                  </a:lnTo>
                  <a:lnTo>
                    <a:pt x="346" y="148"/>
                  </a:lnTo>
                  <a:lnTo>
                    <a:pt x="316" y="154"/>
                  </a:lnTo>
                  <a:lnTo>
                    <a:pt x="306" y="159"/>
                  </a:lnTo>
                  <a:lnTo>
                    <a:pt x="301" y="162"/>
                  </a:lnTo>
                  <a:lnTo>
                    <a:pt x="296" y="165"/>
                  </a:lnTo>
                  <a:lnTo>
                    <a:pt x="276" y="176"/>
                  </a:lnTo>
                  <a:lnTo>
                    <a:pt x="256" y="198"/>
                  </a:lnTo>
                  <a:lnTo>
                    <a:pt x="236" y="239"/>
                  </a:lnTo>
                  <a:lnTo>
                    <a:pt x="236" y="252"/>
                  </a:lnTo>
                  <a:lnTo>
                    <a:pt x="236" y="263"/>
                  </a:lnTo>
                  <a:lnTo>
                    <a:pt x="246" y="277"/>
                  </a:lnTo>
                  <a:lnTo>
                    <a:pt x="261" y="288"/>
                  </a:lnTo>
                  <a:lnTo>
                    <a:pt x="286" y="302"/>
                  </a:lnTo>
                  <a:lnTo>
                    <a:pt x="311" y="313"/>
                  </a:lnTo>
                  <a:lnTo>
                    <a:pt x="346" y="327"/>
                  </a:lnTo>
                  <a:lnTo>
                    <a:pt x="391" y="340"/>
                  </a:lnTo>
                  <a:lnTo>
                    <a:pt x="396" y="340"/>
                  </a:lnTo>
                  <a:lnTo>
                    <a:pt x="411" y="338"/>
                  </a:lnTo>
                  <a:lnTo>
                    <a:pt x="436" y="335"/>
                  </a:lnTo>
                  <a:lnTo>
                    <a:pt x="461" y="332"/>
                  </a:lnTo>
                  <a:lnTo>
                    <a:pt x="486" y="324"/>
                  </a:lnTo>
                  <a:lnTo>
                    <a:pt x="511" y="316"/>
                  </a:lnTo>
                  <a:lnTo>
                    <a:pt x="536" y="302"/>
                  </a:lnTo>
                  <a:lnTo>
                    <a:pt x="551" y="285"/>
                  </a:lnTo>
                  <a:lnTo>
                    <a:pt x="561" y="247"/>
                  </a:lnTo>
                  <a:lnTo>
                    <a:pt x="546" y="209"/>
                  </a:lnTo>
                  <a:lnTo>
                    <a:pt x="526" y="181"/>
                  </a:lnTo>
                  <a:lnTo>
                    <a:pt x="516" y="1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7" name="Freeform 27"/>
            <p:cNvSpPr>
              <a:spLocks/>
            </p:cNvSpPr>
            <p:nvPr/>
          </p:nvSpPr>
          <p:spPr bwMode="auto">
            <a:xfrm>
              <a:off x="320" y="1774"/>
              <a:ext cx="281" cy="272"/>
            </a:xfrm>
            <a:custGeom>
              <a:avLst/>
              <a:gdLst>
                <a:gd name="T0" fmla="*/ 100 w 281"/>
                <a:gd name="T1" fmla="*/ 83 h 272"/>
                <a:gd name="T2" fmla="*/ 120 w 281"/>
                <a:gd name="T3" fmla="*/ 39 h 272"/>
                <a:gd name="T4" fmla="*/ 125 w 281"/>
                <a:gd name="T5" fmla="*/ 36 h 272"/>
                <a:gd name="T6" fmla="*/ 135 w 281"/>
                <a:gd name="T7" fmla="*/ 28 h 272"/>
                <a:gd name="T8" fmla="*/ 135 w 281"/>
                <a:gd name="T9" fmla="*/ 22 h 272"/>
                <a:gd name="T10" fmla="*/ 115 w 281"/>
                <a:gd name="T11" fmla="*/ 22 h 272"/>
                <a:gd name="T12" fmla="*/ 90 w 281"/>
                <a:gd name="T13" fmla="*/ 36 h 272"/>
                <a:gd name="T14" fmla="*/ 90 w 281"/>
                <a:gd name="T15" fmla="*/ 55 h 272"/>
                <a:gd name="T16" fmla="*/ 95 w 281"/>
                <a:gd name="T17" fmla="*/ 74 h 272"/>
                <a:gd name="T18" fmla="*/ 100 w 281"/>
                <a:gd name="T19" fmla="*/ 83 h 272"/>
                <a:gd name="T20" fmla="*/ 30 w 281"/>
                <a:gd name="T21" fmla="*/ 83 h 272"/>
                <a:gd name="T22" fmla="*/ 35 w 281"/>
                <a:gd name="T23" fmla="*/ 72 h 272"/>
                <a:gd name="T24" fmla="*/ 45 w 281"/>
                <a:gd name="T25" fmla="*/ 61 h 272"/>
                <a:gd name="T26" fmla="*/ 50 w 281"/>
                <a:gd name="T27" fmla="*/ 50 h 272"/>
                <a:gd name="T28" fmla="*/ 55 w 281"/>
                <a:gd name="T29" fmla="*/ 41 h 272"/>
                <a:gd name="T30" fmla="*/ 75 w 281"/>
                <a:gd name="T31" fmla="*/ 11 h 272"/>
                <a:gd name="T32" fmla="*/ 100 w 281"/>
                <a:gd name="T33" fmla="*/ 0 h 272"/>
                <a:gd name="T34" fmla="*/ 125 w 281"/>
                <a:gd name="T35" fmla="*/ 0 h 272"/>
                <a:gd name="T36" fmla="*/ 135 w 281"/>
                <a:gd name="T37" fmla="*/ 0 h 272"/>
                <a:gd name="T38" fmla="*/ 281 w 281"/>
                <a:gd name="T39" fmla="*/ 118 h 272"/>
                <a:gd name="T40" fmla="*/ 140 w 281"/>
                <a:gd name="T41" fmla="*/ 272 h 272"/>
                <a:gd name="T42" fmla="*/ 85 w 281"/>
                <a:gd name="T43" fmla="*/ 250 h 272"/>
                <a:gd name="T44" fmla="*/ 50 w 281"/>
                <a:gd name="T45" fmla="*/ 236 h 272"/>
                <a:gd name="T46" fmla="*/ 20 w 281"/>
                <a:gd name="T47" fmla="*/ 217 h 272"/>
                <a:gd name="T48" fmla="*/ 0 w 281"/>
                <a:gd name="T49" fmla="*/ 192 h 272"/>
                <a:gd name="T50" fmla="*/ 0 w 281"/>
                <a:gd name="T51" fmla="*/ 159 h 272"/>
                <a:gd name="T52" fmla="*/ 5 w 281"/>
                <a:gd name="T53" fmla="*/ 132 h 272"/>
                <a:gd name="T54" fmla="*/ 15 w 281"/>
                <a:gd name="T55" fmla="*/ 110 h 272"/>
                <a:gd name="T56" fmla="*/ 30 w 281"/>
                <a:gd name="T57" fmla="*/ 83 h 272"/>
                <a:gd name="T58" fmla="*/ 100 w 281"/>
                <a:gd name="T59" fmla="*/ 8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1" h="272">
                  <a:moveTo>
                    <a:pt x="100" y="83"/>
                  </a:moveTo>
                  <a:lnTo>
                    <a:pt x="120" y="39"/>
                  </a:lnTo>
                  <a:lnTo>
                    <a:pt x="125" y="36"/>
                  </a:lnTo>
                  <a:lnTo>
                    <a:pt x="135" y="28"/>
                  </a:lnTo>
                  <a:lnTo>
                    <a:pt x="135" y="22"/>
                  </a:lnTo>
                  <a:lnTo>
                    <a:pt x="115" y="22"/>
                  </a:lnTo>
                  <a:lnTo>
                    <a:pt x="90" y="36"/>
                  </a:lnTo>
                  <a:lnTo>
                    <a:pt x="90" y="55"/>
                  </a:lnTo>
                  <a:lnTo>
                    <a:pt x="95" y="74"/>
                  </a:lnTo>
                  <a:lnTo>
                    <a:pt x="100" y="83"/>
                  </a:lnTo>
                  <a:lnTo>
                    <a:pt x="30" y="83"/>
                  </a:lnTo>
                  <a:lnTo>
                    <a:pt x="35" y="72"/>
                  </a:lnTo>
                  <a:lnTo>
                    <a:pt x="45" y="61"/>
                  </a:lnTo>
                  <a:lnTo>
                    <a:pt x="50" y="50"/>
                  </a:lnTo>
                  <a:lnTo>
                    <a:pt x="55" y="41"/>
                  </a:lnTo>
                  <a:lnTo>
                    <a:pt x="75" y="11"/>
                  </a:lnTo>
                  <a:lnTo>
                    <a:pt x="100" y="0"/>
                  </a:lnTo>
                  <a:lnTo>
                    <a:pt x="125" y="0"/>
                  </a:lnTo>
                  <a:lnTo>
                    <a:pt x="135" y="0"/>
                  </a:lnTo>
                  <a:lnTo>
                    <a:pt x="281" y="118"/>
                  </a:lnTo>
                  <a:lnTo>
                    <a:pt x="140" y="272"/>
                  </a:lnTo>
                  <a:lnTo>
                    <a:pt x="85" y="250"/>
                  </a:lnTo>
                  <a:lnTo>
                    <a:pt x="50" y="236"/>
                  </a:lnTo>
                  <a:lnTo>
                    <a:pt x="20" y="217"/>
                  </a:lnTo>
                  <a:lnTo>
                    <a:pt x="0" y="192"/>
                  </a:lnTo>
                  <a:lnTo>
                    <a:pt x="0" y="159"/>
                  </a:lnTo>
                  <a:lnTo>
                    <a:pt x="5" y="132"/>
                  </a:lnTo>
                  <a:lnTo>
                    <a:pt x="15" y="110"/>
                  </a:lnTo>
                  <a:lnTo>
                    <a:pt x="30" y="83"/>
                  </a:lnTo>
                  <a:lnTo>
                    <a:pt x="100" y="83"/>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8" name="Freeform 28"/>
            <p:cNvSpPr>
              <a:spLocks/>
            </p:cNvSpPr>
            <p:nvPr/>
          </p:nvSpPr>
          <p:spPr bwMode="auto">
            <a:xfrm>
              <a:off x="646" y="5"/>
              <a:ext cx="1020" cy="520"/>
            </a:xfrm>
            <a:custGeom>
              <a:avLst/>
              <a:gdLst>
                <a:gd name="T0" fmla="*/ 180 w 1020"/>
                <a:gd name="T1" fmla="*/ 451 h 520"/>
                <a:gd name="T2" fmla="*/ 185 w 1020"/>
                <a:gd name="T3" fmla="*/ 369 h 520"/>
                <a:gd name="T4" fmla="*/ 325 w 1020"/>
                <a:gd name="T5" fmla="*/ 347 h 520"/>
                <a:gd name="T6" fmla="*/ 265 w 1020"/>
                <a:gd name="T7" fmla="*/ 374 h 520"/>
                <a:gd name="T8" fmla="*/ 260 w 1020"/>
                <a:gd name="T9" fmla="*/ 456 h 520"/>
                <a:gd name="T10" fmla="*/ 375 w 1020"/>
                <a:gd name="T11" fmla="*/ 467 h 520"/>
                <a:gd name="T12" fmla="*/ 450 w 1020"/>
                <a:gd name="T13" fmla="*/ 379 h 520"/>
                <a:gd name="T14" fmla="*/ 440 w 1020"/>
                <a:gd name="T15" fmla="*/ 253 h 520"/>
                <a:gd name="T16" fmla="*/ 430 w 1020"/>
                <a:gd name="T17" fmla="*/ 69 h 520"/>
                <a:gd name="T18" fmla="*/ 280 w 1020"/>
                <a:gd name="T19" fmla="*/ 31 h 520"/>
                <a:gd name="T20" fmla="*/ 155 w 1020"/>
                <a:gd name="T21" fmla="*/ 66 h 520"/>
                <a:gd name="T22" fmla="*/ 65 w 1020"/>
                <a:gd name="T23" fmla="*/ 152 h 520"/>
                <a:gd name="T24" fmla="*/ 95 w 1020"/>
                <a:gd name="T25" fmla="*/ 259 h 520"/>
                <a:gd name="T26" fmla="*/ 230 w 1020"/>
                <a:gd name="T27" fmla="*/ 264 h 520"/>
                <a:gd name="T28" fmla="*/ 285 w 1020"/>
                <a:gd name="T29" fmla="*/ 234 h 520"/>
                <a:gd name="T30" fmla="*/ 355 w 1020"/>
                <a:gd name="T31" fmla="*/ 165 h 520"/>
                <a:gd name="T32" fmla="*/ 355 w 1020"/>
                <a:gd name="T33" fmla="*/ 220 h 520"/>
                <a:gd name="T34" fmla="*/ 300 w 1020"/>
                <a:gd name="T35" fmla="*/ 272 h 520"/>
                <a:gd name="T36" fmla="*/ 200 w 1020"/>
                <a:gd name="T37" fmla="*/ 300 h 520"/>
                <a:gd name="T38" fmla="*/ 105 w 1020"/>
                <a:gd name="T39" fmla="*/ 289 h 520"/>
                <a:gd name="T40" fmla="*/ 30 w 1020"/>
                <a:gd name="T41" fmla="*/ 250 h 520"/>
                <a:gd name="T42" fmla="*/ 15 w 1020"/>
                <a:gd name="T43" fmla="*/ 130 h 520"/>
                <a:gd name="T44" fmla="*/ 110 w 1020"/>
                <a:gd name="T45" fmla="*/ 42 h 520"/>
                <a:gd name="T46" fmla="*/ 280 w 1020"/>
                <a:gd name="T47" fmla="*/ 0 h 520"/>
                <a:gd name="T48" fmla="*/ 440 w 1020"/>
                <a:gd name="T49" fmla="*/ 17 h 520"/>
                <a:gd name="T50" fmla="*/ 505 w 1020"/>
                <a:gd name="T51" fmla="*/ 53 h 520"/>
                <a:gd name="T52" fmla="*/ 540 w 1020"/>
                <a:gd name="T53" fmla="*/ 33 h 520"/>
                <a:gd name="T54" fmla="*/ 645 w 1020"/>
                <a:gd name="T55" fmla="*/ 3 h 520"/>
                <a:gd name="T56" fmla="*/ 835 w 1020"/>
                <a:gd name="T57" fmla="*/ 14 h 520"/>
                <a:gd name="T58" fmla="*/ 955 w 1020"/>
                <a:gd name="T59" fmla="*/ 75 h 520"/>
                <a:gd name="T60" fmla="*/ 1020 w 1020"/>
                <a:gd name="T61" fmla="*/ 204 h 520"/>
                <a:gd name="T62" fmla="*/ 955 w 1020"/>
                <a:gd name="T63" fmla="*/ 275 h 520"/>
                <a:gd name="T64" fmla="*/ 870 w 1020"/>
                <a:gd name="T65" fmla="*/ 297 h 520"/>
                <a:gd name="T66" fmla="*/ 765 w 1020"/>
                <a:gd name="T67" fmla="*/ 289 h 520"/>
                <a:gd name="T68" fmla="*/ 685 w 1020"/>
                <a:gd name="T69" fmla="*/ 256 h 520"/>
                <a:gd name="T70" fmla="*/ 655 w 1020"/>
                <a:gd name="T71" fmla="*/ 168 h 520"/>
                <a:gd name="T72" fmla="*/ 700 w 1020"/>
                <a:gd name="T73" fmla="*/ 209 h 520"/>
                <a:gd name="T74" fmla="*/ 750 w 1020"/>
                <a:gd name="T75" fmla="*/ 250 h 520"/>
                <a:gd name="T76" fmla="*/ 840 w 1020"/>
                <a:gd name="T77" fmla="*/ 272 h 520"/>
                <a:gd name="T78" fmla="*/ 965 w 1020"/>
                <a:gd name="T79" fmla="*/ 204 h 520"/>
                <a:gd name="T80" fmla="*/ 910 w 1020"/>
                <a:gd name="T81" fmla="*/ 97 h 520"/>
                <a:gd name="T82" fmla="*/ 800 w 1020"/>
                <a:gd name="T83" fmla="*/ 44 h 520"/>
                <a:gd name="T84" fmla="*/ 675 w 1020"/>
                <a:gd name="T85" fmla="*/ 28 h 520"/>
                <a:gd name="T86" fmla="*/ 570 w 1020"/>
                <a:gd name="T87" fmla="*/ 160 h 520"/>
                <a:gd name="T88" fmla="*/ 570 w 1020"/>
                <a:gd name="T89" fmla="*/ 314 h 520"/>
                <a:gd name="T90" fmla="*/ 580 w 1020"/>
                <a:gd name="T91" fmla="*/ 432 h 520"/>
                <a:gd name="T92" fmla="*/ 705 w 1020"/>
                <a:gd name="T93" fmla="*/ 467 h 520"/>
                <a:gd name="T94" fmla="*/ 785 w 1020"/>
                <a:gd name="T95" fmla="*/ 421 h 520"/>
                <a:gd name="T96" fmla="*/ 695 w 1020"/>
                <a:gd name="T97" fmla="*/ 352 h 520"/>
                <a:gd name="T98" fmla="*/ 770 w 1020"/>
                <a:gd name="T99" fmla="*/ 341 h 520"/>
                <a:gd name="T100" fmla="*/ 860 w 1020"/>
                <a:gd name="T101" fmla="*/ 407 h 520"/>
                <a:gd name="T102" fmla="*/ 770 w 1020"/>
                <a:gd name="T103" fmla="*/ 492 h 520"/>
                <a:gd name="T104" fmla="*/ 660 w 1020"/>
                <a:gd name="T105" fmla="*/ 503 h 520"/>
                <a:gd name="T106" fmla="*/ 530 w 1020"/>
                <a:gd name="T107" fmla="*/ 51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0" h="520">
                  <a:moveTo>
                    <a:pt x="285" y="498"/>
                  </a:moveTo>
                  <a:lnTo>
                    <a:pt x="235" y="487"/>
                  </a:lnTo>
                  <a:lnTo>
                    <a:pt x="200" y="470"/>
                  </a:lnTo>
                  <a:lnTo>
                    <a:pt x="180" y="451"/>
                  </a:lnTo>
                  <a:lnTo>
                    <a:pt x="170" y="429"/>
                  </a:lnTo>
                  <a:lnTo>
                    <a:pt x="165" y="407"/>
                  </a:lnTo>
                  <a:lnTo>
                    <a:pt x="170" y="385"/>
                  </a:lnTo>
                  <a:lnTo>
                    <a:pt x="185" y="369"/>
                  </a:lnTo>
                  <a:lnTo>
                    <a:pt x="205" y="355"/>
                  </a:lnTo>
                  <a:lnTo>
                    <a:pt x="250" y="341"/>
                  </a:lnTo>
                  <a:lnTo>
                    <a:pt x="295" y="341"/>
                  </a:lnTo>
                  <a:lnTo>
                    <a:pt x="325" y="347"/>
                  </a:lnTo>
                  <a:lnTo>
                    <a:pt x="340" y="349"/>
                  </a:lnTo>
                  <a:lnTo>
                    <a:pt x="325" y="352"/>
                  </a:lnTo>
                  <a:lnTo>
                    <a:pt x="300" y="360"/>
                  </a:lnTo>
                  <a:lnTo>
                    <a:pt x="265" y="374"/>
                  </a:lnTo>
                  <a:lnTo>
                    <a:pt x="245" y="393"/>
                  </a:lnTo>
                  <a:lnTo>
                    <a:pt x="235" y="423"/>
                  </a:lnTo>
                  <a:lnTo>
                    <a:pt x="245" y="443"/>
                  </a:lnTo>
                  <a:lnTo>
                    <a:pt x="260" y="456"/>
                  </a:lnTo>
                  <a:lnTo>
                    <a:pt x="285" y="465"/>
                  </a:lnTo>
                  <a:lnTo>
                    <a:pt x="310" y="470"/>
                  </a:lnTo>
                  <a:lnTo>
                    <a:pt x="340" y="470"/>
                  </a:lnTo>
                  <a:lnTo>
                    <a:pt x="375" y="467"/>
                  </a:lnTo>
                  <a:lnTo>
                    <a:pt x="410" y="454"/>
                  </a:lnTo>
                  <a:lnTo>
                    <a:pt x="435" y="434"/>
                  </a:lnTo>
                  <a:lnTo>
                    <a:pt x="450" y="407"/>
                  </a:lnTo>
                  <a:lnTo>
                    <a:pt x="450" y="379"/>
                  </a:lnTo>
                  <a:lnTo>
                    <a:pt x="445" y="347"/>
                  </a:lnTo>
                  <a:lnTo>
                    <a:pt x="445" y="314"/>
                  </a:lnTo>
                  <a:lnTo>
                    <a:pt x="445" y="286"/>
                  </a:lnTo>
                  <a:lnTo>
                    <a:pt x="440" y="253"/>
                  </a:lnTo>
                  <a:lnTo>
                    <a:pt x="440" y="201"/>
                  </a:lnTo>
                  <a:lnTo>
                    <a:pt x="445" y="160"/>
                  </a:lnTo>
                  <a:lnTo>
                    <a:pt x="450" y="113"/>
                  </a:lnTo>
                  <a:lnTo>
                    <a:pt x="430" y="69"/>
                  </a:lnTo>
                  <a:lnTo>
                    <a:pt x="370" y="33"/>
                  </a:lnTo>
                  <a:lnTo>
                    <a:pt x="345" y="28"/>
                  </a:lnTo>
                  <a:lnTo>
                    <a:pt x="315" y="28"/>
                  </a:lnTo>
                  <a:lnTo>
                    <a:pt x="280" y="31"/>
                  </a:lnTo>
                  <a:lnTo>
                    <a:pt x="250" y="36"/>
                  </a:lnTo>
                  <a:lnTo>
                    <a:pt x="215" y="44"/>
                  </a:lnTo>
                  <a:lnTo>
                    <a:pt x="185" y="55"/>
                  </a:lnTo>
                  <a:lnTo>
                    <a:pt x="155" y="66"/>
                  </a:lnTo>
                  <a:lnTo>
                    <a:pt x="130" y="77"/>
                  </a:lnTo>
                  <a:lnTo>
                    <a:pt x="105" y="97"/>
                  </a:lnTo>
                  <a:lnTo>
                    <a:pt x="85" y="121"/>
                  </a:lnTo>
                  <a:lnTo>
                    <a:pt x="65" y="152"/>
                  </a:lnTo>
                  <a:lnTo>
                    <a:pt x="55" y="176"/>
                  </a:lnTo>
                  <a:lnTo>
                    <a:pt x="50" y="204"/>
                  </a:lnTo>
                  <a:lnTo>
                    <a:pt x="65" y="234"/>
                  </a:lnTo>
                  <a:lnTo>
                    <a:pt x="95" y="259"/>
                  </a:lnTo>
                  <a:lnTo>
                    <a:pt x="140" y="272"/>
                  </a:lnTo>
                  <a:lnTo>
                    <a:pt x="175" y="272"/>
                  </a:lnTo>
                  <a:lnTo>
                    <a:pt x="205" y="270"/>
                  </a:lnTo>
                  <a:lnTo>
                    <a:pt x="230" y="264"/>
                  </a:lnTo>
                  <a:lnTo>
                    <a:pt x="250" y="259"/>
                  </a:lnTo>
                  <a:lnTo>
                    <a:pt x="265" y="250"/>
                  </a:lnTo>
                  <a:lnTo>
                    <a:pt x="275" y="242"/>
                  </a:lnTo>
                  <a:lnTo>
                    <a:pt x="285" y="234"/>
                  </a:lnTo>
                  <a:lnTo>
                    <a:pt x="295" y="228"/>
                  </a:lnTo>
                  <a:lnTo>
                    <a:pt x="315" y="209"/>
                  </a:lnTo>
                  <a:lnTo>
                    <a:pt x="335" y="187"/>
                  </a:lnTo>
                  <a:lnTo>
                    <a:pt x="355" y="165"/>
                  </a:lnTo>
                  <a:lnTo>
                    <a:pt x="360" y="157"/>
                  </a:lnTo>
                  <a:lnTo>
                    <a:pt x="360" y="168"/>
                  </a:lnTo>
                  <a:lnTo>
                    <a:pt x="360" y="190"/>
                  </a:lnTo>
                  <a:lnTo>
                    <a:pt x="355" y="220"/>
                  </a:lnTo>
                  <a:lnTo>
                    <a:pt x="340" y="248"/>
                  </a:lnTo>
                  <a:lnTo>
                    <a:pt x="330" y="256"/>
                  </a:lnTo>
                  <a:lnTo>
                    <a:pt x="320" y="264"/>
                  </a:lnTo>
                  <a:lnTo>
                    <a:pt x="300" y="272"/>
                  </a:lnTo>
                  <a:lnTo>
                    <a:pt x="280" y="281"/>
                  </a:lnTo>
                  <a:lnTo>
                    <a:pt x="255" y="289"/>
                  </a:lnTo>
                  <a:lnTo>
                    <a:pt x="225" y="297"/>
                  </a:lnTo>
                  <a:lnTo>
                    <a:pt x="200" y="300"/>
                  </a:lnTo>
                  <a:lnTo>
                    <a:pt x="170" y="300"/>
                  </a:lnTo>
                  <a:lnTo>
                    <a:pt x="150" y="297"/>
                  </a:lnTo>
                  <a:lnTo>
                    <a:pt x="125" y="294"/>
                  </a:lnTo>
                  <a:lnTo>
                    <a:pt x="105" y="289"/>
                  </a:lnTo>
                  <a:lnTo>
                    <a:pt x="85" y="283"/>
                  </a:lnTo>
                  <a:lnTo>
                    <a:pt x="65" y="275"/>
                  </a:lnTo>
                  <a:lnTo>
                    <a:pt x="45" y="264"/>
                  </a:lnTo>
                  <a:lnTo>
                    <a:pt x="30" y="250"/>
                  </a:lnTo>
                  <a:lnTo>
                    <a:pt x="15" y="237"/>
                  </a:lnTo>
                  <a:lnTo>
                    <a:pt x="0" y="201"/>
                  </a:lnTo>
                  <a:lnTo>
                    <a:pt x="0" y="165"/>
                  </a:lnTo>
                  <a:lnTo>
                    <a:pt x="15" y="130"/>
                  </a:lnTo>
                  <a:lnTo>
                    <a:pt x="40" y="91"/>
                  </a:lnTo>
                  <a:lnTo>
                    <a:pt x="60" y="75"/>
                  </a:lnTo>
                  <a:lnTo>
                    <a:pt x="85" y="55"/>
                  </a:lnTo>
                  <a:lnTo>
                    <a:pt x="110" y="42"/>
                  </a:lnTo>
                  <a:lnTo>
                    <a:pt x="145" y="25"/>
                  </a:lnTo>
                  <a:lnTo>
                    <a:pt x="185" y="14"/>
                  </a:lnTo>
                  <a:lnTo>
                    <a:pt x="230" y="6"/>
                  </a:lnTo>
                  <a:lnTo>
                    <a:pt x="280" y="0"/>
                  </a:lnTo>
                  <a:lnTo>
                    <a:pt x="335" y="0"/>
                  </a:lnTo>
                  <a:lnTo>
                    <a:pt x="375" y="3"/>
                  </a:lnTo>
                  <a:lnTo>
                    <a:pt x="410" y="9"/>
                  </a:lnTo>
                  <a:lnTo>
                    <a:pt x="440" y="17"/>
                  </a:lnTo>
                  <a:lnTo>
                    <a:pt x="460" y="25"/>
                  </a:lnTo>
                  <a:lnTo>
                    <a:pt x="480" y="33"/>
                  </a:lnTo>
                  <a:lnTo>
                    <a:pt x="495" y="44"/>
                  </a:lnTo>
                  <a:lnTo>
                    <a:pt x="505" y="53"/>
                  </a:lnTo>
                  <a:lnTo>
                    <a:pt x="510" y="61"/>
                  </a:lnTo>
                  <a:lnTo>
                    <a:pt x="515" y="53"/>
                  </a:lnTo>
                  <a:lnTo>
                    <a:pt x="525" y="44"/>
                  </a:lnTo>
                  <a:lnTo>
                    <a:pt x="540" y="33"/>
                  </a:lnTo>
                  <a:lnTo>
                    <a:pt x="555" y="25"/>
                  </a:lnTo>
                  <a:lnTo>
                    <a:pt x="580" y="17"/>
                  </a:lnTo>
                  <a:lnTo>
                    <a:pt x="610" y="9"/>
                  </a:lnTo>
                  <a:lnTo>
                    <a:pt x="645" y="3"/>
                  </a:lnTo>
                  <a:lnTo>
                    <a:pt x="685" y="0"/>
                  </a:lnTo>
                  <a:lnTo>
                    <a:pt x="740" y="0"/>
                  </a:lnTo>
                  <a:lnTo>
                    <a:pt x="790" y="6"/>
                  </a:lnTo>
                  <a:lnTo>
                    <a:pt x="835" y="14"/>
                  </a:lnTo>
                  <a:lnTo>
                    <a:pt x="875" y="25"/>
                  </a:lnTo>
                  <a:lnTo>
                    <a:pt x="905" y="42"/>
                  </a:lnTo>
                  <a:lnTo>
                    <a:pt x="935" y="58"/>
                  </a:lnTo>
                  <a:lnTo>
                    <a:pt x="955" y="75"/>
                  </a:lnTo>
                  <a:lnTo>
                    <a:pt x="975" y="94"/>
                  </a:lnTo>
                  <a:lnTo>
                    <a:pt x="1005" y="130"/>
                  </a:lnTo>
                  <a:lnTo>
                    <a:pt x="1020" y="165"/>
                  </a:lnTo>
                  <a:lnTo>
                    <a:pt x="1020" y="204"/>
                  </a:lnTo>
                  <a:lnTo>
                    <a:pt x="1005" y="237"/>
                  </a:lnTo>
                  <a:lnTo>
                    <a:pt x="990" y="250"/>
                  </a:lnTo>
                  <a:lnTo>
                    <a:pt x="975" y="264"/>
                  </a:lnTo>
                  <a:lnTo>
                    <a:pt x="955" y="275"/>
                  </a:lnTo>
                  <a:lnTo>
                    <a:pt x="935" y="283"/>
                  </a:lnTo>
                  <a:lnTo>
                    <a:pt x="915" y="289"/>
                  </a:lnTo>
                  <a:lnTo>
                    <a:pt x="895" y="294"/>
                  </a:lnTo>
                  <a:lnTo>
                    <a:pt x="870" y="297"/>
                  </a:lnTo>
                  <a:lnTo>
                    <a:pt x="850" y="300"/>
                  </a:lnTo>
                  <a:lnTo>
                    <a:pt x="820" y="300"/>
                  </a:lnTo>
                  <a:lnTo>
                    <a:pt x="795" y="297"/>
                  </a:lnTo>
                  <a:lnTo>
                    <a:pt x="765" y="289"/>
                  </a:lnTo>
                  <a:lnTo>
                    <a:pt x="740" y="281"/>
                  </a:lnTo>
                  <a:lnTo>
                    <a:pt x="715" y="272"/>
                  </a:lnTo>
                  <a:lnTo>
                    <a:pt x="700" y="264"/>
                  </a:lnTo>
                  <a:lnTo>
                    <a:pt x="685" y="256"/>
                  </a:lnTo>
                  <a:lnTo>
                    <a:pt x="675" y="248"/>
                  </a:lnTo>
                  <a:lnTo>
                    <a:pt x="660" y="223"/>
                  </a:lnTo>
                  <a:lnTo>
                    <a:pt x="655" y="193"/>
                  </a:lnTo>
                  <a:lnTo>
                    <a:pt x="655" y="168"/>
                  </a:lnTo>
                  <a:lnTo>
                    <a:pt x="655" y="157"/>
                  </a:lnTo>
                  <a:lnTo>
                    <a:pt x="660" y="165"/>
                  </a:lnTo>
                  <a:lnTo>
                    <a:pt x="680" y="187"/>
                  </a:lnTo>
                  <a:lnTo>
                    <a:pt x="700" y="209"/>
                  </a:lnTo>
                  <a:lnTo>
                    <a:pt x="720" y="228"/>
                  </a:lnTo>
                  <a:lnTo>
                    <a:pt x="730" y="237"/>
                  </a:lnTo>
                  <a:lnTo>
                    <a:pt x="740" y="242"/>
                  </a:lnTo>
                  <a:lnTo>
                    <a:pt x="750" y="250"/>
                  </a:lnTo>
                  <a:lnTo>
                    <a:pt x="770" y="259"/>
                  </a:lnTo>
                  <a:lnTo>
                    <a:pt x="785" y="267"/>
                  </a:lnTo>
                  <a:lnTo>
                    <a:pt x="810" y="272"/>
                  </a:lnTo>
                  <a:lnTo>
                    <a:pt x="840" y="272"/>
                  </a:lnTo>
                  <a:lnTo>
                    <a:pt x="875" y="272"/>
                  </a:lnTo>
                  <a:lnTo>
                    <a:pt x="925" y="259"/>
                  </a:lnTo>
                  <a:lnTo>
                    <a:pt x="955" y="234"/>
                  </a:lnTo>
                  <a:lnTo>
                    <a:pt x="965" y="204"/>
                  </a:lnTo>
                  <a:lnTo>
                    <a:pt x="960" y="179"/>
                  </a:lnTo>
                  <a:lnTo>
                    <a:pt x="950" y="152"/>
                  </a:lnTo>
                  <a:lnTo>
                    <a:pt x="930" y="124"/>
                  </a:lnTo>
                  <a:lnTo>
                    <a:pt x="910" y="97"/>
                  </a:lnTo>
                  <a:lnTo>
                    <a:pt x="885" y="77"/>
                  </a:lnTo>
                  <a:lnTo>
                    <a:pt x="860" y="66"/>
                  </a:lnTo>
                  <a:lnTo>
                    <a:pt x="835" y="55"/>
                  </a:lnTo>
                  <a:lnTo>
                    <a:pt x="800" y="44"/>
                  </a:lnTo>
                  <a:lnTo>
                    <a:pt x="770" y="36"/>
                  </a:lnTo>
                  <a:lnTo>
                    <a:pt x="735" y="31"/>
                  </a:lnTo>
                  <a:lnTo>
                    <a:pt x="705" y="28"/>
                  </a:lnTo>
                  <a:lnTo>
                    <a:pt x="675" y="28"/>
                  </a:lnTo>
                  <a:lnTo>
                    <a:pt x="650" y="33"/>
                  </a:lnTo>
                  <a:lnTo>
                    <a:pt x="590" y="69"/>
                  </a:lnTo>
                  <a:lnTo>
                    <a:pt x="570" y="113"/>
                  </a:lnTo>
                  <a:lnTo>
                    <a:pt x="570" y="160"/>
                  </a:lnTo>
                  <a:lnTo>
                    <a:pt x="575" y="201"/>
                  </a:lnTo>
                  <a:lnTo>
                    <a:pt x="575" y="253"/>
                  </a:lnTo>
                  <a:lnTo>
                    <a:pt x="575" y="286"/>
                  </a:lnTo>
                  <a:lnTo>
                    <a:pt x="570" y="314"/>
                  </a:lnTo>
                  <a:lnTo>
                    <a:pt x="570" y="347"/>
                  </a:lnTo>
                  <a:lnTo>
                    <a:pt x="565" y="379"/>
                  </a:lnTo>
                  <a:lnTo>
                    <a:pt x="570" y="407"/>
                  </a:lnTo>
                  <a:lnTo>
                    <a:pt x="580" y="432"/>
                  </a:lnTo>
                  <a:lnTo>
                    <a:pt x="610" y="448"/>
                  </a:lnTo>
                  <a:lnTo>
                    <a:pt x="645" y="459"/>
                  </a:lnTo>
                  <a:lnTo>
                    <a:pt x="675" y="467"/>
                  </a:lnTo>
                  <a:lnTo>
                    <a:pt x="705" y="467"/>
                  </a:lnTo>
                  <a:lnTo>
                    <a:pt x="735" y="465"/>
                  </a:lnTo>
                  <a:lnTo>
                    <a:pt x="760" y="456"/>
                  </a:lnTo>
                  <a:lnTo>
                    <a:pt x="780" y="440"/>
                  </a:lnTo>
                  <a:lnTo>
                    <a:pt x="785" y="421"/>
                  </a:lnTo>
                  <a:lnTo>
                    <a:pt x="790" y="396"/>
                  </a:lnTo>
                  <a:lnTo>
                    <a:pt x="775" y="374"/>
                  </a:lnTo>
                  <a:lnTo>
                    <a:pt x="735" y="360"/>
                  </a:lnTo>
                  <a:lnTo>
                    <a:pt x="695" y="352"/>
                  </a:lnTo>
                  <a:lnTo>
                    <a:pt x="680" y="349"/>
                  </a:lnTo>
                  <a:lnTo>
                    <a:pt x="695" y="347"/>
                  </a:lnTo>
                  <a:lnTo>
                    <a:pt x="730" y="341"/>
                  </a:lnTo>
                  <a:lnTo>
                    <a:pt x="770" y="341"/>
                  </a:lnTo>
                  <a:lnTo>
                    <a:pt x="810" y="355"/>
                  </a:lnTo>
                  <a:lnTo>
                    <a:pt x="835" y="371"/>
                  </a:lnTo>
                  <a:lnTo>
                    <a:pt x="855" y="388"/>
                  </a:lnTo>
                  <a:lnTo>
                    <a:pt x="860" y="407"/>
                  </a:lnTo>
                  <a:lnTo>
                    <a:pt x="855" y="432"/>
                  </a:lnTo>
                  <a:lnTo>
                    <a:pt x="830" y="459"/>
                  </a:lnTo>
                  <a:lnTo>
                    <a:pt x="795" y="481"/>
                  </a:lnTo>
                  <a:lnTo>
                    <a:pt x="770" y="492"/>
                  </a:lnTo>
                  <a:lnTo>
                    <a:pt x="760" y="498"/>
                  </a:lnTo>
                  <a:lnTo>
                    <a:pt x="745" y="498"/>
                  </a:lnTo>
                  <a:lnTo>
                    <a:pt x="710" y="500"/>
                  </a:lnTo>
                  <a:lnTo>
                    <a:pt x="660" y="503"/>
                  </a:lnTo>
                  <a:lnTo>
                    <a:pt x="610" y="509"/>
                  </a:lnTo>
                  <a:lnTo>
                    <a:pt x="565" y="511"/>
                  </a:lnTo>
                  <a:lnTo>
                    <a:pt x="535" y="514"/>
                  </a:lnTo>
                  <a:lnTo>
                    <a:pt x="530" y="517"/>
                  </a:lnTo>
                  <a:lnTo>
                    <a:pt x="565" y="520"/>
                  </a:lnTo>
                  <a:lnTo>
                    <a:pt x="285" y="4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09" name="Freeform 29"/>
            <p:cNvSpPr>
              <a:spLocks/>
            </p:cNvSpPr>
            <p:nvPr/>
          </p:nvSpPr>
          <p:spPr bwMode="auto">
            <a:xfrm>
              <a:off x="45" y="478"/>
              <a:ext cx="1226" cy="2807"/>
            </a:xfrm>
            <a:custGeom>
              <a:avLst/>
              <a:gdLst>
                <a:gd name="T0" fmla="*/ 1101 w 1226"/>
                <a:gd name="T1" fmla="*/ 2798 h 2807"/>
                <a:gd name="T2" fmla="*/ 856 w 1226"/>
                <a:gd name="T3" fmla="*/ 2732 h 2807"/>
                <a:gd name="T4" fmla="*/ 636 w 1226"/>
                <a:gd name="T5" fmla="*/ 2612 h 2807"/>
                <a:gd name="T6" fmla="*/ 430 w 1226"/>
                <a:gd name="T7" fmla="*/ 2439 h 2807"/>
                <a:gd name="T8" fmla="*/ 260 w 1226"/>
                <a:gd name="T9" fmla="*/ 2219 h 2807"/>
                <a:gd name="T10" fmla="*/ 130 w 1226"/>
                <a:gd name="T11" fmla="*/ 1964 h 2807"/>
                <a:gd name="T12" fmla="*/ 40 w 1226"/>
                <a:gd name="T13" fmla="*/ 1678 h 2807"/>
                <a:gd name="T14" fmla="*/ 0 w 1226"/>
                <a:gd name="T15" fmla="*/ 1368 h 2807"/>
                <a:gd name="T16" fmla="*/ 15 w 1226"/>
                <a:gd name="T17" fmla="*/ 1046 h 2807"/>
                <a:gd name="T18" fmla="*/ 75 w 1226"/>
                <a:gd name="T19" fmla="*/ 766 h 2807"/>
                <a:gd name="T20" fmla="*/ 170 w 1226"/>
                <a:gd name="T21" fmla="*/ 535 h 2807"/>
                <a:gd name="T22" fmla="*/ 300 w 1226"/>
                <a:gd name="T23" fmla="*/ 346 h 2807"/>
                <a:gd name="T24" fmla="*/ 455 w 1226"/>
                <a:gd name="T25" fmla="*/ 203 h 2807"/>
                <a:gd name="T26" fmla="*/ 641 w 1226"/>
                <a:gd name="T27" fmla="*/ 99 h 2807"/>
                <a:gd name="T28" fmla="*/ 841 w 1226"/>
                <a:gd name="T29" fmla="*/ 33 h 2807"/>
                <a:gd name="T30" fmla="*/ 1056 w 1226"/>
                <a:gd name="T31" fmla="*/ 3 h 2807"/>
                <a:gd name="T32" fmla="*/ 1166 w 1226"/>
                <a:gd name="T33" fmla="*/ 126 h 2807"/>
                <a:gd name="T34" fmla="*/ 966 w 1226"/>
                <a:gd name="T35" fmla="*/ 140 h 2807"/>
                <a:gd name="T36" fmla="*/ 781 w 1226"/>
                <a:gd name="T37" fmla="*/ 184 h 2807"/>
                <a:gd name="T38" fmla="*/ 611 w 1226"/>
                <a:gd name="T39" fmla="*/ 266 h 2807"/>
                <a:gd name="T40" fmla="*/ 460 w 1226"/>
                <a:gd name="T41" fmla="*/ 382 h 2807"/>
                <a:gd name="T42" fmla="*/ 330 w 1226"/>
                <a:gd name="T43" fmla="*/ 535 h 2807"/>
                <a:gd name="T44" fmla="*/ 230 w 1226"/>
                <a:gd name="T45" fmla="*/ 728 h 2807"/>
                <a:gd name="T46" fmla="*/ 160 w 1226"/>
                <a:gd name="T47" fmla="*/ 961 h 2807"/>
                <a:gd name="T48" fmla="*/ 125 w 1226"/>
                <a:gd name="T49" fmla="*/ 1236 h 2807"/>
                <a:gd name="T50" fmla="*/ 140 w 1226"/>
                <a:gd name="T51" fmla="*/ 1524 h 2807"/>
                <a:gd name="T52" fmla="*/ 200 w 1226"/>
                <a:gd name="T53" fmla="*/ 1796 h 2807"/>
                <a:gd name="T54" fmla="*/ 305 w 1226"/>
                <a:gd name="T55" fmla="*/ 2043 h 2807"/>
                <a:gd name="T56" fmla="*/ 450 w 1226"/>
                <a:gd name="T57" fmla="*/ 2257 h 2807"/>
                <a:gd name="T58" fmla="*/ 616 w 1226"/>
                <a:gd name="T59" fmla="*/ 2439 h 2807"/>
                <a:gd name="T60" fmla="*/ 806 w 1226"/>
                <a:gd name="T61" fmla="*/ 2576 h 2807"/>
                <a:gd name="T62" fmla="*/ 1001 w 1226"/>
                <a:gd name="T63" fmla="*/ 2664 h 2807"/>
                <a:gd name="T64" fmla="*/ 1206 w 1226"/>
                <a:gd name="T65" fmla="*/ 2697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6" h="2807">
                  <a:moveTo>
                    <a:pt x="1226" y="2807"/>
                  </a:moveTo>
                  <a:lnTo>
                    <a:pt x="1101" y="2798"/>
                  </a:lnTo>
                  <a:lnTo>
                    <a:pt x="976" y="2774"/>
                  </a:lnTo>
                  <a:lnTo>
                    <a:pt x="856" y="2732"/>
                  </a:lnTo>
                  <a:lnTo>
                    <a:pt x="746" y="2680"/>
                  </a:lnTo>
                  <a:lnTo>
                    <a:pt x="636" y="2612"/>
                  </a:lnTo>
                  <a:lnTo>
                    <a:pt x="531" y="2529"/>
                  </a:lnTo>
                  <a:lnTo>
                    <a:pt x="430" y="2439"/>
                  </a:lnTo>
                  <a:lnTo>
                    <a:pt x="345" y="2334"/>
                  </a:lnTo>
                  <a:lnTo>
                    <a:pt x="260" y="2219"/>
                  </a:lnTo>
                  <a:lnTo>
                    <a:pt x="190" y="2095"/>
                  </a:lnTo>
                  <a:lnTo>
                    <a:pt x="130" y="1964"/>
                  </a:lnTo>
                  <a:lnTo>
                    <a:pt x="80" y="1823"/>
                  </a:lnTo>
                  <a:lnTo>
                    <a:pt x="40" y="1678"/>
                  </a:lnTo>
                  <a:lnTo>
                    <a:pt x="10" y="1524"/>
                  </a:lnTo>
                  <a:lnTo>
                    <a:pt x="0" y="1368"/>
                  </a:lnTo>
                  <a:lnTo>
                    <a:pt x="0" y="1206"/>
                  </a:lnTo>
                  <a:lnTo>
                    <a:pt x="15" y="1046"/>
                  </a:lnTo>
                  <a:lnTo>
                    <a:pt x="40" y="901"/>
                  </a:lnTo>
                  <a:lnTo>
                    <a:pt x="75" y="766"/>
                  </a:lnTo>
                  <a:lnTo>
                    <a:pt x="115" y="645"/>
                  </a:lnTo>
                  <a:lnTo>
                    <a:pt x="170" y="535"/>
                  </a:lnTo>
                  <a:lnTo>
                    <a:pt x="230" y="434"/>
                  </a:lnTo>
                  <a:lnTo>
                    <a:pt x="300" y="346"/>
                  </a:lnTo>
                  <a:lnTo>
                    <a:pt x="375" y="269"/>
                  </a:lnTo>
                  <a:lnTo>
                    <a:pt x="455" y="203"/>
                  </a:lnTo>
                  <a:lnTo>
                    <a:pt x="546" y="145"/>
                  </a:lnTo>
                  <a:lnTo>
                    <a:pt x="641" y="99"/>
                  </a:lnTo>
                  <a:lnTo>
                    <a:pt x="736" y="60"/>
                  </a:lnTo>
                  <a:lnTo>
                    <a:pt x="841" y="33"/>
                  </a:lnTo>
                  <a:lnTo>
                    <a:pt x="946" y="14"/>
                  </a:lnTo>
                  <a:lnTo>
                    <a:pt x="1056" y="3"/>
                  </a:lnTo>
                  <a:lnTo>
                    <a:pt x="1166" y="0"/>
                  </a:lnTo>
                  <a:lnTo>
                    <a:pt x="1166" y="126"/>
                  </a:lnTo>
                  <a:lnTo>
                    <a:pt x="1066" y="129"/>
                  </a:lnTo>
                  <a:lnTo>
                    <a:pt x="966" y="140"/>
                  </a:lnTo>
                  <a:lnTo>
                    <a:pt x="871" y="159"/>
                  </a:lnTo>
                  <a:lnTo>
                    <a:pt x="781" y="184"/>
                  </a:lnTo>
                  <a:lnTo>
                    <a:pt x="696" y="222"/>
                  </a:lnTo>
                  <a:lnTo>
                    <a:pt x="611" y="266"/>
                  </a:lnTo>
                  <a:lnTo>
                    <a:pt x="531" y="318"/>
                  </a:lnTo>
                  <a:lnTo>
                    <a:pt x="460" y="382"/>
                  </a:lnTo>
                  <a:lnTo>
                    <a:pt x="390" y="456"/>
                  </a:lnTo>
                  <a:lnTo>
                    <a:pt x="330" y="535"/>
                  </a:lnTo>
                  <a:lnTo>
                    <a:pt x="275" y="629"/>
                  </a:lnTo>
                  <a:lnTo>
                    <a:pt x="230" y="728"/>
                  </a:lnTo>
                  <a:lnTo>
                    <a:pt x="190" y="840"/>
                  </a:lnTo>
                  <a:lnTo>
                    <a:pt x="160" y="961"/>
                  </a:lnTo>
                  <a:lnTo>
                    <a:pt x="135" y="1093"/>
                  </a:lnTo>
                  <a:lnTo>
                    <a:pt x="125" y="1236"/>
                  </a:lnTo>
                  <a:lnTo>
                    <a:pt x="125" y="1381"/>
                  </a:lnTo>
                  <a:lnTo>
                    <a:pt x="140" y="1524"/>
                  </a:lnTo>
                  <a:lnTo>
                    <a:pt x="165" y="1661"/>
                  </a:lnTo>
                  <a:lnTo>
                    <a:pt x="200" y="1796"/>
                  </a:lnTo>
                  <a:lnTo>
                    <a:pt x="250" y="1922"/>
                  </a:lnTo>
                  <a:lnTo>
                    <a:pt x="305" y="2043"/>
                  </a:lnTo>
                  <a:lnTo>
                    <a:pt x="375" y="2156"/>
                  </a:lnTo>
                  <a:lnTo>
                    <a:pt x="450" y="2257"/>
                  </a:lnTo>
                  <a:lnTo>
                    <a:pt x="531" y="2353"/>
                  </a:lnTo>
                  <a:lnTo>
                    <a:pt x="616" y="2439"/>
                  </a:lnTo>
                  <a:lnTo>
                    <a:pt x="706" y="2513"/>
                  </a:lnTo>
                  <a:lnTo>
                    <a:pt x="806" y="2576"/>
                  </a:lnTo>
                  <a:lnTo>
                    <a:pt x="901" y="2625"/>
                  </a:lnTo>
                  <a:lnTo>
                    <a:pt x="1001" y="2664"/>
                  </a:lnTo>
                  <a:lnTo>
                    <a:pt x="1106" y="2689"/>
                  </a:lnTo>
                  <a:lnTo>
                    <a:pt x="1206" y="2697"/>
                  </a:lnTo>
                  <a:lnTo>
                    <a:pt x="1226" y="28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0" name="Freeform 30"/>
            <p:cNvSpPr>
              <a:spLocks/>
            </p:cNvSpPr>
            <p:nvPr/>
          </p:nvSpPr>
          <p:spPr bwMode="auto">
            <a:xfrm>
              <a:off x="1206" y="478"/>
              <a:ext cx="1171" cy="2807"/>
            </a:xfrm>
            <a:custGeom>
              <a:avLst/>
              <a:gdLst>
                <a:gd name="T0" fmla="*/ 145 w 1171"/>
                <a:gd name="T1" fmla="*/ 2691 h 2807"/>
                <a:gd name="T2" fmla="*/ 335 w 1171"/>
                <a:gd name="T3" fmla="*/ 2636 h 2807"/>
                <a:gd name="T4" fmla="*/ 511 w 1171"/>
                <a:gd name="T5" fmla="*/ 2529 h 2807"/>
                <a:gd name="T6" fmla="*/ 671 w 1171"/>
                <a:gd name="T7" fmla="*/ 2378 h 2807"/>
                <a:gd name="T8" fmla="*/ 806 w 1171"/>
                <a:gd name="T9" fmla="*/ 2183 h 2807"/>
                <a:gd name="T10" fmla="*/ 916 w 1171"/>
                <a:gd name="T11" fmla="*/ 1958 h 2807"/>
                <a:gd name="T12" fmla="*/ 1001 w 1171"/>
                <a:gd name="T13" fmla="*/ 1703 h 2807"/>
                <a:gd name="T14" fmla="*/ 1051 w 1171"/>
                <a:gd name="T15" fmla="*/ 1422 h 2807"/>
                <a:gd name="T16" fmla="*/ 1061 w 1171"/>
                <a:gd name="T17" fmla="*/ 1134 h 2807"/>
                <a:gd name="T18" fmla="*/ 1026 w 1171"/>
                <a:gd name="T19" fmla="*/ 879 h 2807"/>
                <a:gd name="T20" fmla="*/ 941 w 1171"/>
                <a:gd name="T21" fmla="*/ 662 h 2807"/>
                <a:gd name="T22" fmla="*/ 821 w 1171"/>
                <a:gd name="T23" fmla="*/ 483 h 2807"/>
                <a:gd name="T24" fmla="*/ 671 w 1171"/>
                <a:gd name="T25" fmla="*/ 343 h 2807"/>
                <a:gd name="T26" fmla="*/ 496 w 1171"/>
                <a:gd name="T27" fmla="*/ 239 h 2807"/>
                <a:gd name="T28" fmla="*/ 305 w 1171"/>
                <a:gd name="T29" fmla="*/ 167 h 2807"/>
                <a:gd name="T30" fmla="*/ 105 w 1171"/>
                <a:gd name="T31" fmla="*/ 132 h 2807"/>
                <a:gd name="T32" fmla="*/ 0 w 1171"/>
                <a:gd name="T33" fmla="*/ 0 h 2807"/>
                <a:gd name="T34" fmla="*/ 225 w 1171"/>
                <a:gd name="T35" fmla="*/ 22 h 2807"/>
                <a:gd name="T36" fmla="*/ 445 w 1171"/>
                <a:gd name="T37" fmla="*/ 77 h 2807"/>
                <a:gd name="T38" fmla="*/ 646 w 1171"/>
                <a:gd name="T39" fmla="*/ 173 h 2807"/>
                <a:gd name="T40" fmla="*/ 826 w 1171"/>
                <a:gd name="T41" fmla="*/ 305 h 2807"/>
                <a:gd name="T42" fmla="*/ 976 w 1171"/>
                <a:gd name="T43" fmla="*/ 478 h 2807"/>
                <a:gd name="T44" fmla="*/ 1091 w 1171"/>
                <a:gd name="T45" fmla="*/ 692 h 2807"/>
                <a:gd name="T46" fmla="*/ 1156 w 1171"/>
                <a:gd name="T47" fmla="*/ 947 h 2807"/>
                <a:gd name="T48" fmla="*/ 1171 w 1171"/>
                <a:gd name="T49" fmla="*/ 1247 h 2807"/>
                <a:gd name="T50" fmla="*/ 1136 w 1171"/>
                <a:gd name="T51" fmla="*/ 1565 h 2807"/>
                <a:gd name="T52" fmla="*/ 1066 w 1171"/>
                <a:gd name="T53" fmla="*/ 1862 h 2807"/>
                <a:gd name="T54" fmla="*/ 961 w 1171"/>
                <a:gd name="T55" fmla="*/ 2131 h 2807"/>
                <a:gd name="T56" fmla="*/ 826 w 1171"/>
                <a:gd name="T57" fmla="*/ 2362 h 2807"/>
                <a:gd name="T58" fmla="*/ 666 w 1171"/>
                <a:gd name="T59" fmla="*/ 2551 h 2807"/>
                <a:gd name="T60" fmla="*/ 486 w 1171"/>
                <a:gd name="T61" fmla="*/ 2694 h 2807"/>
                <a:gd name="T62" fmla="*/ 285 w 1171"/>
                <a:gd name="T63" fmla="*/ 2782 h 2807"/>
                <a:gd name="T64" fmla="*/ 65 w 1171"/>
                <a:gd name="T65" fmla="*/ 2807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2807">
                  <a:moveTo>
                    <a:pt x="45" y="2697"/>
                  </a:moveTo>
                  <a:lnTo>
                    <a:pt x="145" y="2691"/>
                  </a:lnTo>
                  <a:lnTo>
                    <a:pt x="240" y="2669"/>
                  </a:lnTo>
                  <a:lnTo>
                    <a:pt x="335" y="2636"/>
                  </a:lnTo>
                  <a:lnTo>
                    <a:pt x="425" y="2590"/>
                  </a:lnTo>
                  <a:lnTo>
                    <a:pt x="511" y="2529"/>
                  </a:lnTo>
                  <a:lnTo>
                    <a:pt x="596" y="2458"/>
                  </a:lnTo>
                  <a:lnTo>
                    <a:pt x="671" y="2378"/>
                  </a:lnTo>
                  <a:lnTo>
                    <a:pt x="741" y="2285"/>
                  </a:lnTo>
                  <a:lnTo>
                    <a:pt x="806" y="2183"/>
                  </a:lnTo>
                  <a:lnTo>
                    <a:pt x="866" y="2073"/>
                  </a:lnTo>
                  <a:lnTo>
                    <a:pt x="916" y="1958"/>
                  </a:lnTo>
                  <a:lnTo>
                    <a:pt x="961" y="1832"/>
                  </a:lnTo>
                  <a:lnTo>
                    <a:pt x="1001" y="1703"/>
                  </a:lnTo>
                  <a:lnTo>
                    <a:pt x="1026" y="1565"/>
                  </a:lnTo>
                  <a:lnTo>
                    <a:pt x="1051" y="1422"/>
                  </a:lnTo>
                  <a:lnTo>
                    <a:pt x="1061" y="1277"/>
                  </a:lnTo>
                  <a:lnTo>
                    <a:pt x="1061" y="1134"/>
                  </a:lnTo>
                  <a:lnTo>
                    <a:pt x="1051" y="1000"/>
                  </a:lnTo>
                  <a:lnTo>
                    <a:pt x="1026" y="879"/>
                  </a:lnTo>
                  <a:lnTo>
                    <a:pt x="991" y="763"/>
                  </a:lnTo>
                  <a:lnTo>
                    <a:pt x="941" y="662"/>
                  </a:lnTo>
                  <a:lnTo>
                    <a:pt x="886" y="568"/>
                  </a:lnTo>
                  <a:lnTo>
                    <a:pt x="821" y="483"/>
                  </a:lnTo>
                  <a:lnTo>
                    <a:pt x="751" y="409"/>
                  </a:lnTo>
                  <a:lnTo>
                    <a:pt x="671" y="343"/>
                  </a:lnTo>
                  <a:lnTo>
                    <a:pt x="586" y="285"/>
                  </a:lnTo>
                  <a:lnTo>
                    <a:pt x="496" y="239"/>
                  </a:lnTo>
                  <a:lnTo>
                    <a:pt x="405" y="198"/>
                  </a:lnTo>
                  <a:lnTo>
                    <a:pt x="305" y="167"/>
                  </a:lnTo>
                  <a:lnTo>
                    <a:pt x="205" y="145"/>
                  </a:lnTo>
                  <a:lnTo>
                    <a:pt x="105" y="132"/>
                  </a:lnTo>
                  <a:lnTo>
                    <a:pt x="5" y="126"/>
                  </a:lnTo>
                  <a:lnTo>
                    <a:pt x="0" y="0"/>
                  </a:lnTo>
                  <a:lnTo>
                    <a:pt x="115" y="5"/>
                  </a:lnTo>
                  <a:lnTo>
                    <a:pt x="225" y="22"/>
                  </a:lnTo>
                  <a:lnTo>
                    <a:pt x="335" y="44"/>
                  </a:lnTo>
                  <a:lnTo>
                    <a:pt x="445" y="77"/>
                  </a:lnTo>
                  <a:lnTo>
                    <a:pt x="551" y="121"/>
                  </a:lnTo>
                  <a:lnTo>
                    <a:pt x="646" y="173"/>
                  </a:lnTo>
                  <a:lnTo>
                    <a:pt x="741" y="233"/>
                  </a:lnTo>
                  <a:lnTo>
                    <a:pt x="826" y="305"/>
                  </a:lnTo>
                  <a:lnTo>
                    <a:pt x="906" y="387"/>
                  </a:lnTo>
                  <a:lnTo>
                    <a:pt x="976" y="478"/>
                  </a:lnTo>
                  <a:lnTo>
                    <a:pt x="1041" y="579"/>
                  </a:lnTo>
                  <a:lnTo>
                    <a:pt x="1091" y="692"/>
                  </a:lnTo>
                  <a:lnTo>
                    <a:pt x="1131" y="816"/>
                  </a:lnTo>
                  <a:lnTo>
                    <a:pt x="1156" y="947"/>
                  </a:lnTo>
                  <a:lnTo>
                    <a:pt x="1171" y="1093"/>
                  </a:lnTo>
                  <a:lnTo>
                    <a:pt x="1171" y="1247"/>
                  </a:lnTo>
                  <a:lnTo>
                    <a:pt x="1156" y="1409"/>
                  </a:lnTo>
                  <a:lnTo>
                    <a:pt x="1136" y="1565"/>
                  </a:lnTo>
                  <a:lnTo>
                    <a:pt x="1106" y="1716"/>
                  </a:lnTo>
                  <a:lnTo>
                    <a:pt x="1066" y="1862"/>
                  </a:lnTo>
                  <a:lnTo>
                    <a:pt x="1016" y="2002"/>
                  </a:lnTo>
                  <a:lnTo>
                    <a:pt x="961" y="2131"/>
                  </a:lnTo>
                  <a:lnTo>
                    <a:pt x="896" y="2252"/>
                  </a:lnTo>
                  <a:lnTo>
                    <a:pt x="826" y="2362"/>
                  </a:lnTo>
                  <a:lnTo>
                    <a:pt x="751" y="2463"/>
                  </a:lnTo>
                  <a:lnTo>
                    <a:pt x="666" y="2551"/>
                  </a:lnTo>
                  <a:lnTo>
                    <a:pt x="581" y="2631"/>
                  </a:lnTo>
                  <a:lnTo>
                    <a:pt x="486" y="2694"/>
                  </a:lnTo>
                  <a:lnTo>
                    <a:pt x="385" y="2746"/>
                  </a:lnTo>
                  <a:lnTo>
                    <a:pt x="285" y="2782"/>
                  </a:lnTo>
                  <a:lnTo>
                    <a:pt x="175" y="2801"/>
                  </a:lnTo>
                  <a:lnTo>
                    <a:pt x="65" y="2807"/>
                  </a:lnTo>
                  <a:lnTo>
                    <a:pt x="45" y="26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1" name="Freeform 31"/>
            <p:cNvSpPr>
              <a:spLocks/>
            </p:cNvSpPr>
            <p:nvPr/>
          </p:nvSpPr>
          <p:spPr bwMode="auto">
            <a:xfrm>
              <a:off x="866" y="2980"/>
              <a:ext cx="735" cy="362"/>
            </a:xfrm>
            <a:custGeom>
              <a:avLst/>
              <a:gdLst>
                <a:gd name="T0" fmla="*/ 455 w 735"/>
                <a:gd name="T1" fmla="*/ 129 h 362"/>
                <a:gd name="T2" fmla="*/ 460 w 735"/>
                <a:gd name="T3" fmla="*/ 176 h 362"/>
                <a:gd name="T4" fmla="*/ 500 w 735"/>
                <a:gd name="T5" fmla="*/ 250 h 362"/>
                <a:gd name="T6" fmla="*/ 605 w 735"/>
                <a:gd name="T7" fmla="*/ 261 h 362"/>
                <a:gd name="T8" fmla="*/ 640 w 735"/>
                <a:gd name="T9" fmla="*/ 269 h 362"/>
                <a:gd name="T10" fmla="*/ 615 w 735"/>
                <a:gd name="T11" fmla="*/ 277 h 362"/>
                <a:gd name="T12" fmla="*/ 545 w 735"/>
                <a:gd name="T13" fmla="*/ 296 h 362"/>
                <a:gd name="T14" fmla="*/ 460 w 735"/>
                <a:gd name="T15" fmla="*/ 307 h 362"/>
                <a:gd name="T16" fmla="*/ 380 w 735"/>
                <a:gd name="T17" fmla="*/ 299 h 362"/>
                <a:gd name="T18" fmla="*/ 330 w 735"/>
                <a:gd name="T19" fmla="*/ 203 h 362"/>
                <a:gd name="T20" fmla="*/ 315 w 735"/>
                <a:gd name="T21" fmla="*/ 151 h 362"/>
                <a:gd name="T22" fmla="*/ 280 w 735"/>
                <a:gd name="T23" fmla="*/ 181 h 362"/>
                <a:gd name="T24" fmla="*/ 245 w 735"/>
                <a:gd name="T25" fmla="*/ 230 h 362"/>
                <a:gd name="T26" fmla="*/ 280 w 735"/>
                <a:gd name="T27" fmla="*/ 307 h 362"/>
                <a:gd name="T28" fmla="*/ 310 w 735"/>
                <a:gd name="T29" fmla="*/ 362 h 362"/>
                <a:gd name="T30" fmla="*/ 285 w 735"/>
                <a:gd name="T31" fmla="*/ 354 h 362"/>
                <a:gd name="T32" fmla="*/ 225 w 735"/>
                <a:gd name="T33" fmla="*/ 335 h 362"/>
                <a:gd name="T34" fmla="*/ 165 w 735"/>
                <a:gd name="T35" fmla="*/ 305 h 362"/>
                <a:gd name="T36" fmla="*/ 125 w 735"/>
                <a:gd name="T37" fmla="*/ 272 h 362"/>
                <a:gd name="T38" fmla="*/ 135 w 735"/>
                <a:gd name="T39" fmla="*/ 195 h 362"/>
                <a:gd name="T40" fmla="*/ 160 w 735"/>
                <a:gd name="T41" fmla="*/ 151 h 362"/>
                <a:gd name="T42" fmla="*/ 145 w 735"/>
                <a:gd name="T43" fmla="*/ 154 h 362"/>
                <a:gd name="T44" fmla="*/ 105 w 735"/>
                <a:gd name="T45" fmla="*/ 162 h 362"/>
                <a:gd name="T46" fmla="*/ 50 w 735"/>
                <a:gd name="T47" fmla="*/ 181 h 362"/>
                <a:gd name="T48" fmla="*/ 0 w 735"/>
                <a:gd name="T49" fmla="*/ 206 h 362"/>
                <a:gd name="T50" fmla="*/ 0 w 735"/>
                <a:gd name="T51" fmla="*/ 170 h 362"/>
                <a:gd name="T52" fmla="*/ 70 w 735"/>
                <a:gd name="T53" fmla="*/ 101 h 362"/>
                <a:gd name="T54" fmla="*/ 125 w 735"/>
                <a:gd name="T55" fmla="*/ 77 h 362"/>
                <a:gd name="T56" fmla="*/ 170 w 735"/>
                <a:gd name="T57" fmla="*/ 60 h 362"/>
                <a:gd name="T58" fmla="*/ 210 w 735"/>
                <a:gd name="T59" fmla="*/ 49 h 362"/>
                <a:gd name="T60" fmla="*/ 260 w 735"/>
                <a:gd name="T61" fmla="*/ 38 h 362"/>
                <a:gd name="T62" fmla="*/ 325 w 735"/>
                <a:gd name="T63" fmla="*/ 25 h 362"/>
                <a:gd name="T64" fmla="*/ 380 w 735"/>
                <a:gd name="T65" fmla="*/ 16 h 362"/>
                <a:gd name="T66" fmla="*/ 430 w 735"/>
                <a:gd name="T67" fmla="*/ 8 h 362"/>
                <a:gd name="T68" fmla="*/ 480 w 735"/>
                <a:gd name="T69" fmla="*/ 0 h 362"/>
                <a:gd name="T70" fmla="*/ 520 w 735"/>
                <a:gd name="T71" fmla="*/ 5 h 362"/>
                <a:gd name="T72" fmla="*/ 600 w 735"/>
                <a:gd name="T73" fmla="*/ 27 h 362"/>
                <a:gd name="T74" fmla="*/ 690 w 735"/>
                <a:gd name="T75" fmla="*/ 68 h 362"/>
                <a:gd name="T76" fmla="*/ 735 w 735"/>
                <a:gd name="T77" fmla="*/ 9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5" h="362">
                  <a:moveTo>
                    <a:pt x="735" y="90"/>
                  </a:moveTo>
                  <a:lnTo>
                    <a:pt x="455" y="129"/>
                  </a:lnTo>
                  <a:lnTo>
                    <a:pt x="455" y="143"/>
                  </a:lnTo>
                  <a:lnTo>
                    <a:pt x="460" y="176"/>
                  </a:lnTo>
                  <a:lnTo>
                    <a:pt x="475" y="214"/>
                  </a:lnTo>
                  <a:lnTo>
                    <a:pt x="500" y="250"/>
                  </a:lnTo>
                  <a:lnTo>
                    <a:pt x="560" y="255"/>
                  </a:lnTo>
                  <a:lnTo>
                    <a:pt x="605" y="261"/>
                  </a:lnTo>
                  <a:lnTo>
                    <a:pt x="630" y="266"/>
                  </a:lnTo>
                  <a:lnTo>
                    <a:pt x="640" y="269"/>
                  </a:lnTo>
                  <a:lnTo>
                    <a:pt x="635" y="272"/>
                  </a:lnTo>
                  <a:lnTo>
                    <a:pt x="615" y="277"/>
                  </a:lnTo>
                  <a:lnTo>
                    <a:pt x="585" y="288"/>
                  </a:lnTo>
                  <a:lnTo>
                    <a:pt x="545" y="296"/>
                  </a:lnTo>
                  <a:lnTo>
                    <a:pt x="505" y="305"/>
                  </a:lnTo>
                  <a:lnTo>
                    <a:pt x="460" y="307"/>
                  </a:lnTo>
                  <a:lnTo>
                    <a:pt x="420" y="307"/>
                  </a:lnTo>
                  <a:lnTo>
                    <a:pt x="380" y="299"/>
                  </a:lnTo>
                  <a:lnTo>
                    <a:pt x="350" y="250"/>
                  </a:lnTo>
                  <a:lnTo>
                    <a:pt x="330" y="203"/>
                  </a:lnTo>
                  <a:lnTo>
                    <a:pt x="320" y="165"/>
                  </a:lnTo>
                  <a:lnTo>
                    <a:pt x="315" y="151"/>
                  </a:lnTo>
                  <a:lnTo>
                    <a:pt x="305" y="159"/>
                  </a:lnTo>
                  <a:lnTo>
                    <a:pt x="280" y="181"/>
                  </a:lnTo>
                  <a:lnTo>
                    <a:pt x="260" y="206"/>
                  </a:lnTo>
                  <a:lnTo>
                    <a:pt x="245" y="230"/>
                  </a:lnTo>
                  <a:lnTo>
                    <a:pt x="255" y="263"/>
                  </a:lnTo>
                  <a:lnTo>
                    <a:pt x="280" y="307"/>
                  </a:lnTo>
                  <a:lnTo>
                    <a:pt x="300" y="346"/>
                  </a:lnTo>
                  <a:lnTo>
                    <a:pt x="310" y="362"/>
                  </a:lnTo>
                  <a:lnTo>
                    <a:pt x="305" y="360"/>
                  </a:lnTo>
                  <a:lnTo>
                    <a:pt x="285" y="354"/>
                  </a:lnTo>
                  <a:lnTo>
                    <a:pt x="260" y="346"/>
                  </a:lnTo>
                  <a:lnTo>
                    <a:pt x="225" y="335"/>
                  </a:lnTo>
                  <a:lnTo>
                    <a:pt x="195" y="321"/>
                  </a:lnTo>
                  <a:lnTo>
                    <a:pt x="165" y="305"/>
                  </a:lnTo>
                  <a:lnTo>
                    <a:pt x="140" y="288"/>
                  </a:lnTo>
                  <a:lnTo>
                    <a:pt x="125" y="272"/>
                  </a:lnTo>
                  <a:lnTo>
                    <a:pt x="120" y="233"/>
                  </a:lnTo>
                  <a:lnTo>
                    <a:pt x="135" y="195"/>
                  </a:lnTo>
                  <a:lnTo>
                    <a:pt x="150" y="162"/>
                  </a:lnTo>
                  <a:lnTo>
                    <a:pt x="160" y="151"/>
                  </a:lnTo>
                  <a:lnTo>
                    <a:pt x="155" y="151"/>
                  </a:lnTo>
                  <a:lnTo>
                    <a:pt x="145" y="154"/>
                  </a:lnTo>
                  <a:lnTo>
                    <a:pt x="125" y="156"/>
                  </a:lnTo>
                  <a:lnTo>
                    <a:pt x="105" y="162"/>
                  </a:lnTo>
                  <a:lnTo>
                    <a:pt x="75" y="170"/>
                  </a:lnTo>
                  <a:lnTo>
                    <a:pt x="50" y="181"/>
                  </a:lnTo>
                  <a:lnTo>
                    <a:pt x="25" y="192"/>
                  </a:lnTo>
                  <a:lnTo>
                    <a:pt x="0" y="206"/>
                  </a:lnTo>
                  <a:lnTo>
                    <a:pt x="0" y="195"/>
                  </a:lnTo>
                  <a:lnTo>
                    <a:pt x="0" y="170"/>
                  </a:lnTo>
                  <a:lnTo>
                    <a:pt x="20" y="137"/>
                  </a:lnTo>
                  <a:lnTo>
                    <a:pt x="70" y="101"/>
                  </a:lnTo>
                  <a:lnTo>
                    <a:pt x="100" y="88"/>
                  </a:lnTo>
                  <a:lnTo>
                    <a:pt x="125" y="77"/>
                  </a:lnTo>
                  <a:lnTo>
                    <a:pt x="150" y="68"/>
                  </a:lnTo>
                  <a:lnTo>
                    <a:pt x="170" y="60"/>
                  </a:lnTo>
                  <a:lnTo>
                    <a:pt x="190" y="55"/>
                  </a:lnTo>
                  <a:lnTo>
                    <a:pt x="210" y="49"/>
                  </a:lnTo>
                  <a:lnTo>
                    <a:pt x="235" y="44"/>
                  </a:lnTo>
                  <a:lnTo>
                    <a:pt x="260" y="38"/>
                  </a:lnTo>
                  <a:lnTo>
                    <a:pt x="295" y="30"/>
                  </a:lnTo>
                  <a:lnTo>
                    <a:pt x="325" y="25"/>
                  </a:lnTo>
                  <a:lnTo>
                    <a:pt x="350" y="19"/>
                  </a:lnTo>
                  <a:lnTo>
                    <a:pt x="380" y="16"/>
                  </a:lnTo>
                  <a:lnTo>
                    <a:pt x="405" y="14"/>
                  </a:lnTo>
                  <a:lnTo>
                    <a:pt x="430" y="8"/>
                  </a:lnTo>
                  <a:lnTo>
                    <a:pt x="455" y="5"/>
                  </a:lnTo>
                  <a:lnTo>
                    <a:pt x="480" y="0"/>
                  </a:lnTo>
                  <a:lnTo>
                    <a:pt x="490" y="0"/>
                  </a:lnTo>
                  <a:lnTo>
                    <a:pt x="520" y="5"/>
                  </a:lnTo>
                  <a:lnTo>
                    <a:pt x="555" y="14"/>
                  </a:lnTo>
                  <a:lnTo>
                    <a:pt x="600" y="27"/>
                  </a:lnTo>
                  <a:lnTo>
                    <a:pt x="650" y="49"/>
                  </a:lnTo>
                  <a:lnTo>
                    <a:pt x="690" y="68"/>
                  </a:lnTo>
                  <a:lnTo>
                    <a:pt x="725" y="85"/>
                  </a:lnTo>
                  <a:lnTo>
                    <a:pt x="735"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2" name="Freeform 32"/>
            <p:cNvSpPr>
              <a:spLocks/>
            </p:cNvSpPr>
            <p:nvPr/>
          </p:nvSpPr>
          <p:spPr bwMode="auto">
            <a:xfrm>
              <a:off x="921" y="2996"/>
              <a:ext cx="655" cy="308"/>
            </a:xfrm>
            <a:custGeom>
              <a:avLst/>
              <a:gdLst>
                <a:gd name="T0" fmla="*/ 215 w 655"/>
                <a:gd name="T1" fmla="*/ 47 h 308"/>
                <a:gd name="T2" fmla="*/ 185 w 655"/>
                <a:gd name="T3" fmla="*/ 52 h 308"/>
                <a:gd name="T4" fmla="*/ 110 w 655"/>
                <a:gd name="T5" fmla="*/ 74 h 308"/>
                <a:gd name="T6" fmla="*/ 35 w 655"/>
                <a:gd name="T7" fmla="*/ 116 h 308"/>
                <a:gd name="T8" fmla="*/ 0 w 655"/>
                <a:gd name="T9" fmla="*/ 146 h 308"/>
                <a:gd name="T10" fmla="*/ 50 w 655"/>
                <a:gd name="T11" fmla="*/ 129 h 308"/>
                <a:gd name="T12" fmla="*/ 140 w 655"/>
                <a:gd name="T13" fmla="*/ 113 h 308"/>
                <a:gd name="T14" fmla="*/ 110 w 655"/>
                <a:gd name="T15" fmla="*/ 184 h 308"/>
                <a:gd name="T16" fmla="*/ 100 w 655"/>
                <a:gd name="T17" fmla="*/ 220 h 308"/>
                <a:gd name="T18" fmla="*/ 175 w 655"/>
                <a:gd name="T19" fmla="*/ 286 h 308"/>
                <a:gd name="T20" fmla="*/ 220 w 655"/>
                <a:gd name="T21" fmla="*/ 308 h 308"/>
                <a:gd name="T22" fmla="*/ 250 w 655"/>
                <a:gd name="T23" fmla="*/ 110 h 308"/>
                <a:gd name="T24" fmla="*/ 280 w 655"/>
                <a:gd name="T25" fmla="*/ 116 h 308"/>
                <a:gd name="T26" fmla="*/ 300 w 655"/>
                <a:gd name="T27" fmla="*/ 157 h 308"/>
                <a:gd name="T28" fmla="*/ 310 w 655"/>
                <a:gd name="T29" fmla="*/ 212 h 308"/>
                <a:gd name="T30" fmla="*/ 340 w 655"/>
                <a:gd name="T31" fmla="*/ 261 h 308"/>
                <a:gd name="T32" fmla="*/ 430 w 655"/>
                <a:gd name="T33" fmla="*/ 264 h 308"/>
                <a:gd name="T34" fmla="*/ 485 w 655"/>
                <a:gd name="T35" fmla="*/ 245 h 308"/>
                <a:gd name="T36" fmla="*/ 445 w 655"/>
                <a:gd name="T37" fmla="*/ 245 h 308"/>
                <a:gd name="T38" fmla="*/ 370 w 655"/>
                <a:gd name="T39" fmla="*/ 236 h 308"/>
                <a:gd name="T40" fmla="*/ 350 w 655"/>
                <a:gd name="T41" fmla="*/ 151 h 308"/>
                <a:gd name="T42" fmla="*/ 345 w 655"/>
                <a:gd name="T43" fmla="*/ 102 h 308"/>
                <a:gd name="T44" fmla="*/ 370 w 655"/>
                <a:gd name="T45" fmla="*/ 94 h 308"/>
                <a:gd name="T46" fmla="*/ 450 w 655"/>
                <a:gd name="T47" fmla="*/ 77 h 308"/>
                <a:gd name="T48" fmla="*/ 515 w 655"/>
                <a:gd name="T49" fmla="*/ 72 h 308"/>
                <a:gd name="T50" fmla="*/ 585 w 655"/>
                <a:gd name="T51" fmla="*/ 69 h 308"/>
                <a:gd name="T52" fmla="*/ 635 w 655"/>
                <a:gd name="T53" fmla="*/ 66 h 308"/>
                <a:gd name="T54" fmla="*/ 655 w 655"/>
                <a:gd name="T55" fmla="*/ 66 h 308"/>
                <a:gd name="T56" fmla="*/ 635 w 655"/>
                <a:gd name="T57" fmla="*/ 61 h 308"/>
                <a:gd name="T58" fmla="*/ 575 w 655"/>
                <a:gd name="T59" fmla="*/ 47 h 308"/>
                <a:gd name="T60" fmla="*/ 500 w 655"/>
                <a:gd name="T61" fmla="*/ 17 h 308"/>
                <a:gd name="T62" fmla="*/ 465 w 655"/>
                <a:gd name="T63"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5" h="308">
                  <a:moveTo>
                    <a:pt x="465" y="0"/>
                  </a:moveTo>
                  <a:lnTo>
                    <a:pt x="215" y="47"/>
                  </a:lnTo>
                  <a:lnTo>
                    <a:pt x="210" y="50"/>
                  </a:lnTo>
                  <a:lnTo>
                    <a:pt x="185" y="52"/>
                  </a:lnTo>
                  <a:lnTo>
                    <a:pt x="155" y="61"/>
                  </a:lnTo>
                  <a:lnTo>
                    <a:pt x="110" y="74"/>
                  </a:lnTo>
                  <a:lnTo>
                    <a:pt x="70" y="94"/>
                  </a:lnTo>
                  <a:lnTo>
                    <a:pt x="35" y="116"/>
                  </a:lnTo>
                  <a:lnTo>
                    <a:pt x="10" y="138"/>
                  </a:lnTo>
                  <a:lnTo>
                    <a:pt x="0" y="146"/>
                  </a:lnTo>
                  <a:lnTo>
                    <a:pt x="15" y="140"/>
                  </a:lnTo>
                  <a:lnTo>
                    <a:pt x="50" y="129"/>
                  </a:lnTo>
                  <a:lnTo>
                    <a:pt x="95" y="118"/>
                  </a:lnTo>
                  <a:lnTo>
                    <a:pt x="140" y="113"/>
                  </a:lnTo>
                  <a:lnTo>
                    <a:pt x="120" y="151"/>
                  </a:lnTo>
                  <a:lnTo>
                    <a:pt x="110" y="184"/>
                  </a:lnTo>
                  <a:lnTo>
                    <a:pt x="100" y="209"/>
                  </a:lnTo>
                  <a:lnTo>
                    <a:pt x="100" y="220"/>
                  </a:lnTo>
                  <a:lnTo>
                    <a:pt x="135" y="258"/>
                  </a:lnTo>
                  <a:lnTo>
                    <a:pt x="175" y="286"/>
                  </a:lnTo>
                  <a:lnTo>
                    <a:pt x="205" y="302"/>
                  </a:lnTo>
                  <a:lnTo>
                    <a:pt x="220" y="308"/>
                  </a:lnTo>
                  <a:lnTo>
                    <a:pt x="155" y="225"/>
                  </a:lnTo>
                  <a:lnTo>
                    <a:pt x="250" y="110"/>
                  </a:lnTo>
                  <a:lnTo>
                    <a:pt x="265" y="110"/>
                  </a:lnTo>
                  <a:lnTo>
                    <a:pt x="280" y="116"/>
                  </a:lnTo>
                  <a:lnTo>
                    <a:pt x="290" y="132"/>
                  </a:lnTo>
                  <a:lnTo>
                    <a:pt x="300" y="157"/>
                  </a:lnTo>
                  <a:lnTo>
                    <a:pt x="305" y="187"/>
                  </a:lnTo>
                  <a:lnTo>
                    <a:pt x="310" y="212"/>
                  </a:lnTo>
                  <a:lnTo>
                    <a:pt x="320" y="236"/>
                  </a:lnTo>
                  <a:lnTo>
                    <a:pt x="340" y="261"/>
                  </a:lnTo>
                  <a:lnTo>
                    <a:pt x="380" y="272"/>
                  </a:lnTo>
                  <a:lnTo>
                    <a:pt x="430" y="264"/>
                  </a:lnTo>
                  <a:lnTo>
                    <a:pt x="470" y="253"/>
                  </a:lnTo>
                  <a:lnTo>
                    <a:pt x="485" y="245"/>
                  </a:lnTo>
                  <a:lnTo>
                    <a:pt x="475" y="245"/>
                  </a:lnTo>
                  <a:lnTo>
                    <a:pt x="445" y="245"/>
                  </a:lnTo>
                  <a:lnTo>
                    <a:pt x="410" y="245"/>
                  </a:lnTo>
                  <a:lnTo>
                    <a:pt x="370" y="236"/>
                  </a:lnTo>
                  <a:lnTo>
                    <a:pt x="360" y="198"/>
                  </a:lnTo>
                  <a:lnTo>
                    <a:pt x="350" y="151"/>
                  </a:lnTo>
                  <a:lnTo>
                    <a:pt x="345" y="116"/>
                  </a:lnTo>
                  <a:lnTo>
                    <a:pt x="345" y="102"/>
                  </a:lnTo>
                  <a:lnTo>
                    <a:pt x="350" y="99"/>
                  </a:lnTo>
                  <a:lnTo>
                    <a:pt x="370" y="94"/>
                  </a:lnTo>
                  <a:lnTo>
                    <a:pt x="400" y="85"/>
                  </a:lnTo>
                  <a:lnTo>
                    <a:pt x="450" y="77"/>
                  </a:lnTo>
                  <a:lnTo>
                    <a:pt x="480" y="74"/>
                  </a:lnTo>
                  <a:lnTo>
                    <a:pt x="515" y="72"/>
                  </a:lnTo>
                  <a:lnTo>
                    <a:pt x="550" y="69"/>
                  </a:lnTo>
                  <a:lnTo>
                    <a:pt x="585" y="69"/>
                  </a:lnTo>
                  <a:lnTo>
                    <a:pt x="610" y="66"/>
                  </a:lnTo>
                  <a:lnTo>
                    <a:pt x="635" y="66"/>
                  </a:lnTo>
                  <a:lnTo>
                    <a:pt x="650" y="66"/>
                  </a:lnTo>
                  <a:lnTo>
                    <a:pt x="655" y="66"/>
                  </a:lnTo>
                  <a:lnTo>
                    <a:pt x="650" y="66"/>
                  </a:lnTo>
                  <a:lnTo>
                    <a:pt x="635" y="61"/>
                  </a:lnTo>
                  <a:lnTo>
                    <a:pt x="610" y="55"/>
                  </a:lnTo>
                  <a:lnTo>
                    <a:pt x="575" y="47"/>
                  </a:lnTo>
                  <a:lnTo>
                    <a:pt x="535" y="33"/>
                  </a:lnTo>
                  <a:lnTo>
                    <a:pt x="500" y="17"/>
                  </a:lnTo>
                  <a:lnTo>
                    <a:pt x="475" y="6"/>
                  </a:lnTo>
                  <a:lnTo>
                    <a:pt x="465"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3" name="Freeform 33"/>
            <p:cNvSpPr>
              <a:spLocks/>
            </p:cNvSpPr>
            <p:nvPr/>
          </p:nvSpPr>
          <p:spPr bwMode="auto">
            <a:xfrm>
              <a:off x="1556" y="2996"/>
              <a:ext cx="276" cy="195"/>
            </a:xfrm>
            <a:custGeom>
              <a:avLst/>
              <a:gdLst>
                <a:gd name="T0" fmla="*/ 85 w 276"/>
                <a:gd name="T1" fmla="*/ 3 h 195"/>
                <a:gd name="T2" fmla="*/ 55 w 276"/>
                <a:gd name="T3" fmla="*/ 0 h 195"/>
                <a:gd name="T4" fmla="*/ 35 w 276"/>
                <a:gd name="T5" fmla="*/ 14 h 195"/>
                <a:gd name="T6" fmla="*/ 15 w 276"/>
                <a:gd name="T7" fmla="*/ 30 h 195"/>
                <a:gd name="T8" fmla="*/ 10 w 276"/>
                <a:gd name="T9" fmla="*/ 39 h 195"/>
                <a:gd name="T10" fmla="*/ 5 w 276"/>
                <a:gd name="T11" fmla="*/ 50 h 195"/>
                <a:gd name="T12" fmla="*/ 0 w 276"/>
                <a:gd name="T13" fmla="*/ 77 h 195"/>
                <a:gd name="T14" fmla="*/ 10 w 276"/>
                <a:gd name="T15" fmla="*/ 110 h 195"/>
                <a:gd name="T16" fmla="*/ 50 w 276"/>
                <a:gd name="T17" fmla="*/ 138 h 195"/>
                <a:gd name="T18" fmla="*/ 75 w 276"/>
                <a:gd name="T19" fmla="*/ 149 h 195"/>
                <a:gd name="T20" fmla="*/ 90 w 276"/>
                <a:gd name="T21" fmla="*/ 160 h 195"/>
                <a:gd name="T22" fmla="*/ 105 w 276"/>
                <a:gd name="T23" fmla="*/ 168 h 195"/>
                <a:gd name="T24" fmla="*/ 121 w 276"/>
                <a:gd name="T25" fmla="*/ 176 h 195"/>
                <a:gd name="T26" fmla="*/ 131 w 276"/>
                <a:gd name="T27" fmla="*/ 184 h 195"/>
                <a:gd name="T28" fmla="*/ 146 w 276"/>
                <a:gd name="T29" fmla="*/ 190 h 195"/>
                <a:gd name="T30" fmla="*/ 171 w 276"/>
                <a:gd name="T31" fmla="*/ 193 h 195"/>
                <a:gd name="T32" fmla="*/ 201 w 276"/>
                <a:gd name="T33" fmla="*/ 195 h 195"/>
                <a:gd name="T34" fmla="*/ 256 w 276"/>
                <a:gd name="T35" fmla="*/ 187 h 195"/>
                <a:gd name="T36" fmla="*/ 276 w 276"/>
                <a:gd name="T37" fmla="*/ 168 h 195"/>
                <a:gd name="T38" fmla="*/ 271 w 276"/>
                <a:gd name="T39" fmla="*/ 151 h 195"/>
                <a:gd name="T40" fmla="*/ 251 w 276"/>
                <a:gd name="T41" fmla="*/ 146 h 195"/>
                <a:gd name="T42" fmla="*/ 226 w 276"/>
                <a:gd name="T43" fmla="*/ 146 h 195"/>
                <a:gd name="T44" fmla="*/ 211 w 276"/>
                <a:gd name="T45" fmla="*/ 138 h 195"/>
                <a:gd name="T46" fmla="*/ 196 w 276"/>
                <a:gd name="T47" fmla="*/ 124 h 195"/>
                <a:gd name="T48" fmla="*/ 181 w 276"/>
                <a:gd name="T49" fmla="*/ 107 h 195"/>
                <a:gd name="T50" fmla="*/ 161 w 276"/>
                <a:gd name="T51" fmla="*/ 91 h 195"/>
                <a:gd name="T52" fmla="*/ 146 w 276"/>
                <a:gd name="T53" fmla="*/ 72 h 195"/>
                <a:gd name="T54" fmla="*/ 131 w 276"/>
                <a:gd name="T55" fmla="*/ 55 h 195"/>
                <a:gd name="T56" fmla="*/ 126 w 276"/>
                <a:gd name="T57" fmla="*/ 50 h 195"/>
                <a:gd name="T58" fmla="*/ 126 w 276"/>
                <a:gd name="T59" fmla="*/ 44 h 195"/>
                <a:gd name="T60" fmla="*/ 121 w 276"/>
                <a:gd name="T61" fmla="*/ 33 h 195"/>
                <a:gd name="T62" fmla="*/ 110 w 276"/>
                <a:gd name="T63" fmla="*/ 17 h 195"/>
                <a:gd name="T64" fmla="*/ 85 w 276"/>
                <a:gd name="T65"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195">
                  <a:moveTo>
                    <a:pt x="85" y="3"/>
                  </a:moveTo>
                  <a:lnTo>
                    <a:pt x="55" y="0"/>
                  </a:lnTo>
                  <a:lnTo>
                    <a:pt x="35" y="14"/>
                  </a:lnTo>
                  <a:lnTo>
                    <a:pt x="15" y="30"/>
                  </a:lnTo>
                  <a:lnTo>
                    <a:pt x="10" y="39"/>
                  </a:lnTo>
                  <a:lnTo>
                    <a:pt x="5" y="50"/>
                  </a:lnTo>
                  <a:lnTo>
                    <a:pt x="0" y="77"/>
                  </a:lnTo>
                  <a:lnTo>
                    <a:pt x="10" y="110"/>
                  </a:lnTo>
                  <a:lnTo>
                    <a:pt x="50" y="138"/>
                  </a:lnTo>
                  <a:lnTo>
                    <a:pt x="75" y="149"/>
                  </a:lnTo>
                  <a:lnTo>
                    <a:pt x="90" y="160"/>
                  </a:lnTo>
                  <a:lnTo>
                    <a:pt x="105" y="168"/>
                  </a:lnTo>
                  <a:lnTo>
                    <a:pt x="121" y="176"/>
                  </a:lnTo>
                  <a:lnTo>
                    <a:pt x="131" y="184"/>
                  </a:lnTo>
                  <a:lnTo>
                    <a:pt x="146" y="190"/>
                  </a:lnTo>
                  <a:lnTo>
                    <a:pt x="171" y="193"/>
                  </a:lnTo>
                  <a:lnTo>
                    <a:pt x="201" y="195"/>
                  </a:lnTo>
                  <a:lnTo>
                    <a:pt x="256" y="187"/>
                  </a:lnTo>
                  <a:lnTo>
                    <a:pt x="276" y="168"/>
                  </a:lnTo>
                  <a:lnTo>
                    <a:pt x="271" y="151"/>
                  </a:lnTo>
                  <a:lnTo>
                    <a:pt x="251" y="146"/>
                  </a:lnTo>
                  <a:lnTo>
                    <a:pt x="226" y="146"/>
                  </a:lnTo>
                  <a:lnTo>
                    <a:pt x="211" y="138"/>
                  </a:lnTo>
                  <a:lnTo>
                    <a:pt x="196" y="124"/>
                  </a:lnTo>
                  <a:lnTo>
                    <a:pt x="181" y="107"/>
                  </a:lnTo>
                  <a:lnTo>
                    <a:pt x="161" y="91"/>
                  </a:lnTo>
                  <a:lnTo>
                    <a:pt x="146" y="72"/>
                  </a:lnTo>
                  <a:lnTo>
                    <a:pt x="131" y="55"/>
                  </a:lnTo>
                  <a:lnTo>
                    <a:pt x="126" y="50"/>
                  </a:lnTo>
                  <a:lnTo>
                    <a:pt x="126" y="44"/>
                  </a:lnTo>
                  <a:lnTo>
                    <a:pt x="121" y="33"/>
                  </a:lnTo>
                  <a:lnTo>
                    <a:pt x="110" y="17"/>
                  </a:lnTo>
                  <a:lnTo>
                    <a:pt x="8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4" name="Freeform 34"/>
            <p:cNvSpPr>
              <a:spLocks/>
            </p:cNvSpPr>
            <p:nvPr/>
          </p:nvSpPr>
          <p:spPr bwMode="auto">
            <a:xfrm>
              <a:off x="1802" y="2853"/>
              <a:ext cx="240" cy="173"/>
            </a:xfrm>
            <a:custGeom>
              <a:avLst/>
              <a:gdLst>
                <a:gd name="T0" fmla="*/ 0 w 240"/>
                <a:gd name="T1" fmla="*/ 22 h 173"/>
                <a:gd name="T2" fmla="*/ 0 w 240"/>
                <a:gd name="T3" fmla="*/ 17 h 173"/>
                <a:gd name="T4" fmla="*/ 0 w 240"/>
                <a:gd name="T5" fmla="*/ 6 h 173"/>
                <a:gd name="T6" fmla="*/ 20 w 240"/>
                <a:gd name="T7" fmla="*/ 0 h 173"/>
                <a:gd name="T8" fmla="*/ 60 w 240"/>
                <a:gd name="T9" fmla="*/ 0 h 173"/>
                <a:gd name="T10" fmla="*/ 110 w 240"/>
                <a:gd name="T11" fmla="*/ 11 h 173"/>
                <a:gd name="T12" fmla="*/ 140 w 240"/>
                <a:gd name="T13" fmla="*/ 28 h 173"/>
                <a:gd name="T14" fmla="*/ 150 w 240"/>
                <a:gd name="T15" fmla="*/ 44 h 173"/>
                <a:gd name="T16" fmla="*/ 155 w 240"/>
                <a:gd name="T17" fmla="*/ 50 h 173"/>
                <a:gd name="T18" fmla="*/ 240 w 240"/>
                <a:gd name="T19" fmla="*/ 152 h 173"/>
                <a:gd name="T20" fmla="*/ 235 w 240"/>
                <a:gd name="T21" fmla="*/ 154 h 173"/>
                <a:gd name="T22" fmla="*/ 220 w 240"/>
                <a:gd name="T23" fmla="*/ 162 h 173"/>
                <a:gd name="T24" fmla="*/ 195 w 240"/>
                <a:gd name="T25" fmla="*/ 171 h 173"/>
                <a:gd name="T26" fmla="*/ 165 w 240"/>
                <a:gd name="T27" fmla="*/ 173 h 173"/>
                <a:gd name="T28" fmla="*/ 145 w 240"/>
                <a:gd name="T29" fmla="*/ 168 h 173"/>
                <a:gd name="T30" fmla="*/ 120 w 240"/>
                <a:gd name="T31" fmla="*/ 160 h 173"/>
                <a:gd name="T32" fmla="*/ 95 w 240"/>
                <a:gd name="T33" fmla="*/ 143 h 173"/>
                <a:gd name="T34" fmla="*/ 70 w 240"/>
                <a:gd name="T35" fmla="*/ 130 h 173"/>
                <a:gd name="T36" fmla="*/ 45 w 240"/>
                <a:gd name="T37" fmla="*/ 113 h 173"/>
                <a:gd name="T38" fmla="*/ 25 w 240"/>
                <a:gd name="T39" fmla="*/ 99 h 173"/>
                <a:gd name="T40" fmla="*/ 10 w 240"/>
                <a:gd name="T41" fmla="*/ 88 h 173"/>
                <a:gd name="T42" fmla="*/ 5 w 240"/>
                <a:gd name="T43" fmla="*/ 86 h 173"/>
                <a:gd name="T44" fmla="*/ 0 w 240"/>
                <a:gd name="T45" fmla="*/ 2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173">
                  <a:moveTo>
                    <a:pt x="0" y="22"/>
                  </a:moveTo>
                  <a:lnTo>
                    <a:pt x="0" y="17"/>
                  </a:lnTo>
                  <a:lnTo>
                    <a:pt x="0" y="6"/>
                  </a:lnTo>
                  <a:lnTo>
                    <a:pt x="20" y="0"/>
                  </a:lnTo>
                  <a:lnTo>
                    <a:pt x="60" y="0"/>
                  </a:lnTo>
                  <a:lnTo>
                    <a:pt x="110" y="11"/>
                  </a:lnTo>
                  <a:lnTo>
                    <a:pt x="140" y="28"/>
                  </a:lnTo>
                  <a:lnTo>
                    <a:pt x="150" y="44"/>
                  </a:lnTo>
                  <a:lnTo>
                    <a:pt x="155" y="50"/>
                  </a:lnTo>
                  <a:lnTo>
                    <a:pt x="240" y="152"/>
                  </a:lnTo>
                  <a:lnTo>
                    <a:pt x="235" y="154"/>
                  </a:lnTo>
                  <a:lnTo>
                    <a:pt x="220" y="162"/>
                  </a:lnTo>
                  <a:lnTo>
                    <a:pt x="195" y="171"/>
                  </a:lnTo>
                  <a:lnTo>
                    <a:pt x="165" y="173"/>
                  </a:lnTo>
                  <a:lnTo>
                    <a:pt x="145" y="168"/>
                  </a:lnTo>
                  <a:lnTo>
                    <a:pt x="120" y="160"/>
                  </a:lnTo>
                  <a:lnTo>
                    <a:pt x="95" y="143"/>
                  </a:lnTo>
                  <a:lnTo>
                    <a:pt x="70" y="130"/>
                  </a:lnTo>
                  <a:lnTo>
                    <a:pt x="45" y="113"/>
                  </a:lnTo>
                  <a:lnTo>
                    <a:pt x="25" y="99"/>
                  </a:lnTo>
                  <a:lnTo>
                    <a:pt x="10" y="88"/>
                  </a:lnTo>
                  <a:lnTo>
                    <a:pt x="5" y="86"/>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5" name="Freeform 35"/>
            <p:cNvSpPr>
              <a:spLocks/>
            </p:cNvSpPr>
            <p:nvPr/>
          </p:nvSpPr>
          <p:spPr bwMode="auto">
            <a:xfrm>
              <a:off x="1682" y="2930"/>
              <a:ext cx="270" cy="193"/>
            </a:xfrm>
            <a:custGeom>
              <a:avLst/>
              <a:gdLst>
                <a:gd name="T0" fmla="*/ 85 w 270"/>
                <a:gd name="T1" fmla="*/ 3 h 193"/>
                <a:gd name="T2" fmla="*/ 55 w 270"/>
                <a:gd name="T3" fmla="*/ 0 h 193"/>
                <a:gd name="T4" fmla="*/ 35 w 270"/>
                <a:gd name="T5" fmla="*/ 14 h 193"/>
                <a:gd name="T6" fmla="*/ 15 w 270"/>
                <a:gd name="T7" fmla="*/ 31 h 193"/>
                <a:gd name="T8" fmla="*/ 10 w 270"/>
                <a:gd name="T9" fmla="*/ 39 h 193"/>
                <a:gd name="T10" fmla="*/ 5 w 270"/>
                <a:gd name="T11" fmla="*/ 50 h 193"/>
                <a:gd name="T12" fmla="*/ 0 w 270"/>
                <a:gd name="T13" fmla="*/ 77 h 193"/>
                <a:gd name="T14" fmla="*/ 10 w 270"/>
                <a:gd name="T15" fmla="*/ 113 h 193"/>
                <a:gd name="T16" fmla="*/ 50 w 270"/>
                <a:gd name="T17" fmla="*/ 140 h 193"/>
                <a:gd name="T18" fmla="*/ 90 w 270"/>
                <a:gd name="T19" fmla="*/ 160 h 193"/>
                <a:gd name="T20" fmla="*/ 105 w 270"/>
                <a:gd name="T21" fmla="*/ 176 h 193"/>
                <a:gd name="T22" fmla="*/ 125 w 270"/>
                <a:gd name="T23" fmla="*/ 187 h 193"/>
                <a:gd name="T24" fmla="*/ 175 w 270"/>
                <a:gd name="T25" fmla="*/ 193 h 193"/>
                <a:gd name="T26" fmla="*/ 230 w 270"/>
                <a:gd name="T27" fmla="*/ 184 h 193"/>
                <a:gd name="T28" fmla="*/ 265 w 270"/>
                <a:gd name="T29" fmla="*/ 168 h 193"/>
                <a:gd name="T30" fmla="*/ 270 w 270"/>
                <a:gd name="T31" fmla="*/ 151 h 193"/>
                <a:gd name="T32" fmla="*/ 250 w 270"/>
                <a:gd name="T33" fmla="*/ 146 h 193"/>
                <a:gd name="T34" fmla="*/ 225 w 270"/>
                <a:gd name="T35" fmla="*/ 146 h 193"/>
                <a:gd name="T36" fmla="*/ 210 w 270"/>
                <a:gd name="T37" fmla="*/ 138 h 193"/>
                <a:gd name="T38" fmla="*/ 195 w 270"/>
                <a:gd name="T39" fmla="*/ 124 h 193"/>
                <a:gd name="T40" fmla="*/ 180 w 270"/>
                <a:gd name="T41" fmla="*/ 107 h 193"/>
                <a:gd name="T42" fmla="*/ 160 w 270"/>
                <a:gd name="T43" fmla="*/ 91 h 193"/>
                <a:gd name="T44" fmla="*/ 145 w 270"/>
                <a:gd name="T45" fmla="*/ 72 h 193"/>
                <a:gd name="T46" fmla="*/ 130 w 270"/>
                <a:gd name="T47" fmla="*/ 55 h 193"/>
                <a:gd name="T48" fmla="*/ 125 w 270"/>
                <a:gd name="T49" fmla="*/ 50 h 193"/>
                <a:gd name="T50" fmla="*/ 125 w 270"/>
                <a:gd name="T51" fmla="*/ 44 h 193"/>
                <a:gd name="T52" fmla="*/ 120 w 270"/>
                <a:gd name="T53" fmla="*/ 33 h 193"/>
                <a:gd name="T54" fmla="*/ 110 w 270"/>
                <a:gd name="T55" fmla="*/ 20 h 193"/>
                <a:gd name="T56" fmla="*/ 85 w 270"/>
                <a:gd name="T57" fmla="*/ 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193">
                  <a:moveTo>
                    <a:pt x="85" y="3"/>
                  </a:moveTo>
                  <a:lnTo>
                    <a:pt x="55" y="0"/>
                  </a:lnTo>
                  <a:lnTo>
                    <a:pt x="35" y="14"/>
                  </a:lnTo>
                  <a:lnTo>
                    <a:pt x="15" y="31"/>
                  </a:lnTo>
                  <a:lnTo>
                    <a:pt x="10" y="39"/>
                  </a:lnTo>
                  <a:lnTo>
                    <a:pt x="5" y="50"/>
                  </a:lnTo>
                  <a:lnTo>
                    <a:pt x="0" y="77"/>
                  </a:lnTo>
                  <a:lnTo>
                    <a:pt x="10" y="113"/>
                  </a:lnTo>
                  <a:lnTo>
                    <a:pt x="50" y="140"/>
                  </a:lnTo>
                  <a:lnTo>
                    <a:pt x="90" y="160"/>
                  </a:lnTo>
                  <a:lnTo>
                    <a:pt x="105" y="176"/>
                  </a:lnTo>
                  <a:lnTo>
                    <a:pt x="125" y="187"/>
                  </a:lnTo>
                  <a:lnTo>
                    <a:pt x="175" y="193"/>
                  </a:lnTo>
                  <a:lnTo>
                    <a:pt x="230" y="184"/>
                  </a:lnTo>
                  <a:lnTo>
                    <a:pt x="265" y="168"/>
                  </a:lnTo>
                  <a:lnTo>
                    <a:pt x="270" y="151"/>
                  </a:lnTo>
                  <a:lnTo>
                    <a:pt x="250" y="146"/>
                  </a:lnTo>
                  <a:lnTo>
                    <a:pt x="225" y="146"/>
                  </a:lnTo>
                  <a:lnTo>
                    <a:pt x="210" y="138"/>
                  </a:lnTo>
                  <a:lnTo>
                    <a:pt x="195" y="124"/>
                  </a:lnTo>
                  <a:lnTo>
                    <a:pt x="180" y="107"/>
                  </a:lnTo>
                  <a:lnTo>
                    <a:pt x="160" y="91"/>
                  </a:lnTo>
                  <a:lnTo>
                    <a:pt x="145" y="72"/>
                  </a:lnTo>
                  <a:lnTo>
                    <a:pt x="130" y="55"/>
                  </a:lnTo>
                  <a:lnTo>
                    <a:pt x="125" y="50"/>
                  </a:lnTo>
                  <a:lnTo>
                    <a:pt x="125" y="44"/>
                  </a:lnTo>
                  <a:lnTo>
                    <a:pt x="120" y="33"/>
                  </a:lnTo>
                  <a:lnTo>
                    <a:pt x="110" y="20"/>
                  </a:lnTo>
                  <a:lnTo>
                    <a:pt x="8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6" name="Freeform 36"/>
            <p:cNvSpPr>
              <a:spLocks/>
            </p:cNvSpPr>
            <p:nvPr/>
          </p:nvSpPr>
          <p:spPr bwMode="auto">
            <a:xfrm>
              <a:off x="1576" y="3013"/>
              <a:ext cx="241" cy="167"/>
            </a:xfrm>
            <a:custGeom>
              <a:avLst/>
              <a:gdLst>
                <a:gd name="T0" fmla="*/ 60 w 241"/>
                <a:gd name="T1" fmla="*/ 0 h 167"/>
                <a:gd name="T2" fmla="*/ 35 w 241"/>
                <a:gd name="T3" fmla="*/ 2 h 167"/>
                <a:gd name="T4" fmla="*/ 15 w 241"/>
                <a:gd name="T5" fmla="*/ 16 h 167"/>
                <a:gd name="T6" fmla="*/ 5 w 241"/>
                <a:gd name="T7" fmla="*/ 35 h 167"/>
                <a:gd name="T8" fmla="*/ 0 w 241"/>
                <a:gd name="T9" fmla="*/ 44 h 167"/>
                <a:gd name="T10" fmla="*/ 0 w 241"/>
                <a:gd name="T11" fmla="*/ 52 h 167"/>
                <a:gd name="T12" fmla="*/ 5 w 241"/>
                <a:gd name="T13" fmla="*/ 71 h 167"/>
                <a:gd name="T14" fmla="*/ 25 w 241"/>
                <a:gd name="T15" fmla="*/ 96 h 167"/>
                <a:gd name="T16" fmla="*/ 55 w 241"/>
                <a:gd name="T17" fmla="*/ 115 h 167"/>
                <a:gd name="T18" fmla="*/ 90 w 241"/>
                <a:gd name="T19" fmla="*/ 134 h 167"/>
                <a:gd name="T20" fmla="*/ 111 w 241"/>
                <a:gd name="T21" fmla="*/ 148 h 167"/>
                <a:gd name="T22" fmla="*/ 131 w 241"/>
                <a:gd name="T23" fmla="*/ 162 h 167"/>
                <a:gd name="T24" fmla="*/ 176 w 241"/>
                <a:gd name="T25" fmla="*/ 167 h 167"/>
                <a:gd name="T26" fmla="*/ 221 w 241"/>
                <a:gd name="T27" fmla="*/ 151 h 167"/>
                <a:gd name="T28" fmla="*/ 241 w 241"/>
                <a:gd name="T29" fmla="*/ 140 h 167"/>
                <a:gd name="T30" fmla="*/ 231 w 241"/>
                <a:gd name="T31" fmla="*/ 134 h 167"/>
                <a:gd name="T32" fmla="*/ 211 w 241"/>
                <a:gd name="T33" fmla="*/ 137 h 167"/>
                <a:gd name="T34" fmla="*/ 186 w 241"/>
                <a:gd name="T35" fmla="*/ 134 h 167"/>
                <a:gd name="T36" fmla="*/ 171 w 241"/>
                <a:gd name="T37" fmla="*/ 121 h 167"/>
                <a:gd name="T38" fmla="*/ 156 w 241"/>
                <a:gd name="T39" fmla="*/ 104 h 167"/>
                <a:gd name="T40" fmla="*/ 141 w 241"/>
                <a:gd name="T41" fmla="*/ 88 h 167"/>
                <a:gd name="T42" fmla="*/ 121 w 241"/>
                <a:gd name="T43" fmla="*/ 71 h 167"/>
                <a:gd name="T44" fmla="*/ 101 w 241"/>
                <a:gd name="T45" fmla="*/ 55 h 167"/>
                <a:gd name="T46" fmla="*/ 80 w 241"/>
                <a:gd name="T47" fmla="*/ 41 h 167"/>
                <a:gd name="T48" fmla="*/ 70 w 241"/>
                <a:gd name="T49" fmla="*/ 35 h 167"/>
                <a:gd name="T50" fmla="*/ 75 w 241"/>
                <a:gd name="T51" fmla="*/ 30 h 167"/>
                <a:gd name="T52" fmla="*/ 80 w 241"/>
                <a:gd name="T53" fmla="*/ 22 h 167"/>
                <a:gd name="T54" fmla="*/ 75 w 241"/>
                <a:gd name="T55" fmla="*/ 8 h 167"/>
                <a:gd name="T56" fmla="*/ 60 w 241"/>
                <a:gd name="T5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167">
                  <a:moveTo>
                    <a:pt x="60" y="0"/>
                  </a:moveTo>
                  <a:lnTo>
                    <a:pt x="35" y="2"/>
                  </a:lnTo>
                  <a:lnTo>
                    <a:pt x="15" y="16"/>
                  </a:lnTo>
                  <a:lnTo>
                    <a:pt x="5" y="35"/>
                  </a:lnTo>
                  <a:lnTo>
                    <a:pt x="0" y="44"/>
                  </a:lnTo>
                  <a:lnTo>
                    <a:pt x="0" y="52"/>
                  </a:lnTo>
                  <a:lnTo>
                    <a:pt x="5" y="71"/>
                  </a:lnTo>
                  <a:lnTo>
                    <a:pt x="25" y="96"/>
                  </a:lnTo>
                  <a:lnTo>
                    <a:pt x="55" y="115"/>
                  </a:lnTo>
                  <a:lnTo>
                    <a:pt x="90" y="134"/>
                  </a:lnTo>
                  <a:lnTo>
                    <a:pt x="111" y="148"/>
                  </a:lnTo>
                  <a:lnTo>
                    <a:pt x="131" y="162"/>
                  </a:lnTo>
                  <a:lnTo>
                    <a:pt x="176" y="167"/>
                  </a:lnTo>
                  <a:lnTo>
                    <a:pt x="221" y="151"/>
                  </a:lnTo>
                  <a:lnTo>
                    <a:pt x="241" y="140"/>
                  </a:lnTo>
                  <a:lnTo>
                    <a:pt x="231" y="134"/>
                  </a:lnTo>
                  <a:lnTo>
                    <a:pt x="211" y="137"/>
                  </a:lnTo>
                  <a:lnTo>
                    <a:pt x="186" y="134"/>
                  </a:lnTo>
                  <a:lnTo>
                    <a:pt x="171" y="121"/>
                  </a:lnTo>
                  <a:lnTo>
                    <a:pt x="156" y="104"/>
                  </a:lnTo>
                  <a:lnTo>
                    <a:pt x="141" y="88"/>
                  </a:lnTo>
                  <a:lnTo>
                    <a:pt x="121" y="71"/>
                  </a:lnTo>
                  <a:lnTo>
                    <a:pt x="101" y="55"/>
                  </a:lnTo>
                  <a:lnTo>
                    <a:pt x="80" y="41"/>
                  </a:lnTo>
                  <a:lnTo>
                    <a:pt x="70" y="35"/>
                  </a:lnTo>
                  <a:lnTo>
                    <a:pt x="75" y="30"/>
                  </a:lnTo>
                  <a:lnTo>
                    <a:pt x="80" y="22"/>
                  </a:lnTo>
                  <a:lnTo>
                    <a:pt x="75" y="8"/>
                  </a:lnTo>
                  <a:lnTo>
                    <a:pt x="60"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7" name="Freeform 37"/>
            <p:cNvSpPr>
              <a:spLocks/>
            </p:cNvSpPr>
            <p:nvPr/>
          </p:nvSpPr>
          <p:spPr bwMode="auto">
            <a:xfrm>
              <a:off x="1697" y="2947"/>
              <a:ext cx="240" cy="173"/>
            </a:xfrm>
            <a:custGeom>
              <a:avLst/>
              <a:gdLst>
                <a:gd name="T0" fmla="*/ 65 w 240"/>
                <a:gd name="T1" fmla="*/ 0 h 173"/>
                <a:gd name="T2" fmla="*/ 40 w 240"/>
                <a:gd name="T3" fmla="*/ 3 h 173"/>
                <a:gd name="T4" fmla="*/ 20 w 240"/>
                <a:gd name="T5" fmla="*/ 19 h 173"/>
                <a:gd name="T6" fmla="*/ 5 w 240"/>
                <a:gd name="T7" fmla="*/ 36 h 173"/>
                <a:gd name="T8" fmla="*/ 0 w 240"/>
                <a:gd name="T9" fmla="*/ 44 h 173"/>
                <a:gd name="T10" fmla="*/ 0 w 240"/>
                <a:gd name="T11" fmla="*/ 52 h 173"/>
                <a:gd name="T12" fmla="*/ 10 w 240"/>
                <a:gd name="T13" fmla="*/ 71 h 173"/>
                <a:gd name="T14" fmla="*/ 25 w 240"/>
                <a:gd name="T15" fmla="*/ 96 h 173"/>
                <a:gd name="T16" fmla="*/ 60 w 240"/>
                <a:gd name="T17" fmla="*/ 115 h 173"/>
                <a:gd name="T18" fmla="*/ 95 w 240"/>
                <a:gd name="T19" fmla="*/ 134 h 173"/>
                <a:gd name="T20" fmla="*/ 110 w 240"/>
                <a:gd name="T21" fmla="*/ 154 h 173"/>
                <a:gd name="T22" fmla="*/ 130 w 240"/>
                <a:gd name="T23" fmla="*/ 167 h 173"/>
                <a:gd name="T24" fmla="*/ 175 w 240"/>
                <a:gd name="T25" fmla="*/ 173 h 173"/>
                <a:gd name="T26" fmla="*/ 220 w 240"/>
                <a:gd name="T27" fmla="*/ 156 h 173"/>
                <a:gd name="T28" fmla="*/ 240 w 240"/>
                <a:gd name="T29" fmla="*/ 143 h 173"/>
                <a:gd name="T30" fmla="*/ 235 w 240"/>
                <a:gd name="T31" fmla="*/ 137 h 173"/>
                <a:gd name="T32" fmla="*/ 210 w 240"/>
                <a:gd name="T33" fmla="*/ 137 h 173"/>
                <a:gd name="T34" fmla="*/ 190 w 240"/>
                <a:gd name="T35" fmla="*/ 134 h 173"/>
                <a:gd name="T36" fmla="*/ 170 w 240"/>
                <a:gd name="T37" fmla="*/ 121 h 173"/>
                <a:gd name="T38" fmla="*/ 160 w 240"/>
                <a:gd name="T39" fmla="*/ 104 h 173"/>
                <a:gd name="T40" fmla="*/ 145 w 240"/>
                <a:gd name="T41" fmla="*/ 88 h 173"/>
                <a:gd name="T42" fmla="*/ 125 w 240"/>
                <a:gd name="T43" fmla="*/ 71 h 173"/>
                <a:gd name="T44" fmla="*/ 105 w 240"/>
                <a:gd name="T45" fmla="*/ 55 h 173"/>
                <a:gd name="T46" fmla="*/ 85 w 240"/>
                <a:gd name="T47" fmla="*/ 41 h 173"/>
                <a:gd name="T48" fmla="*/ 75 w 240"/>
                <a:gd name="T49" fmla="*/ 36 h 173"/>
                <a:gd name="T50" fmla="*/ 80 w 240"/>
                <a:gd name="T51" fmla="*/ 33 h 173"/>
                <a:gd name="T52" fmla="*/ 85 w 240"/>
                <a:gd name="T53" fmla="*/ 22 h 173"/>
                <a:gd name="T54" fmla="*/ 80 w 240"/>
                <a:gd name="T55" fmla="*/ 11 h 173"/>
                <a:gd name="T56" fmla="*/ 65 w 240"/>
                <a:gd name="T5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73">
                  <a:moveTo>
                    <a:pt x="65" y="0"/>
                  </a:moveTo>
                  <a:lnTo>
                    <a:pt x="40" y="3"/>
                  </a:lnTo>
                  <a:lnTo>
                    <a:pt x="20" y="19"/>
                  </a:lnTo>
                  <a:lnTo>
                    <a:pt x="5" y="36"/>
                  </a:lnTo>
                  <a:lnTo>
                    <a:pt x="0" y="44"/>
                  </a:lnTo>
                  <a:lnTo>
                    <a:pt x="0" y="52"/>
                  </a:lnTo>
                  <a:lnTo>
                    <a:pt x="10" y="71"/>
                  </a:lnTo>
                  <a:lnTo>
                    <a:pt x="25" y="96"/>
                  </a:lnTo>
                  <a:lnTo>
                    <a:pt x="60" y="115"/>
                  </a:lnTo>
                  <a:lnTo>
                    <a:pt x="95" y="134"/>
                  </a:lnTo>
                  <a:lnTo>
                    <a:pt x="110" y="154"/>
                  </a:lnTo>
                  <a:lnTo>
                    <a:pt x="130" y="167"/>
                  </a:lnTo>
                  <a:lnTo>
                    <a:pt x="175" y="173"/>
                  </a:lnTo>
                  <a:lnTo>
                    <a:pt x="220" y="156"/>
                  </a:lnTo>
                  <a:lnTo>
                    <a:pt x="240" y="143"/>
                  </a:lnTo>
                  <a:lnTo>
                    <a:pt x="235" y="137"/>
                  </a:lnTo>
                  <a:lnTo>
                    <a:pt x="210" y="137"/>
                  </a:lnTo>
                  <a:lnTo>
                    <a:pt x="190" y="134"/>
                  </a:lnTo>
                  <a:lnTo>
                    <a:pt x="170" y="121"/>
                  </a:lnTo>
                  <a:lnTo>
                    <a:pt x="160" y="104"/>
                  </a:lnTo>
                  <a:lnTo>
                    <a:pt x="145" y="88"/>
                  </a:lnTo>
                  <a:lnTo>
                    <a:pt x="125" y="71"/>
                  </a:lnTo>
                  <a:lnTo>
                    <a:pt x="105" y="55"/>
                  </a:lnTo>
                  <a:lnTo>
                    <a:pt x="85" y="41"/>
                  </a:lnTo>
                  <a:lnTo>
                    <a:pt x="75" y="36"/>
                  </a:lnTo>
                  <a:lnTo>
                    <a:pt x="80" y="33"/>
                  </a:lnTo>
                  <a:lnTo>
                    <a:pt x="85" y="22"/>
                  </a:lnTo>
                  <a:lnTo>
                    <a:pt x="80" y="11"/>
                  </a:lnTo>
                  <a:lnTo>
                    <a:pt x="65"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20518" name="Freeform 38"/>
            <p:cNvSpPr>
              <a:spLocks/>
            </p:cNvSpPr>
            <p:nvPr/>
          </p:nvSpPr>
          <p:spPr bwMode="auto">
            <a:xfrm>
              <a:off x="1827" y="2870"/>
              <a:ext cx="190" cy="143"/>
            </a:xfrm>
            <a:custGeom>
              <a:avLst/>
              <a:gdLst>
                <a:gd name="T0" fmla="*/ 0 w 190"/>
                <a:gd name="T1" fmla="*/ 27 h 143"/>
                <a:gd name="T2" fmla="*/ 0 w 190"/>
                <a:gd name="T3" fmla="*/ 22 h 143"/>
                <a:gd name="T4" fmla="*/ 0 w 190"/>
                <a:gd name="T5" fmla="*/ 11 h 143"/>
                <a:gd name="T6" fmla="*/ 15 w 190"/>
                <a:gd name="T7" fmla="*/ 0 h 143"/>
                <a:gd name="T8" fmla="*/ 50 w 190"/>
                <a:gd name="T9" fmla="*/ 0 h 143"/>
                <a:gd name="T10" fmla="*/ 85 w 190"/>
                <a:gd name="T11" fmla="*/ 11 h 143"/>
                <a:gd name="T12" fmla="*/ 105 w 190"/>
                <a:gd name="T13" fmla="*/ 27 h 143"/>
                <a:gd name="T14" fmla="*/ 110 w 190"/>
                <a:gd name="T15" fmla="*/ 44 h 143"/>
                <a:gd name="T16" fmla="*/ 110 w 190"/>
                <a:gd name="T17" fmla="*/ 49 h 143"/>
                <a:gd name="T18" fmla="*/ 190 w 190"/>
                <a:gd name="T19" fmla="*/ 126 h 143"/>
                <a:gd name="T20" fmla="*/ 185 w 190"/>
                <a:gd name="T21" fmla="*/ 129 h 143"/>
                <a:gd name="T22" fmla="*/ 180 w 190"/>
                <a:gd name="T23" fmla="*/ 135 h 143"/>
                <a:gd name="T24" fmla="*/ 165 w 190"/>
                <a:gd name="T25" fmla="*/ 140 h 143"/>
                <a:gd name="T26" fmla="*/ 140 w 190"/>
                <a:gd name="T27" fmla="*/ 143 h 143"/>
                <a:gd name="T28" fmla="*/ 105 w 190"/>
                <a:gd name="T29" fmla="*/ 129 h 143"/>
                <a:gd name="T30" fmla="*/ 55 w 190"/>
                <a:gd name="T31" fmla="*/ 104 h 143"/>
                <a:gd name="T32" fmla="*/ 15 w 190"/>
                <a:gd name="T33" fmla="*/ 80 h 143"/>
                <a:gd name="T34" fmla="*/ 0 w 190"/>
                <a:gd name="T35" fmla="*/ 69 h 143"/>
                <a:gd name="T36" fmla="*/ 0 w 190"/>
                <a:gd name="T3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143">
                  <a:moveTo>
                    <a:pt x="0" y="27"/>
                  </a:moveTo>
                  <a:lnTo>
                    <a:pt x="0" y="22"/>
                  </a:lnTo>
                  <a:lnTo>
                    <a:pt x="0" y="11"/>
                  </a:lnTo>
                  <a:lnTo>
                    <a:pt x="15" y="0"/>
                  </a:lnTo>
                  <a:lnTo>
                    <a:pt x="50" y="0"/>
                  </a:lnTo>
                  <a:lnTo>
                    <a:pt x="85" y="11"/>
                  </a:lnTo>
                  <a:lnTo>
                    <a:pt x="105" y="27"/>
                  </a:lnTo>
                  <a:lnTo>
                    <a:pt x="110" y="44"/>
                  </a:lnTo>
                  <a:lnTo>
                    <a:pt x="110" y="49"/>
                  </a:lnTo>
                  <a:lnTo>
                    <a:pt x="190" y="126"/>
                  </a:lnTo>
                  <a:lnTo>
                    <a:pt x="185" y="129"/>
                  </a:lnTo>
                  <a:lnTo>
                    <a:pt x="180" y="135"/>
                  </a:lnTo>
                  <a:lnTo>
                    <a:pt x="165" y="140"/>
                  </a:lnTo>
                  <a:lnTo>
                    <a:pt x="140" y="143"/>
                  </a:lnTo>
                  <a:lnTo>
                    <a:pt x="105" y="129"/>
                  </a:lnTo>
                  <a:lnTo>
                    <a:pt x="55" y="104"/>
                  </a:lnTo>
                  <a:lnTo>
                    <a:pt x="15" y="80"/>
                  </a:lnTo>
                  <a:lnTo>
                    <a:pt x="0" y="69"/>
                  </a:lnTo>
                  <a:lnTo>
                    <a:pt x="0" y="2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20519" name="Text Box 39"/>
          <p:cNvSpPr txBox="1">
            <a:spLocks noChangeArrowheads="1"/>
          </p:cNvSpPr>
          <p:nvPr/>
        </p:nvSpPr>
        <p:spPr bwMode="auto">
          <a:xfrm>
            <a:off x="4051157" y="723783"/>
            <a:ext cx="4800600"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pl-PL" altLang="pl-PL" sz="3200" b="1" dirty="0">
                <a:solidFill>
                  <a:srgbClr val="FF3300"/>
                </a:solidFill>
                <a:latin typeface="Calibri" panose="020F0502020204030204" pitchFamily="34" charset="0"/>
              </a:rPr>
              <a:t>Nawet z papugi można zrobić ekonomistę, pod warunkiem, że nauczy się ją dwóch słów;</a:t>
            </a:r>
          </a:p>
          <a:p>
            <a:pPr eaLnBrk="0" hangingPunct="0">
              <a:spcBef>
                <a:spcPct val="50000"/>
              </a:spcBef>
            </a:pPr>
            <a:r>
              <a:rPr lang="pl-PL" altLang="pl-PL" sz="5400" b="1" dirty="0">
                <a:solidFill>
                  <a:srgbClr val="FF3300"/>
                </a:solidFill>
                <a:latin typeface="Calibri" panose="020F0502020204030204" pitchFamily="34" charset="0"/>
              </a:rPr>
              <a:t>podaż i popyt</a:t>
            </a:r>
          </a:p>
          <a:p>
            <a:pPr eaLnBrk="0" hangingPunct="0">
              <a:spcBef>
                <a:spcPct val="50000"/>
              </a:spcBef>
            </a:pPr>
            <a:r>
              <a:rPr lang="pl-PL" altLang="pl-PL" sz="2000" b="1" dirty="0">
                <a:solidFill>
                  <a:srgbClr val="FF3300"/>
                </a:solidFill>
                <a:latin typeface="Calibri" panose="020F0502020204030204" pitchFamily="34" charset="0"/>
              </a:rPr>
              <a:t>		          </a:t>
            </a:r>
            <a:r>
              <a:rPr lang="pl-PL" sz="2400" dirty="0">
                <a:solidFill>
                  <a:srgbClr val="FF0000"/>
                </a:solidFill>
              </a:rPr>
              <a:t>Thomas </a:t>
            </a:r>
            <a:r>
              <a:rPr lang="pl-PL" sz="2400" dirty="0" err="1">
                <a:solidFill>
                  <a:srgbClr val="FF0000"/>
                </a:solidFill>
              </a:rPr>
              <a:t>Carlyle</a:t>
            </a:r>
            <a:endParaRPr lang="pl-PL" altLang="pl-PL" sz="2400" b="1" dirty="0">
              <a:solidFill>
                <a:srgbClr val="FF0000"/>
              </a:solidFill>
              <a:latin typeface="Calibri" panose="020F0502020204030204" pitchFamily="34" charset="0"/>
            </a:endParaRPr>
          </a:p>
        </p:txBody>
      </p:sp>
      <p:sp>
        <p:nvSpPr>
          <p:cNvPr id="2" name="Prostokąt 1"/>
          <p:cNvSpPr/>
          <p:nvPr/>
        </p:nvSpPr>
        <p:spPr>
          <a:xfrm>
            <a:off x="276199" y="5174963"/>
            <a:ext cx="8849995" cy="954107"/>
          </a:xfrm>
          <a:prstGeom prst="rect">
            <a:avLst/>
          </a:prstGeom>
        </p:spPr>
        <p:txBody>
          <a:bodyPr wrap="square">
            <a:spAutoFit/>
          </a:bodyPr>
          <a:lstStyle/>
          <a:p>
            <a:pPr algn="ctr"/>
            <a:r>
              <a:rPr lang="en-US" sz="2800" i="1" dirty="0">
                <a:solidFill>
                  <a:schemeClr val="tx2"/>
                </a:solidFill>
              </a:rPr>
              <a:t>Teach a parrot the terms supply – and – demand</a:t>
            </a:r>
            <a:r>
              <a:rPr lang="pl-PL" sz="2800" i="1" dirty="0">
                <a:solidFill>
                  <a:schemeClr val="tx2"/>
                </a:solidFill>
              </a:rPr>
              <a:t>              </a:t>
            </a:r>
            <a:r>
              <a:rPr lang="en-US" sz="2800" i="1" dirty="0">
                <a:solidFill>
                  <a:schemeClr val="tx2"/>
                </a:solidFill>
              </a:rPr>
              <a:t> and you've got an economist.</a:t>
            </a:r>
            <a:r>
              <a:rPr lang="en-US" sz="2800" dirty="0">
                <a:solidFill>
                  <a:schemeClr val="tx2"/>
                </a:solidFill>
              </a:rPr>
              <a:t> </a:t>
            </a:r>
            <a:endParaRPr lang="pl-PL" sz="2800" dirty="0">
              <a:solidFill>
                <a:schemeClr val="tx2"/>
              </a:solidFill>
            </a:endParaRPr>
          </a:p>
        </p:txBody>
      </p:sp>
    </p:spTree>
    <p:extLst>
      <p:ext uri="{BB962C8B-B14F-4D97-AF65-F5344CB8AC3E}">
        <p14:creationId xmlns:p14="http://schemas.microsoft.com/office/powerpoint/2010/main" val="3716068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400" y="2234779"/>
            <a:ext cx="8229600" cy="4596755"/>
          </a:xfrm>
        </p:spPr>
        <p:txBody>
          <a:bodyPr>
            <a:normAutofit fontScale="92500"/>
          </a:bodyPr>
          <a:lstStyle/>
          <a:p>
            <a:r>
              <a:rPr lang="pl-PL" sz="2200" dirty="0">
                <a:solidFill>
                  <a:srgbClr val="002060"/>
                </a:solidFill>
              </a:rPr>
              <a:t>Przygotowanie jest najważniejszym kluczem do sukcesu.</a:t>
            </a:r>
            <a:br>
              <a:rPr lang="pl-PL" sz="2200" dirty="0">
                <a:solidFill>
                  <a:srgbClr val="002060"/>
                </a:solidFill>
              </a:rPr>
            </a:br>
            <a:r>
              <a:rPr lang="pl-PL" sz="2200" dirty="0">
                <a:solidFill>
                  <a:srgbClr val="002060"/>
                </a:solidFill>
              </a:rPr>
              <a:t>                                                                      Henry Ford</a:t>
            </a:r>
          </a:p>
          <a:p>
            <a:r>
              <a:rPr lang="pl-PL" sz="2200" dirty="0">
                <a:solidFill>
                  <a:srgbClr val="002060"/>
                </a:solidFill>
              </a:rPr>
              <a:t>Wiedza na temat tego, gdzie znaleźć informacje i jak je wykorzystać - to sekret sukcesu.                </a:t>
            </a:r>
          </a:p>
          <a:p>
            <a:pPr marL="0" indent="0">
              <a:buNone/>
            </a:pPr>
            <a:r>
              <a:rPr lang="pl-PL" sz="2200" dirty="0">
                <a:solidFill>
                  <a:srgbClr val="002060"/>
                </a:solidFill>
              </a:rPr>
              <a:t>						       Albert Einstein</a:t>
            </a:r>
          </a:p>
          <a:p>
            <a:r>
              <a:rPr lang="pl-PL" sz="2200" dirty="0">
                <a:solidFill>
                  <a:srgbClr val="002060"/>
                </a:solidFill>
              </a:rPr>
              <a:t>Za każdym razem, kiedy widzisz biznes, który odnosi sukces, oznacza to, że ktoś kiedyś podjął odważną decyzję.</a:t>
            </a:r>
            <a:br>
              <a:rPr lang="pl-PL" sz="2200" dirty="0">
                <a:solidFill>
                  <a:srgbClr val="002060"/>
                </a:solidFill>
              </a:rPr>
            </a:br>
            <a:r>
              <a:rPr lang="pl-PL" sz="2200" dirty="0">
                <a:solidFill>
                  <a:srgbClr val="002060"/>
                </a:solidFill>
              </a:rPr>
              <a:t>					</a:t>
            </a:r>
            <a:r>
              <a:rPr lang="pl-PL" sz="2200">
                <a:solidFill>
                  <a:srgbClr val="002060"/>
                </a:solidFill>
              </a:rPr>
              <a:t>	     Peter </a:t>
            </a:r>
            <a:r>
              <a:rPr lang="pl-PL" sz="2200" dirty="0">
                <a:solidFill>
                  <a:srgbClr val="002060"/>
                </a:solidFill>
              </a:rPr>
              <a:t>Drucker</a:t>
            </a:r>
          </a:p>
          <a:p>
            <a:r>
              <a:rPr lang="pl-PL" sz="2200" dirty="0">
                <a:solidFill>
                  <a:srgbClr val="002060"/>
                </a:solidFill>
              </a:rPr>
              <a:t>Sukces jest kiepskim nauczycielem. Zwodzi inteligentnych ludzi przekonaniem, że nie mogą przegrać.</a:t>
            </a:r>
          </a:p>
          <a:p>
            <a:pPr marL="0" indent="0">
              <a:buNone/>
            </a:pPr>
            <a:r>
              <a:rPr lang="pl-PL" sz="2200" dirty="0">
                <a:solidFill>
                  <a:srgbClr val="002060"/>
                </a:solidFill>
              </a:rPr>
              <a:t>							Bill Gates</a:t>
            </a:r>
          </a:p>
          <a:p>
            <a:endParaRPr lang="pl-PL" sz="2400" dirty="0">
              <a:solidFill>
                <a:srgbClr val="002060"/>
              </a:solidFill>
            </a:endParaRPr>
          </a:p>
        </p:txBody>
      </p:sp>
      <p:sp>
        <p:nvSpPr>
          <p:cNvPr id="4" name="pole tekstowe 3"/>
          <p:cNvSpPr txBox="1"/>
          <p:nvPr/>
        </p:nvSpPr>
        <p:spPr>
          <a:xfrm>
            <a:off x="2537342" y="620688"/>
            <a:ext cx="6606658" cy="1200329"/>
          </a:xfrm>
          <a:prstGeom prst="rect">
            <a:avLst/>
          </a:prstGeom>
          <a:noFill/>
        </p:spPr>
        <p:txBody>
          <a:bodyPr wrap="square" rtlCol="0">
            <a:spAutoFit/>
          </a:bodyPr>
          <a:lstStyle/>
          <a:p>
            <a:pPr algn="ctr"/>
            <a:r>
              <a:rPr lang="pl-PL" sz="3600" b="1" dirty="0">
                <a:solidFill>
                  <a:srgbClr val="002060"/>
                </a:solidFill>
              </a:rPr>
              <a:t>W prezencie dla Was od mądrych                      i wielkich tego świata</a:t>
            </a:r>
          </a:p>
        </p:txBody>
      </p:sp>
      <p:pic>
        <p:nvPicPr>
          <p:cNvPr id="2050" name="Picture 2" descr="Success green blackboard Royalty Free Stock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2684" r="7316"/>
          <a:stretch/>
        </p:blipFill>
        <p:spPr bwMode="auto">
          <a:xfrm>
            <a:off x="0" y="-1"/>
            <a:ext cx="2592288" cy="214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48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ChangeArrowheads="1"/>
          </p:cNvSpPr>
          <p:nvPr/>
        </p:nvSpPr>
        <p:spPr bwMode="auto">
          <a:xfrm>
            <a:off x="0" y="-1679575"/>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800">
                <a:solidFill>
                  <a:srgbClr val="000080"/>
                </a:solidFill>
                <a:cs typeface="Times New Roman" pitchFamily="18" charset="0"/>
              </a:rPr>
              <a:t> </a:t>
            </a:r>
            <a:endParaRPr lang="pl-PL" altLang="pl-PL" sz="1400">
              <a:cs typeface="Times New Roman" pitchFamily="18" charset="0"/>
            </a:endParaRPr>
          </a:p>
          <a:p>
            <a:pPr eaLnBrk="0" hangingPunct="0"/>
            <a:endParaRPr lang="pl-PL" altLang="pl-PL"/>
          </a:p>
        </p:txBody>
      </p:sp>
      <p:sp>
        <p:nvSpPr>
          <p:cNvPr id="5124" name="Rectangle 1028"/>
          <p:cNvSpPr>
            <a:spLocks noChangeArrowheads="1"/>
          </p:cNvSpPr>
          <p:nvPr/>
        </p:nvSpPr>
        <p:spPr bwMode="auto">
          <a:xfrm>
            <a:off x="0" y="45561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800">
                <a:solidFill>
                  <a:srgbClr val="000080"/>
                </a:solidFill>
                <a:cs typeface="Times New Roman" pitchFamily="18" charset="0"/>
              </a:rPr>
              <a:t> </a:t>
            </a:r>
            <a:endParaRPr lang="pl-PL" altLang="pl-PL" sz="1400">
              <a:cs typeface="Times New Roman" pitchFamily="18" charset="0"/>
            </a:endParaRPr>
          </a:p>
          <a:p>
            <a:pPr eaLnBrk="0" hangingPunct="0"/>
            <a:endParaRPr lang="pl-PL" altLang="pl-PL"/>
          </a:p>
        </p:txBody>
      </p:sp>
      <p:sp>
        <p:nvSpPr>
          <p:cNvPr id="5126" name="Rectangle 1030"/>
          <p:cNvSpPr>
            <a:spLocks noChangeArrowheads="1"/>
          </p:cNvSpPr>
          <p:nvPr/>
        </p:nvSpPr>
        <p:spPr bwMode="auto">
          <a:xfrm>
            <a:off x="0" y="2971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l-PL" altLang="pl-PL"/>
          </a:p>
        </p:txBody>
      </p:sp>
      <p:sp>
        <p:nvSpPr>
          <p:cNvPr id="5128" name="Rectangle 1032"/>
          <p:cNvSpPr>
            <a:spLocks noChangeArrowheads="1"/>
          </p:cNvSpPr>
          <p:nvPr/>
        </p:nvSpPr>
        <p:spPr bwMode="auto">
          <a:xfrm>
            <a:off x="0" y="5030788"/>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1000">
                <a:solidFill>
                  <a:srgbClr val="000080"/>
                </a:solidFill>
                <a:cs typeface="Times New Roman" pitchFamily="18" charset="0"/>
              </a:rPr>
              <a:t> </a:t>
            </a:r>
            <a:endParaRPr lang="pl-PL" altLang="pl-PL" sz="1000">
              <a:cs typeface="Times New Roman" pitchFamily="18" charset="0"/>
            </a:endParaRPr>
          </a:p>
          <a:p>
            <a:pPr eaLnBrk="0" hangingPunct="0"/>
            <a:r>
              <a:rPr lang="pl-PL" altLang="pl-PL" sz="1000">
                <a:solidFill>
                  <a:srgbClr val="000080"/>
                </a:solidFill>
                <a:cs typeface="Times New Roman" pitchFamily="18" charset="0"/>
              </a:rPr>
              <a:t> </a:t>
            </a:r>
            <a:endParaRPr lang="pl-PL" altLang="pl-PL" sz="1000">
              <a:cs typeface="Times New Roman" pitchFamily="18" charset="0"/>
            </a:endParaRPr>
          </a:p>
          <a:p>
            <a:pPr eaLnBrk="0" hangingPunct="0"/>
            <a:endParaRPr lang="pl-PL" altLang="pl-PL"/>
          </a:p>
        </p:txBody>
      </p:sp>
      <p:sp>
        <p:nvSpPr>
          <p:cNvPr id="5130" name="Rectangle 1034"/>
          <p:cNvSpPr>
            <a:spLocks noChangeArrowheads="1"/>
          </p:cNvSpPr>
          <p:nvPr/>
        </p:nvSpPr>
        <p:spPr bwMode="auto">
          <a:xfrm>
            <a:off x="0" y="67992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800">
                <a:solidFill>
                  <a:srgbClr val="000080"/>
                </a:solidFill>
                <a:cs typeface="Times New Roman" pitchFamily="18" charset="0"/>
              </a:rPr>
              <a:t> </a:t>
            </a:r>
            <a:endParaRPr lang="pl-PL" altLang="pl-PL" sz="1000">
              <a:cs typeface="Times New Roman" pitchFamily="18" charset="0"/>
            </a:endParaRPr>
          </a:p>
          <a:p>
            <a:pPr eaLnBrk="0" hangingPunct="0"/>
            <a:endParaRPr lang="pl-PL" altLang="pl-PL"/>
          </a:p>
        </p:txBody>
      </p:sp>
    </p:spTree>
    <p:extLst>
      <p:ext uri="{BB962C8B-B14F-4D97-AF65-F5344CB8AC3E}">
        <p14:creationId xmlns:p14="http://schemas.microsoft.com/office/powerpoint/2010/main" val="357080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347864" y="1662008"/>
            <a:ext cx="5583708" cy="4419600"/>
          </a:xfrm>
        </p:spPr>
        <p:txBody>
          <a:bodyPr/>
          <a:lstStyle/>
          <a:p>
            <a:r>
              <a:rPr lang="pl-PL" altLang="pl-PL" sz="3600" b="1" dirty="0">
                <a:solidFill>
                  <a:srgbClr val="000099"/>
                </a:solidFill>
                <a:latin typeface="Comic Sans MS" pitchFamily="66" charset="0"/>
              </a:rPr>
              <a:t>Tylko pieniądz doprowadził do szaleństwa więcej ludzi, niż zrobiła to miłość.                    </a:t>
            </a:r>
            <a:r>
              <a:rPr lang="pl-PL" altLang="pl-PL" sz="1800" b="1" dirty="0">
                <a:solidFill>
                  <a:srgbClr val="000099"/>
                </a:solidFill>
                <a:latin typeface="Comic Sans MS" pitchFamily="66" charset="0"/>
              </a:rPr>
              <a:t>Benjamin Disraeli</a:t>
            </a:r>
            <a:endParaRPr lang="pl-PL" altLang="pl-PL" sz="3600" b="1" dirty="0">
              <a:latin typeface="Comic Sans MS" pitchFamily="66" charset="0"/>
            </a:endParaRPr>
          </a:p>
        </p:txBody>
      </p:sp>
      <p:graphicFrame>
        <p:nvGraphicFramePr>
          <p:cNvPr id="21507" name="Object 3"/>
          <p:cNvGraphicFramePr>
            <a:graphicFrameLocks noChangeAspect="1"/>
          </p:cNvGraphicFramePr>
          <p:nvPr>
            <p:extLst>
              <p:ext uri="{D42A27DB-BD31-4B8C-83A1-F6EECF244321}">
                <p14:modId xmlns:p14="http://schemas.microsoft.com/office/powerpoint/2010/main" val="3916701451"/>
              </p:ext>
            </p:extLst>
          </p:nvPr>
        </p:nvGraphicFramePr>
        <p:xfrm>
          <a:off x="274496" y="260840"/>
          <a:ext cx="3288698" cy="4110872"/>
        </p:xfrm>
        <a:graphic>
          <a:graphicData uri="http://schemas.openxmlformats.org/presentationml/2006/ole">
            <mc:AlternateContent xmlns:mc="http://schemas.openxmlformats.org/markup-compatibility/2006">
              <mc:Choice xmlns:v="urn:schemas-microsoft-com:vml" Requires="v">
                <p:oleObj spid="_x0000_s1031" name="Klip" r:id="rId3" imgW="4699800" imgH="5722920" progId="MS_ClipArt_Gallery.2">
                  <p:embed/>
                </p:oleObj>
              </mc:Choice>
              <mc:Fallback>
                <p:oleObj name="Klip" r:id="rId3" imgW="4699800" imgH="572292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96" y="260840"/>
                        <a:ext cx="3288698" cy="4110872"/>
                      </a:xfrm>
                      <a:prstGeom prst="rect">
                        <a:avLst/>
                      </a:prstGeom>
                      <a:noFill/>
                      <a:ln>
                        <a:noFill/>
                      </a:ln>
                      <a:effectLst/>
                    </p:spPr>
                  </p:pic>
                </p:oleObj>
              </mc:Fallback>
            </mc:AlternateContent>
          </a:graphicData>
        </a:graphic>
      </p:graphicFrame>
      <p:grpSp>
        <p:nvGrpSpPr>
          <p:cNvPr id="21508" name="Group 4"/>
          <p:cNvGrpSpPr>
            <a:grpSpLocks/>
          </p:cNvGrpSpPr>
          <p:nvPr/>
        </p:nvGrpSpPr>
        <p:grpSpPr bwMode="auto">
          <a:xfrm flipH="1">
            <a:off x="3059832" y="260840"/>
            <a:ext cx="1754188" cy="1743075"/>
            <a:chOff x="1297" y="145"/>
            <a:chExt cx="1105" cy="1098"/>
          </a:xfrm>
        </p:grpSpPr>
        <p:sp>
          <p:nvSpPr>
            <p:cNvPr id="21509" name="Freeform 5"/>
            <p:cNvSpPr>
              <a:spLocks/>
            </p:cNvSpPr>
            <p:nvPr/>
          </p:nvSpPr>
          <p:spPr bwMode="auto">
            <a:xfrm>
              <a:off x="1297" y="338"/>
              <a:ext cx="1035" cy="905"/>
            </a:xfrm>
            <a:custGeom>
              <a:avLst/>
              <a:gdLst>
                <a:gd name="T0" fmla="*/ 1011 w 1035"/>
                <a:gd name="T1" fmla="*/ 0 h 905"/>
                <a:gd name="T2" fmla="*/ 844 w 1035"/>
                <a:gd name="T3" fmla="*/ 90 h 905"/>
                <a:gd name="T4" fmla="*/ 828 w 1035"/>
                <a:gd name="T5" fmla="*/ 126 h 905"/>
                <a:gd name="T6" fmla="*/ 853 w 1035"/>
                <a:gd name="T7" fmla="*/ 171 h 905"/>
                <a:gd name="T8" fmla="*/ 937 w 1035"/>
                <a:gd name="T9" fmla="*/ 238 h 905"/>
                <a:gd name="T10" fmla="*/ 999 w 1035"/>
                <a:gd name="T11" fmla="*/ 324 h 905"/>
                <a:gd name="T12" fmla="*/ 1024 w 1035"/>
                <a:gd name="T13" fmla="*/ 386 h 905"/>
                <a:gd name="T14" fmla="*/ 1034 w 1035"/>
                <a:gd name="T15" fmla="*/ 454 h 905"/>
                <a:gd name="T16" fmla="*/ 1035 w 1035"/>
                <a:gd name="T17" fmla="*/ 498 h 905"/>
                <a:gd name="T18" fmla="*/ 1028 w 1035"/>
                <a:gd name="T19" fmla="*/ 545 h 905"/>
                <a:gd name="T20" fmla="*/ 1015 w 1035"/>
                <a:gd name="T21" fmla="*/ 587 h 905"/>
                <a:gd name="T22" fmla="*/ 984 w 1035"/>
                <a:gd name="T23" fmla="*/ 649 h 905"/>
                <a:gd name="T24" fmla="*/ 957 w 1035"/>
                <a:gd name="T25" fmla="*/ 685 h 905"/>
                <a:gd name="T26" fmla="*/ 897 w 1035"/>
                <a:gd name="T27" fmla="*/ 675 h 905"/>
                <a:gd name="T28" fmla="*/ 842 w 1035"/>
                <a:gd name="T29" fmla="*/ 657 h 905"/>
                <a:gd name="T30" fmla="*/ 790 w 1035"/>
                <a:gd name="T31" fmla="*/ 628 h 905"/>
                <a:gd name="T32" fmla="*/ 379 w 1035"/>
                <a:gd name="T33" fmla="*/ 322 h 905"/>
                <a:gd name="T34" fmla="*/ 375 w 1035"/>
                <a:gd name="T35" fmla="*/ 295 h 905"/>
                <a:gd name="T36" fmla="*/ 359 w 1035"/>
                <a:gd name="T37" fmla="*/ 270 h 905"/>
                <a:gd name="T38" fmla="*/ 332 w 1035"/>
                <a:gd name="T39" fmla="*/ 255 h 905"/>
                <a:gd name="T40" fmla="*/ 302 w 1035"/>
                <a:gd name="T41" fmla="*/ 248 h 905"/>
                <a:gd name="T42" fmla="*/ 271 w 1035"/>
                <a:gd name="T43" fmla="*/ 254 h 905"/>
                <a:gd name="T44" fmla="*/ 261 w 1035"/>
                <a:gd name="T45" fmla="*/ 260 h 905"/>
                <a:gd name="T46" fmla="*/ 285 w 1035"/>
                <a:gd name="T47" fmla="*/ 273 h 905"/>
                <a:gd name="T48" fmla="*/ 304 w 1035"/>
                <a:gd name="T49" fmla="*/ 295 h 905"/>
                <a:gd name="T50" fmla="*/ 310 w 1035"/>
                <a:gd name="T51" fmla="*/ 320 h 905"/>
                <a:gd name="T52" fmla="*/ 708 w 1035"/>
                <a:gd name="T53" fmla="*/ 636 h 905"/>
                <a:gd name="T54" fmla="*/ 840 w 1035"/>
                <a:gd name="T55" fmla="*/ 713 h 905"/>
                <a:gd name="T56" fmla="*/ 919 w 1035"/>
                <a:gd name="T57" fmla="*/ 730 h 905"/>
                <a:gd name="T58" fmla="*/ 865 w 1035"/>
                <a:gd name="T59" fmla="*/ 773 h 905"/>
                <a:gd name="T60" fmla="*/ 935 w 1035"/>
                <a:gd name="T61" fmla="*/ 905 h 905"/>
                <a:gd name="T62" fmla="*/ 561 w 1035"/>
                <a:gd name="T63" fmla="*/ 840 h 905"/>
                <a:gd name="T64" fmla="*/ 463 w 1035"/>
                <a:gd name="T65" fmla="*/ 840 h 905"/>
                <a:gd name="T66" fmla="*/ 102 w 1035"/>
                <a:gd name="T67" fmla="*/ 905 h 905"/>
                <a:gd name="T68" fmla="*/ 173 w 1035"/>
                <a:gd name="T69" fmla="*/ 774 h 905"/>
                <a:gd name="T70" fmla="*/ 117 w 1035"/>
                <a:gd name="T71" fmla="*/ 732 h 905"/>
                <a:gd name="T72" fmla="*/ 69 w 1035"/>
                <a:gd name="T73" fmla="*/ 679 h 905"/>
                <a:gd name="T74" fmla="*/ 20 w 1035"/>
                <a:gd name="T75" fmla="*/ 589 h 905"/>
                <a:gd name="T76" fmla="*/ 4 w 1035"/>
                <a:gd name="T77" fmla="*/ 524 h 905"/>
                <a:gd name="T78" fmla="*/ 2 w 1035"/>
                <a:gd name="T79" fmla="*/ 455 h 905"/>
                <a:gd name="T80" fmla="*/ 23 w 1035"/>
                <a:gd name="T81" fmla="*/ 357 h 905"/>
                <a:gd name="T82" fmla="*/ 75 w 1035"/>
                <a:gd name="T83" fmla="*/ 267 h 905"/>
                <a:gd name="T84" fmla="*/ 153 w 1035"/>
                <a:gd name="T85" fmla="*/ 193 h 905"/>
                <a:gd name="T86" fmla="*/ 194 w 1035"/>
                <a:gd name="T87" fmla="*/ 164 h 905"/>
                <a:gd name="T88" fmla="*/ 208 w 1035"/>
                <a:gd name="T89" fmla="*/ 127 h 905"/>
                <a:gd name="T90" fmla="*/ 192 w 1035"/>
                <a:gd name="T91" fmla="*/ 91 h 905"/>
                <a:gd name="T92" fmla="*/ 160 w 1035"/>
                <a:gd name="T93" fmla="*/ 76 h 905"/>
                <a:gd name="T94" fmla="*/ 134 w 1035"/>
                <a:gd name="T95"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5" h="905">
                  <a:moveTo>
                    <a:pt x="901" y="0"/>
                  </a:moveTo>
                  <a:lnTo>
                    <a:pt x="1011" y="0"/>
                  </a:lnTo>
                  <a:lnTo>
                    <a:pt x="876" y="74"/>
                  </a:lnTo>
                  <a:lnTo>
                    <a:pt x="844" y="90"/>
                  </a:lnTo>
                  <a:lnTo>
                    <a:pt x="830" y="113"/>
                  </a:lnTo>
                  <a:lnTo>
                    <a:pt x="828" y="126"/>
                  </a:lnTo>
                  <a:lnTo>
                    <a:pt x="830" y="139"/>
                  </a:lnTo>
                  <a:lnTo>
                    <a:pt x="853" y="171"/>
                  </a:lnTo>
                  <a:lnTo>
                    <a:pt x="884" y="191"/>
                  </a:lnTo>
                  <a:lnTo>
                    <a:pt x="937" y="238"/>
                  </a:lnTo>
                  <a:lnTo>
                    <a:pt x="981" y="294"/>
                  </a:lnTo>
                  <a:lnTo>
                    <a:pt x="999" y="324"/>
                  </a:lnTo>
                  <a:lnTo>
                    <a:pt x="1012" y="354"/>
                  </a:lnTo>
                  <a:lnTo>
                    <a:pt x="1024" y="386"/>
                  </a:lnTo>
                  <a:lnTo>
                    <a:pt x="1031" y="420"/>
                  </a:lnTo>
                  <a:lnTo>
                    <a:pt x="1034" y="454"/>
                  </a:lnTo>
                  <a:lnTo>
                    <a:pt x="1035" y="487"/>
                  </a:lnTo>
                  <a:lnTo>
                    <a:pt x="1035" y="498"/>
                  </a:lnTo>
                  <a:lnTo>
                    <a:pt x="1034" y="524"/>
                  </a:lnTo>
                  <a:lnTo>
                    <a:pt x="1028" y="545"/>
                  </a:lnTo>
                  <a:lnTo>
                    <a:pt x="1024" y="555"/>
                  </a:lnTo>
                  <a:lnTo>
                    <a:pt x="1015" y="587"/>
                  </a:lnTo>
                  <a:lnTo>
                    <a:pt x="1002" y="619"/>
                  </a:lnTo>
                  <a:lnTo>
                    <a:pt x="984" y="649"/>
                  </a:lnTo>
                  <a:lnTo>
                    <a:pt x="967" y="678"/>
                  </a:lnTo>
                  <a:lnTo>
                    <a:pt x="957" y="685"/>
                  </a:lnTo>
                  <a:lnTo>
                    <a:pt x="928" y="681"/>
                  </a:lnTo>
                  <a:lnTo>
                    <a:pt x="897" y="675"/>
                  </a:lnTo>
                  <a:lnTo>
                    <a:pt x="872" y="666"/>
                  </a:lnTo>
                  <a:lnTo>
                    <a:pt x="842" y="657"/>
                  </a:lnTo>
                  <a:lnTo>
                    <a:pt x="817" y="645"/>
                  </a:lnTo>
                  <a:lnTo>
                    <a:pt x="790" y="628"/>
                  </a:lnTo>
                  <a:lnTo>
                    <a:pt x="769" y="613"/>
                  </a:lnTo>
                  <a:lnTo>
                    <a:pt x="379" y="322"/>
                  </a:lnTo>
                  <a:lnTo>
                    <a:pt x="379" y="309"/>
                  </a:lnTo>
                  <a:lnTo>
                    <a:pt x="375" y="295"/>
                  </a:lnTo>
                  <a:lnTo>
                    <a:pt x="368" y="282"/>
                  </a:lnTo>
                  <a:lnTo>
                    <a:pt x="359" y="270"/>
                  </a:lnTo>
                  <a:lnTo>
                    <a:pt x="347" y="261"/>
                  </a:lnTo>
                  <a:lnTo>
                    <a:pt x="332" y="255"/>
                  </a:lnTo>
                  <a:lnTo>
                    <a:pt x="318" y="249"/>
                  </a:lnTo>
                  <a:lnTo>
                    <a:pt x="302" y="248"/>
                  </a:lnTo>
                  <a:lnTo>
                    <a:pt x="285" y="249"/>
                  </a:lnTo>
                  <a:lnTo>
                    <a:pt x="271" y="254"/>
                  </a:lnTo>
                  <a:lnTo>
                    <a:pt x="257" y="258"/>
                  </a:lnTo>
                  <a:lnTo>
                    <a:pt x="261" y="260"/>
                  </a:lnTo>
                  <a:lnTo>
                    <a:pt x="275" y="264"/>
                  </a:lnTo>
                  <a:lnTo>
                    <a:pt x="285" y="273"/>
                  </a:lnTo>
                  <a:lnTo>
                    <a:pt x="296" y="283"/>
                  </a:lnTo>
                  <a:lnTo>
                    <a:pt x="304" y="295"/>
                  </a:lnTo>
                  <a:lnTo>
                    <a:pt x="308" y="308"/>
                  </a:lnTo>
                  <a:lnTo>
                    <a:pt x="310" y="320"/>
                  </a:lnTo>
                  <a:lnTo>
                    <a:pt x="306" y="333"/>
                  </a:lnTo>
                  <a:lnTo>
                    <a:pt x="708" y="636"/>
                  </a:lnTo>
                  <a:lnTo>
                    <a:pt x="774" y="685"/>
                  </a:lnTo>
                  <a:lnTo>
                    <a:pt x="840" y="713"/>
                  </a:lnTo>
                  <a:lnTo>
                    <a:pt x="904" y="728"/>
                  </a:lnTo>
                  <a:lnTo>
                    <a:pt x="919" y="730"/>
                  </a:lnTo>
                  <a:lnTo>
                    <a:pt x="890" y="754"/>
                  </a:lnTo>
                  <a:lnTo>
                    <a:pt x="865" y="773"/>
                  </a:lnTo>
                  <a:lnTo>
                    <a:pt x="951" y="891"/>
                  </a:lnTo>
                  <a:lnTo>
                    <a:pt x="935" y="905"/>
                  </a:lnTo>
                  <a:lnTo>
                    <a:pt x="791" y="805"/>
                  </a:lnTo>
                  <a:lnTo>
                    <a:pt x="561" y="840"/>
                  </a:lnTo>
                  <a:lnTo>
                    <a:pt x="513" y="842"/>
                  </a:lnTo>
                  <a:lnTo>
                    <a:pt x="463" y="840"/>
                  </a:lnTo>
                  <a:lnTo>
                    <a:pt x="244" y="807"/>
                  </a:lnTo>
                  <a:lnTo>
                    <a:pt x="102" y="905"/>
                  </a:lnTo>
                  <a:lnTo>
                    <a:pt x="86" y="893"/>
                  </a:lnTo>
                  <a:lnTo>
                    <a:pt x="173" y="774"/>
                  </a:lnTo>
                  <a:lnTo>
                    <a:pt x="145" y="756"/>
                  </a:lnTo>
                  <a:lnTo>
                    <a:pt x="117" y="732"/>
                  </a:lnTo>
                  <a:lnTo>
                    <a:pt x="91" y="707"/>
                  </a:lnTo>
                  <a:lnTo>
                    <a:pt x="69" y="679"/>
                  </a:lnTo>
                  <a:lnTo>
                    <a:pt x="34" y="621"/>
                  </a:lnTo>
                  <a:lnTo>
                    <a:pt x="20" y="589"/>
                  </a:lnTo>
                  <a:lnTo>
                    <a:pt x="10" y="556"/>
                  </a:lnTo>
                  <a:lnTo>
                    <a:pt x="4" y="524"/>
                  </a:lnTo>
                  <a:lnTo>
                    <a:pt x="0" y="488"/>
                  </a:lnTo>
                  <a:lnTo>
                    <a:pt x="2" y="455"/>
                  </a:lnTo>
                  <a:lnTo>
                    <a:pt x="6" y="422"/>
                  </a:lnTo>
                  <a:lnTo>
                    <a:pt x="23" y="357"/>
                  </a:lnTo>
                  <a:lnTo>
                    <a:pt x="55" y="295"/>
                  </a:lnTo>
                  <a:lnTo>
                    <a:pt x="75" y="267"/>
                  </a:lnTo>
                  <a:lnTo>
                    <a:pt x="125" y="215"/>
                  </a:lnTo>
                  <a:lnTo>
                    <a:pt x="153" y="193"/>
                  </a:lnTo>
                  <a:lnTo>
                    <a:pt x="182" y="173"/>
                  </a:lnTo>
                  <a:lnTo>
                    <a:pt x="194" y="164"/>
                  </a:lnTo>
                  <a:lnTo>
                    <a:pt x="206" y="140"/>
                  </a:lnTo>
                  <a:lnTo>
                    <a:pt x="208" y="127"/>
                  </a:lnTo>
                  <a:lnTo>
                    <a:pt x="205" y="115"/>
                  </a:lnTo>
                  <a:lnTo>
                    <a:pt x="192" y="91"/>
                  </a:lnTo>
                  <a:lnTo>
                    <a:pt x="181" y="83"/>
                  </a:lnTo>
                  <a:lnTo>
                    <a:pt x="160" y="76"/>
                  </a:lnTo>
                  <a:lnTo>
                    <a:pt x="24" y="1"/>
                  </a:lnTo>
                  <a:lnTo>
                    <a:pt x="134" y="0"/>
                  </a:lnTo>
                  <a:lnTo>
                    <a:pt x="901" y="0"/>
                  </a:lnTo>
                  <a:close/>
                </a:path>
              </a:pathLst>
            </a:custGeom>
            <a:solidFill>
              <a:srgbClr val="000000"/>
            </a:solidFill>
            <a:ln w="0">
              <a:solidFill>
                <a:srgbClr val="000000"/>
              </a:solidFill>
              <a:prstDash val="solid"/>
              <a:round/>
              <a:headEnd/>
              <a:tailEnd/>
            </a:ln>
          </p:spPr>
          <p:txBody>
            <a:bodyPr/>
            <a:lstStyle/>
            <a:p>
              <a:endParaRPr lang="pl-PL"/>
            </a:p>
          </p:txBody>
        </p:sp>
        <p:sp>
          <p:nvSpPr>
            <p:cNvPr id="21510" name="Freeform 6"/>
            <p:cNvSpPr>
              <a:spLocks/>
            </p:cNvSpPr>
            <p:nvPr/>
          </p:nvSpPr>
          <p:spPr bwMode="auto">
            <a:xfrm>
              <a:off x="2325" y="831"/>
              <a:ext cx="54" cy="152"/>
            </a:xfrm>
            <a:custGeom>
              <a:avLst/>
              <a:gdLst>
                <a:gd name="T0" fmla="*/ 54 w 54"/>
                <a:gd name="T1" fmla="*/ 55 h 152"/>
                <a:gd name="T2" fmla="*/ 43 w 54"/>
                <a:gd name="T3" fmla="*/ 104 h 152"/>
                <a:gd name="T4" fmla="*/ 20 w 54"/>
                <a:gd name="T5" fmla="*/ 152 h 152"/>
                <a:gd name="T6" fmla="*/ 23 w 54"/>
                <a:gd name="T7" fmla="*/ 143 h 152"/>
                <a:gd name="T8" fmla="*/ 24 w 54"/>
                <a:gd name="T9" fmla="*/ 124 h 152"/>
                <a:gd name="T10" fmla="*/ 23 w 54"/>
                <a:gd name="T11" fmla="*/ 104 h 152"/>
                <a:gd name="T12" fmla="*/ 18 w 54"/>
                <a:gd name="T13" fmla="*/ 85 h 152"/>
                <a:gd name="T14" fmla="*/ 10 w 54"/>
                <a:gd name="T15" fmla="*/ 71 h 152"/>
                <a:gd name="T16" fmla="*/ 3 w 54"/>
                <a:gd name="T17" fmla="*/ 60 h 152"/>
                <a:gd name="T18" fmla="*/ 0 w 54"/>
                <a:gd name="T19" fmla="*/ 57 h 152"/>
                <a:gd name="T20" fmla="*/ 0 w 54"/>
                <a:gd name="T21" fmla="*/ 52 h 152"/>
                <a:gd name="T22" fmla="*/ 4 w 54"/>
                <a:gd name="T23" fmla="*/ 31 h 152"/>
                <a:gd name="T24" fmla="*/ 6 w 54"/>
                <a:gd name="T25" fmla="*/ 5 h 152"/>
                <a:gd name="T26" fmla="*/ 10 w 54"/>
                <a:gd name="T27" fmla="*/ 0 h 152"/>
                <a:gd name="T28" fmla="*/ 47 w 54"/>
                <a:gd name="T29" fmla="*/ 38 h 152"/>
                <a:gd name="T30" fmla="*/ 50 w 54"/>
                <a:gd name="T31" fmla="*/ 47 h 152"/>
                <a:gd name="T32" fmla="*/ 54 w 54"/>
                <a:gd name="T33" fmla="*/ 5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52">
                  <a:moveTo>
                    <a:pt x="54" y="55"/>
                  </a:moveTo>
                  <a:lnTo>
                    <a:pt x="43" y="104"/>
                  </a:lnTo>
                  <a:lnTo>
                    <a:pt x="20" y="152"/>
                  </a:lnTo>
                  <a:lnTo>
                    <a:pt x="23" y="143"/>
                  </a:lnTo>
                  <a:lnTo>
                    <a:pt x="24" y="124"/>
                  </a:lnTo>
                  <a:lnTo>
                    <a:pt x="23" y="104"/>
                  </a:lnTo>
                  <a:lnTo>
                    <a:pt x="18" y="85"/>
                  </a:lnTo>
                  <a:lnTo>
                    <a:pt x="10" y="71"/>
                  </a:lnTo>
                  <a:lnTo>
                    <a:pt x="3" y="60"/>
                  </a:lnTo>
                  <a:lnTo>
                    <a:pt x="0" y="57"/>
                  </a:lnTo>
                  <a:lnTo>
                    <a:pt x="0" y="52"/>
                  </a:lnTo>
                  <a:lnTo>
                    <a:pt x="4" y="31"/>
                  </a:lnTo>
                  <a:lnTo>
                    <a:pt x="6" y="5"/>
                  </a:lnTo>
                  <a:lnTo>
                    <a:pt x="10" y="0"/>
                  </a:lnTo>
                  <a:lnTo>
                    <a:pt x="47" y="38"/>
                  </a:lnTo>
                  <a:lnTo>
                    <a:pt x="50" y="47"/>
                  </a:lnTo>
                  <a:lnTo>
                    <a:pt x="54" y="55"/>
                  </a:lnTo>
                  <a:close/>
                </a:path>
              </a:pathLst>
            </a:custGeom>
            <a:solidFill>
              <a:srgbClr val="C0C0C0"/>
            </a:solidFill>
            <a:ln w="0">
              <a:solidFill>
                <a:srgbClr val="000000"/>
              </a:solidFill>
              <a:prstDash val="solid"/>
              <a:round/>
              <a:headEnd/>
              <a:tailEnd/>
            </a:ln>
          </p:spPr>
          <p:txBody>
            <a:bodyPr/>
            <a:lstStyle/>
            <a:p>
              <a:endParaRPr lang="pl-PL"/>
            </a:p>
          </p:txBody>
        </p:sp>
        <p:sp>
          <p:nvSpPr>
            <p:cNvPr id="21511" name="Freeform 7"/>
            <p:cNvSpPr>
              <a:spLocks/>
            </p:cNvSpPr>
            <p:nvPr/>
          </p:nvSpPr>
          <p:spPr bwMode="auto">
            <a:xfrm>
              <a:off x="1553" y="586"/>
              <a:ext cx="849" cy="486"/>
            </a:xfrm>
            <a:custGeom>
              <a:avLst/>
              <a:gdLst>
                <a:gd name="T0" fmla="*/ 645 w 849"/>
                <a:gd name="T1" fmla="*/ 480 h 486"/>
                <a:gd name="T2" fmla="*/ 582 w 849"/>
                <a:gd name="T3" fmla="*/ 462 h 486"/>
                <a:gd name="T4" fmla="*/ 519 w 849"/>
                <a:gd name="T5" fmla="*/ 437 h 486"/>
                <a:gd name="T6" fmla="*/ 452 w 849"/>
                <a:gd name="T7" fmla="*/ 388 h 486"/>
                <a:gd name="T8" fmla="*/ 51 w 849"/>
                <a:gd name="T9" fmla="*/ 85 h 486"/>
                <a:gd name="T10" fmla="*/ 54 w 849"/>
                <a:gd name="T11" fmla="*/ 72 h 486"/>
                <a:gd name="T12" fmla="*/ 54 w 849"/>
                <a:gd name="T13" fmla="*/ 60 h 486"/>
                <a:gd name="T14" fmla="*/ 47 w 849"/>
                <a:gd name="T15" fmla="*/ 45 h 486"/>
                <a:gd name="T16" fmla="*/ 40 w 849"/>
                <a:gd name="T17" fmla="*/ 33 h 486"/>
                <a:gd name="T18" fmla="*/ 29 w 849"/>
                <a:gd name="T19" fmla="*/ 22 h 486"/>
                <a:gd name="T20" fmla="*/ 17 w 849"/>
                <a:gd name="T21" fmla="*/ 16 h 486"/>
                <a:gd name="T22" fmla="*/ 3 w 849"/>
                <a:gd name="T23" fmla="*/ 12 h 486"/>
                <a:gd name="T24" fmla="*/ 0 w 849"/>
                <a:gd name="T25" fmla="*/ 10 h 486"/>
                <a:gd name="T26" fmla="*/ 13 w 849"/>
                <a:gd name="T27" fmla="*/ 6 h 486"/>
                <a:gd name="T28" fmla="*/ 29 w 849"/>
                <a:gd name="T29" fmla="*/ 1 h 486"/>
                <a:gd name="T30" fmla="*/ 44 w 849"/>
                <a:gd name="T31" fmla="*/ 0 h 486"/>
                <a:gd name="T32" fmla="*/ 60 w 849"/>
                <a:gd name="T33" fmla="*/ 1 h 486"/>
                <a:gd name="T34" fmla="*/ 75 w 849"/>
                <a:gd name="T35" fmla="*/ 7 h 486"/>
                <a:gd name="T36" fmla="*/ 90 w 849"/>
                <a:gd name="T37" fmla="*/ 13 h 486"/>
                <a:gd name="T38" fmla="*/ 103 w 849"/>
                <a:gd name="T39" fmla="*/ 22 h 486"/>
                <a:gd name="T40" fmla="*/ 112 w 849"/>
                <a:gd name="T41" fmla="*/ 35 h 486"/>
                <a:gd name="T42" fmla="*/ 119 w 849"/>
                <a:gd name="T43" fmla="*/ 47 h 486"/>
                <a:gd name="T44" fmla="*/ 122 w 849"/>
                <a:gd name="T45" fmla="*/ 61 h 486"/>
                <a:gd name="T46" fmla="*/ 122 w 849"/>
                <a:gd name="T47" fmla="*/ 74 h 486"/>
                <a:gd name="T48" fmla="*/ 511 w 849"/>
                <a:gd name="T49" fmla="*/ 363 h 486"/>
                <a:gd name="T50" fmla="*/ 533 w 849"/>
                <a:gd name="T51" fmla="*/ 378 h 486"/>
                <a:gd name="T52" fmla="*/ 560 w 849"/>
                <a:gd name="T53" fmla="*/ 397 h 486"/>
                <a:gd name="T54" fmla="*/ 586 w 849"/>
                <a:gd name="T55" fmla="*/ 409 h 486"/>
                <a:gd name="T56" fmla="*/ 614 w 849"/>
                <a:gd name="T57" fmla="*/ 418 h 486"/>
                <a:gd name="T58" fmla="*/ 640 w 849"/>
                <a:gd name="T59" fmla="*/ 427 h 486"/>
                <a:gd name="T60" fmla="*/ 671 w 849"/>
                <a:gd name="T61" fmla="*/ 433 h 486"/>
                <a:gd name="T62" fmla="*/ 699 w 849"/>
                <a:gd name="T63" fmla="*/ 437 h 486"/>
                <a:gd name="T64" fmla="*/ 738 w 849"/>
                <a:gd name="T65" fmla="*/ 437 h 486"/>
                <a:gd name="T66" fmla="*/ 755 w 849"/>
                <a:gd name="T67" fmla="*/ 430 h 486"/>
                <a:gd name="T68" fmla="*/ 772 w 849"/>
                <a:gd name="T69" fmla="*/ 422 h 486"/>
                <a:gd name="T70" fmla="*/ 788 w 849"/>
                <a:gd name="T71" fmla="*/ 409 h 486"/>
                <a:gd name="T72" fmla="*/ 790 w 849"/>
                <a:gd name="T73" fmla="*/ 401 h 486"/>
                <a:gd name="T74" fmla="*/ 792 w 849"/>
                <a:gd name="T75" fmla="*/ 397 h 486"/>
                <a:gd name="T76" fmla="*/ 815 w 849"/>
                <a:gd name="T77" fmla="*/ 349 h 486"/>
                <a:gd name="T78" fmla="*/ 826 w 849"/>
                <a:gd name="T79" fmla="*/ 300 h 486"/>
                <a:gd name="T80" fmla="*/ 833 w 849"/>
                <a:gd name="T81" fmla="*/ 307 h 486"/>
                <a:gd name="T82" fmla="*/ 839 w 849"/>
                <a:gd name="T83" fmla="*/ 323 h 486"/>
                <a:gd name="T84" fmla="*/ 842 w 849"/>
                <a:gd name="T85" fmla="*/ 327 h 486"/>
                <a:gd name="T86" fmla="*/ 846 w 849"/>
                <a:gd name="T87" fmla="*/ 347 h 486"/>
                <a:gd name="T88" fmla="*/ 849 w 849"/>
                <a:gd name="T89" fmla="*/ 367 h 486"/>
                <a:gd name="T90" fmla="*/ 846 w 849"/>
                <a:gd name="T91" fmla="*/ 386 h 486"/>
                <a:gd name="T92" fmla="*/ 842 w 849"/>
                <a:gd name="T93" fmla="*/ 406 h 486"/>
                <a:gd name="T94" fmla="*/ 833 w 849"/>
                <a:gd name="T95" fmla="*/ 425 h 486"/>
                <a:gd name="T96" fmla="*/ 822 w 849"/>
                <a:gd name="T97" fmla="*/ 443 h 486"/>
                <a:gd name="T98" fmla="*/ 808 w 849"/>
                <a:gd name="T99" fmla="*/ 459 h 486"/>
                <a:gd name="T100" fmla="*/ 790 w 849"/>
                <a:gd name="T101" fmla="*/ 469 h 486"/>
                <a:gd name="T102" fmla="*/ 762 w 849"/>
                <a:gd name="T103" fmla="*/ 477 h 486"/>
                <a:gd name="T104" fmla="*/ 719 w 849"/>
                <a:gd name="T105" fmla="*/ 482 h 486"/>
                <a:gd name="T106" fmla="*/ 689 w 849"/>
                <a:gd name="T107" fmla="*/ 486 h 486"/>
                <a:gd name="T108" fmla="*/ 659 w 849"/>
                <a:gd name="T109" fmla="*/ 483 h 486"/>
                <a:gd name="T110" fmla="*/ 645 w 849"/>
                <a:gd name="T111" fmla="*/ 48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9" h="486">
                  <a:moveTo>
                    <a:pt x="645" y="480"/>
                  </a:moveTo>
                  <a:lnTo>
                    <a:pt x="582" y="462"/>
                  </a:lnTo>
                  <a:lnTo>
                    <a:pt x="519" y="437"/>
                  </a:lnTo>
                  <a:lnTo>
                    <a:pt x="452" y="388"/>
                  </a:lnTo>
                  <a:lnTo>
                    <a:pt x="51" y="85"/>
                  </a:lnTo>
                  <a:lnTo>
                    <a:pt x="54" y="72"/>
                  </a:lnTo>
                  <a:lnTo>
                    <a:pt x="54" y="60"/>
                  </a:lnTo>
                  <a:lnTo>
                    <a:pt x="47" y="45"/>
                  </a:lnTo>
                  <a:lnTo>
                    <a:pt x="40" y="33"/>
                  </a:lnTo>
                  <a:lnTo>
                    <a:pt x="29" y="22"/>
                  </a:lnTo>
                  <a:lnTo>
                    <a:pt x="17" y="16"/>
                  </a:lnTo>
                  <a:lnTo>
                    <a:pt x="3" y="12"/>
                  </a:lnTo>
                  <a:lnTo>
                    <a:pt x="0" y="10"/>
                  </a:lnTo>
                  <a:lnTo>
                    <a:pt x="13" y="6"/>
                  </a:lnTo>
                  <a:lnTo>
                    <a:pt x="29" y="1"/>
                  </a:lnTo>
                  <a:lnTo>
                    <a:pt x="44" y="0"/>
                  </a:lnTo>
                  <a:lnTo>
                    <a:pt x="60" y="1"/>
                  </a:lnTo>
                  <a:lnTo>
                    <a:pt x="75" y="7"/>
                  </a:lnTo>
                  <a:lnTo>
                    <a:pt x="90" y="13"/>
                  </a:lnTo>
                  <a:lnTo>
                    <a:pt x="103" y="22"/>
                  </a:lnTo>
                  <a:lnTo>
                    <a:pt x="112" y="35"/>
                  </a:lnTo>
                  <a:lnTo>
                    <a:pt x="119" y="47"/>
                  </a:lnTo>
                  <a:lnTo>
                    <a:pt x="122" y="61"/>
                  </a:lnTo>
                  <a:lnTo>
                    <a:pt x="122" y="74"/>
                  </a:lnTo>
                  <a:lnTo>
                    <a:pt x="511" y="363"/>
                  </a:lnTo>
                  <a:lnTo>
                    <a:pt x="533" y="378"/>
                  </a:lnTo>
                  <a:lnTo>
                    <a:pt x="560" y="397"/>
                  </a:lnTo>
                  <a:lnTo>
                    <a:pt x="586" y="409"/>
                  </a:lnTo>
                  <a:lnTo>
                    <a:pt x="614" y="418"/>
                  </a:lnTo>
                  <a:lnTo>
                    <a:pt x="640" y="427"/>
                  </a:lnTo>
                  <a:lnTo>
                    <a:pt x="671" y="433"/>
                  </a:lnTo>
                  <a:lnTo>
                    <a:pt x="699" y="437"/>
                  </a:lnTo>
                  <a:lnTo>
                    <a:pt x="738" y="437"/>
                  </a:lnTo>
                  <a:lnTo>
                    <a:pt x="755" y="430"/>
                  </a:lnTo>
                  <a:lnTo>
                    <a:pt x="772" y="422"/>
                  </a:lnTo>
                  <a:lnTo>
                    <a:pt x="788" y="409"/>
                  </a:lnTo>
                  <a:lnTo>
                    <a:pt x="790" y="401"/>
                  </a:lnTo>
                  <a:lnTo>
                    <a:pt x="792" y="397"/>
                  </a:lnTo>
                  <a:lnTo>
                    <a:pt x="815" y="349"/>
                  </a:lnTo>
                  <a:lnTo>
                    <a:pt x="826" y="300"/>
                  </a:lnTo>
                  <a:lnTo>
                    <a:pt x="833" y="307"/>
                  </a:lnTo>
                  <a:lnTo>
                    <a:pt x="839" y="323"/>
                  </a:lnTo>
                  <a:lnTo>
                    <a:pt x="842" y="327"/>
                  </a:lnTo>
                  <a:lnTo>
                    <a:pt x="846" y="347"/>
                  </a:lnTo>
                  <a:lnTo>
                    <a:pt x="849" y="367"/>
                  </a:lnTo>
                  <a:lnTo>
                    <a:pt x="846" y="386"/>
                  </a:lnTo>
                  <a:lnTo>
                    <a:pt x="842" y="406"/>
                  </a:lnTo>
                  <a:lnTo>
                    <a:pt x="833" y="425"/>
                  </a:lnTo>
                  <a:lnTo>
                    <a:pt x="822" y="443"/>
                  </a:lnTo>
                  <a:lnTo>
                    <a:pt x="808" y="459"/>
                  </a:lnTo>
                  <a:lnTo>
                    <a:pt x="790" y="469"/>
                  </a:lnTo>
                  <a:lnTo>
                    <a:pt x="762" y="477"/>
                  </a:lnTo>
                  <a:lnTo>
                    <a:pt x="719" y="482"/>
                  </a:lnTo>
                  <a:lnTo>
                    <a:pt x="689" y="486"/>
                  </a:lnTo>
                  <a:lnTo>
                    <a:pt x="659" y="483"/>
                  </a:lnTo>
                  <a:lnTo>
                    <a:pt x="645" y="480"/>
                  </a:lnTo>
                  <a:close/>
                </a:path>
              </a:pathLst>
            </a:custGeom>
            <a:solidFill>
              <a:srgbClr val="E0E0E0"/>
            </a:solidFill>
            <a:ln w="0">
              <a:solidFill>
                <a:srgbClr val="000000"/>
              </a:solidFill>
              <a:prstDash val="solid"/>
              <a:round/>
              <a:headEnd/>
              <a:tailEnd/>
            </a:ln>
          </p:spPr>
          <p:txBody>
            <a:bodyPr/>
            <a:lstStyle/>
            <a:p>
              <a:endParaRPr lang="pl-PL"/>
            </a:p>
          </p:txBody>
        </p:sp>
        <p:sp>
          <p:nvSpPr>
            <p:cNvPr id="21512" name="Freeform 8"/>
            <p:cNvSpPr>
              <a:spLocks/>
            </p:cNvSpPr>
            <p:nvPr/>
          </p:nvSpPr>
          <p:spPr bwMode="auto">
            <a:xfrm>
              <a:off x="1398" y="233"/>
              <a:ext cx="257" cy="105"/>
            </a:xfrm>
            <a:custGeom>
              <a:avLst/>
              <a:gdLst>
                <a:gd name="T0" fmla="*/ 57 w 257"/>
                <a:gd name="T1" fmla="*/ 105 h 105"/>
                <a:gd name="T2" fmla="*/ 246 w 257"/>
                <a:gd name="T3" fmla="*/ 105 h 105"/>
                <a:gd name="T4" fmla="*/ 238 w 257"/>
                <a:gd name="T5" fmla="*/ 103 h 105"/>
                <a:gd name="T6" fmla="*/ 226 w 257"/>
                <a:gd name="T7" fmla="*/ 92 h 105"/>
                <a:gd name="T8" fmla="*/ 222 w 257"/>
                <a:gd name="T9" fmla="*/ 85 h 105"/>
                <a:gd name="T10" fmla="*/ 219 w 257"/>
                <a:gd name="T11" fmla="*/ 78 h 105"/>
                <a:gd name="T12" fmla="*/ 219 w 257"/>
                <a:gd name="T13" fmla="*/ 70 h 105"/>
                <a:gd name="T14" fmla="*/ 222 w 257"/>
                <a:gd name="T15" fmla="*/ 63 h 105"/>
                <a:gd name="T16" fmla="*/ 225 w 257"/>
                <a:gd name="T17" fmla="*/ 59 h 105"/>
                <a:gd name="T18" fmla="*/ 235 w 257"/>
                <a:gd name="T19" fmla="*/ 48 h 105"/>
                <a:gd name="T20" fmla="*/ 251 w 257"/>
                <a:gd name="T21" fmla="*/ 41 h 105"/>
                <a:gd name="T22" fmla="*/ 257 w 257"/>
                <a:gd name="T23" fmla="*/ 39 h 105"/>
                <a:gd name="T24" fmla="*/ 233 w 257"/>
                <a:gd name="T25" fmla="*/ 37 h 105"/>
                <a:gd name="T26" fmla="*/ 213 w 257"/>
                <a:gd name="T27" fmla="*/ 31 h 105"/>
                <a:gd name="T28" fmla="*/ 191 w 257"/>
                <a:gd name="T29" fmla="*/ 24 h 105"/>
                <a:gd name="T30" fmla="*/ 170 w 257"/>
                <a:gd name="T31" fmla="*/ 14 h 105"/>
                <a:gd name="T32" fmla="*/ 156 w 257"/>
                <a:gd name="T33" fmla="*/ 8 h 105"/>
                <a:gd name="T34" fmla="*/ 154 w 257"/>
                <a:gd name="T35" fmla="*/ 5 h 105"/>
                <a:gd name="T36" fmla="*/ 134 w 257"/>
                <a:gd name="T37" fmla="*/ 1 h 105"/>
                <a:gd name="T38" fmla="*/ 123 w 257"/>
                <a:gd name="T39" fmla="*/ 0 h 105"/>
                <a:gd name="T40" fmla="*/ 114 w 257"/>
                <a:gd name="T41" fmla="*/ 1 h 105"/>
                <a:gd name="T42" fmla="*/ 109 w 257"/>
                <a:gd name="T43" fmla="*/ 1 h 105"/>
                <a:gd name="T44" fmla="*/ 104 w 257"/>
                <a:gd name="T45" fmla="*/ 3 h 105"/>
                <a:gd name="T46" fmla="*/ 97 w 257"/>
                <a:gd name="T47" fmla="*/ 8 h 105"/>
                <a:gd name="T48" fmla="*/ 92 w 257"/>
                <a:gd name="T49" fmla="*/ 9 h 105"/>
                <a:gd name="T50" fmla="*/ 87 w 257"/>
                <a:gd name="T51" fmla="*/ 15 h 105"/>
                <a:gd name="T52" fmla="*/ 83 w 257"/>
                <a:gd name="T53" fmla="*/ 24 h 105"/>
                <a:gd name="T54" fmla="*/ 83 w 257"/>
                <a:gd name="T55" fmla="*/ 29 h 105"/>
                <a:gd name="T56" fmla="*/ 75 w 257"/>
                <a:gd name="T57" fmla="*/ 31 h 105"/>
                <a:gd name="T58" fmla="*/ 55 w 257"/>
                <a:gd name="T59" fmla="*/ 32 h 105"/>
                <a:gd name="T60" fmla="*/ 39 w 257"/>
                <a:gd name="T61" fmla="*/ 33 h 105"/>
                <a:gd name="T62" fmla="*/ 20 w 257"/>
                <a:gd name="T63" fmla="*/ 37 h 105"/>
                <a:gd name="T64" fmla="*/ 14 w 257"/>
                <a:gd name="T65" fmla="*/ 41 h 105"/>
                <a:gd name="T66" fmla="*/ 5 w 257"/>
                <a:gd name="T67" fmla="*/ 48 h 105"/>
                <a:gd name="T68" fmla="*/ 1 w 257"/>
                <a:gd name="T69" fmla="*/ 54 h 105"/>
                <a:gd name="T70" fmla="*/ 0 w 257"/>
                <a:gd name="T71" fmla="*/ 60 h 105"/>
                <a:gd name="T72" fmla="*/ 0 w 257"/>
                <a:gd name="T73" fmla="*/ 70 h 105"/>
                <a:gd name="T74" fmla="*/ 1 w 257"/>
                <a:gd name="T75" fmla="*/ 77 h 105"/>
                <a:gd name="T76" fmla="*/ 8 w 257"/>
                <a:gd name="T77" fmla="*/ 84 h 105"/>
                <a:gd name="T78" fmla="*/ 17 w 257"/>
                <a:gd name="T79" fmla="*/ 92 h 105"/>
                <a:gd name="T80" fmla="*/ 27 w 257"/>
                <a:gd name="T81" fmla="*/ 98 h 105"/>
                <a:gd name="T82" fmla="*/ 36 w 257"/>
                <a:gd name="T83" fmla="*/ 104 h 105"/>
                <a:gd name="T84" fmla="*/ 47 w 257"/>
                <a:gd name="T85" fmla="*/ 105 h 105"/>
                <a:gd name="T86" fmla="*/ 57 w 257"/>
                <a:gd name="T8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105">
                  <a:moveTo>
                    <a:pt x="57" y="105"/>
                  </a:moveTo>
                  <a:lnTo>
                    <a:pt x="246" y="105"/>
                  </a:lnTo>
                  <a:lnTo>
                    <a:pt x="238" y="103"/>
                  </a:lnTo>
                  <a:lnTo>
                    <a:pt x="226" y="92"/>
                  </a:lnTo>
                  <a:lnTo>
                    <a:pt x="222" y="85"/>
                  </a:lnTo>
                  <a:lnTo>
                    <a:pt x="219" y="78"/>
                  </a:lnTo>
                  <a:lnTo>
                    <a:pt x="219" y="70"/>
                  </a:lnTo>
                  <a:lnTo>
                    <a:pt x="222" y="63"/>
                  </a:lnTo>
                  <a:lnTo>
                    <a:pt x="225" y="59"/>
                  </a:lnTo>
                  <a:lnTo>
                    <a:pt x="235" y="48"/>
                  </a:lnTo>
                  <a:lnTo>
                    <a:pt x="251" y="41"/>
                  </a:lnTo>
                  <a:lnTo>
                    <a:pt x="257" y="39"/>
                  </a:lnTo>
                  <a:lnTo>
                    <a:pt x="233" y="37"/>
                  </a:lnTo>
                  <a:lnTo>
                    <a:pt x="213" y="31"/>
                  </a:lnTo>
                  <a:lnTo>
                    <a:pt x="191" y="24"/>
                  </a:lnTo>
                  <a:lnTo>
                    <a:pt x="170" y="14"/>
                  </a:lnTo>
                  <a:lnTo>
                    <a:pt x="156" y="8"/>
                  </a:lnTo>
                  <a:lnTo>
                    <a:pt x="154" y="5"/>
                  </a:lnTo>
                  <a:lnTo>
                    <a:pt x="134" y="1"/>
                  </a:lnTo>
                  <a:lnTo>
                    <a:pt x="123" y="0"/>
                  </a:lnTo>
                  <a:lnTo>
                    <a:pt x="114" y="1"/>
                  </a:lnTo>
                  <a:lnTo>
                    <a:pt x="109" y="1"/>
                  </a:lnTo>
                  <a:lnTo>
                    <a:pt x="104" y="3"/>
                  </a:lnTo>
                  <a:lnTo>
                    <a:pt x="97" y="8"/>
                  </a:lnTo>
                  <a:lnTo>
                    <a:pt x="92" y="9"/>
                  </a:lnTo>
                  <a:lnTo>
                    <a:pt x="87" y="15"/>
                  </a:lnTo>
                  <a:lnTo>
                    <a:pt x="83" y="24"/>
                  </a:lnTo>
                  <a:lnTo>
                    <a:pt x="83" y="29"/>
                  </a:lnTo>
                  <a:lnTo>
                    <a:pt x="75" y="31"/>
                  </a:lnTo>
                  <a:lnTo>
                    <a:pt x="55" y="32"/>
                  </a:lnTo>
                  <a:lnTo>
                    <a:pt x="39" y="33"/>
                  </a:lnTo>
                  <a:lnTo>
                    <a:pt x="20" y="37"/>
                  </a:lnTo>
                  <a:lnTo>
                    <a:pt x="14" y="41"/>
                  </a:lnTo>
                  <a:lnTo>
                    <a:pt x="5" y="48"/>
                  </a:lnTo>
                  <a:lnTo>
                    <a:pt x="1" y="54"/>
                  </a:lnTo>
                  <a:lnTo>
                    <a:pt x="0" y="60"/>
                  </a:lnTo>
                  <a:lnTo>
                    <a:pt x="0" y="70"/>
                  </a:lnTo>
                  <a:lnTo>
                    <a:pt x="1" y="77"/>
                  </a:lnTo>
                  <a:lnTo>
                    <a:pt x="8" y="84"/>
                  </a:lnTo>
                  <a:lnTo>
                    <a:pt x="17" y="92"/>
                  </a:lnTo>
                  <a:lnTo>
                    <a:pt x="27" y="98"/>
                  </a:lnTo>
                  <a:lnTo>
                    <a:pt x="36" y="104"/>
                  </a:lnTo>
                  <a:lnTo>
                    <a:pt x="47" y="105"/>
                  </a:lnTo>
                  <a:lnTo>
                    <a:pt x="57" y="105"/>
                  </a:lnTo>
                  <a:close/>
                </a:path>
              </a:pathLst>
            </a:custGeom>
            <a:solidFill>
              <a:srgbClr val="FFFF00"/>
            </a:solidFill>
            <a:ln w="0">
              <a:solidFill>
                <a:srgbClr val="000000"/>
              </a:solidFill>
              <a:prstDash val="solid"/>
              <a:round/>
              <a:headEnd/>
              <a:tailEnd/>
            </a:ln>
          </p:spPr>
          <p:txBody>
            <a:bodyPr/>
            <a:lstStyle/>
            <a:p>
              <a:endParaRPr lang="pl-PL"/>
            </a:p>
          </p:txBody>
        </p:sp>
        <p:sp>
          <p:nvSpPr>
            <p:cNvPr id="21513" name="Freeform 9"/>
            <p:cNvSpPr>
              <a:spLocks/>
            </p:cNvSpPr>
            <p:nvPr/>
          </p:nvSpPr>
          <p:spPr bwMode="auto">
            <a:xfrm>
              <a:off x="1672" y="174"/>
              <a:ext cx="580" cy="164"/>
            </a:xfrm>
            <a:custGeom>
              <a:avLst/>
              <a:gdLst>
                <a:gd name="T0" fmla="*/ 14 w 580"/>
                <a:gd name="T1" fmla="*/ 96 h 164"/>
                <a:gd name="T2" fmla="*/ 20 w 580"/>
                <a:gd name="T3" fmla="*/ 104 h 164"/>
                <a:gd name="T4" fmla="*/ 71 w 580"/>
                <a:gd name="T5" fmla="*/ 120 h 164"/>
                <a:gd name="T6" fmla="*/ 106 w 580"/>
                <a:gd name="T7" fmla="*/ 141 h 164"/>
                <a:gd name="T8" fmla="*/ 114 w 580"/>
                <a:gd name="T9" fmla="*/ 164 h 164"/>
                <a:gd name="T10" fmla="*/ 529 w 580"/>
                <a:gd name="T11" fmla="*/ 163 h 164"/>
                <a:gd name="T12" fmla="*/ 558 w 580"/>
                <a:gd name="T13" fmla="*/ 156 h 164"/>
                <a:gd name="T14" fmla="*/ 573 w 580"/>
                <a:gd name="T15" fmla="*/ 145 h 164"/>
                <a:gd name="T16" fmla="*/ 580 w 580"/>
                <a:gd name="T17" fmla="*/ 137 h 164"/>
                <a:gd name="T18" fmla="*/ 577 w 580"/>
                <a:gd name="T19" fmla="*/ 119 h 164"/>
                <a:gd name="T20" fmla="*/ 564 w 580"/>
                <a:gd name="T21" fmla="*/ 105 h 164"/>
                <a:gd name="T22" fmla="*/ 546 w 580"/>
                <a:gd name="T23" fmla="*/ 96 h 164"/>
                <a:gd name="T24" fmla="*/ 528 w 580"/>
                <a:gd name="T25" fmla="*/ 92 h 164"/>
                <a:gd name="T26" fmla="*/ 511 w 580"/>
                <a:gd name="T27" fmla="*/ 78 h 164"/>
                <a:gd name="T28" fmla="*/ 507 w 580"/>
                <a:gd name="T29" fmla="*/ 65 h 164"/>
                <a:gd name="T30" fmla="*/ 497 w 580"/>
                <a:gd name="T31" fmla="*/ 54 h 164"/>
                <a:gd name="T32" fmla="*/ 479 w 580"/>
                <a:gd name="T33" fmla="*/ 47 h 164"/>
                <a:gd name="T34" fmla="*/ 461 w 580"/>
                <a:gd name="T35" fmla="*/ 47 h 164"/>
                <a:gd name="T36" fmla="*/ 446 w 580"/>
                <a:gd name="T37" fmla="*/ 54 h 164"/>
                <a:gd name="T38" fmla="*/ 459 w 580"/>
                <a:gd name="T39" fmla="*/ 72 h 164"/>
                <a:gd name="T40" fmla="*/ 465 w 580"/>
                <a:gd name="T41" fmla="*/ 98 h 164"/>
                <a:gd name="T42" fmla="*/ 453 w 580"/>
                <a:gd name="T43" fmla="*/ 116 h 164"/>
                <a:gd name="T44" fmla="*/ 423 w 580"/>
                <a:gd name="T45" fmla="*/ 124 h 164"/>
                <a:gd name="T46" fmla="*/ 388 w 580"/>
                <a:gd name="T47" fmla="*/ 125 h 164"/>
                <a:gd name="T48" fmla="*/ 368 w 580"/>
                <a:gd name="T49" fmla="*/ 124 h 164"/>
                <a:gd name="T50" fmla="*/ 355 w 580"/>
                <a:gd name="T51" fmla="*/ 129 h 164"/>
                <a:gd name="T52" fmla="*/ 321 w 580"/>
                <a:gd name="T53" fmla="*/ 139 h 164"/>
                <a:gd name="T54" fmla="*/ 284 w 580"/>
                <a:gd name="T55" fmla="*/ 144 h 164"/>
                <a:gd name="T56" fmla="*/ 246 w 580"/>
                <a:gd name="T57" fmla="*/ 142 h 164"/>
                <a:gd name="T58" fmla="*/ 216 w 580"/>
                <a:gd name="T59" fmla="*/ 137 h 164"/>
                <a:gd name="T60" fmla="*/ 196 w 580"/>
                <a:gd name="T61" fmla="*/ 128 h 164"/>
                <a:gd name="T62" fmla="*/ 186 w 580"/>
                <a:gd name="T63" fmla="*/ 101 h 164"/>
                <a:gd name="T64" fmla="*/ 202 w 580"/>
                <a:gd name="T65" fmla="*/ 88 h 164"/>
                <a:gd name="T66" fmla="*/ 225 w 580"/>
                <a:gd name="T67" fmla="*/ 78 h 164"/>
                <a:gd name="T68" fmla="*/ 253 w 580"/>
                <a:gd name="T69" fmla="*/ 73 h 164"/>
                <a:gd name="T70" fmla="*/ 315 w 580"/>
                <a:gd name="T71" fmla="*/ 75 h 164"/>
                <a:gd name="T72" fmla="*/ 320 w 580"/>
                <a:gd name="T73" fmla="*/ 71 h 164"/>
                <a:gd name="T74" fmla="*/ 340 w 580"/>
                <a:gd name="T75" fmla="*/ 56 h 164"/>
                <a:gd name="T76" fmla="*/ 364 w 580"/>
                <a:gd name="T77" fmla="*/ 49 h 164"/>
                <a:gd name="T78" fmla="*/ 376 w 580"/>
                <a:gd name="T79" fmla="*/ 40 h 164"/>
                <a:gd name="T80" fmla="*/ 364 w 580"/>
                <a:gd name="T81" fmla="*/ 19 h 164"/>
                <a:gd name="T82" fmla="*/ 324 w 580"/>
                <a:gd name="T83" fmla="*/ 3 h 164"/>
                <a:gd name="T84" fmla="*/ 285 w 580"/>
                <a:gd name="T85" fmla="*/ 0 h 164"/>
                <a:gd name="T86" fmla="*/ 245 w 580"/>
                <a:gd name="T87" fmla="*/ 2 h 164"/>
                <a:gd name="T88" fmla="*/ 233 w 580"/>
                <a:gd name="T89" fmla="*/ 19 h 164"/>
                <a:gd name="T90" fmla="*/ 220 w 580"/>
                <a:gd name="T91" fmla="*/ 36 h 164"/>
                <a:gd name="T92" fmla="*/ 197 w 580"/>
                <a:gd name="T93" fmla="*/ 43 h 164"/>
                <a:gd name="T94" fmla="*/ 166 w 580"/>
                <a:gd name="T95" fmla="*/ 49 h 164"/>
                <a:gd name="T96" fmla="*/ 145 w 580"/>
                <a:gd name="T97" fmla="*/ 60 h 164"/>
                <a:gd name="T98" fmla="*/ 151 w 580"/>
                <a:gd name="T99" fmla="*/ 96 h 164"/>
                <a:gd name="T100" fmla="*/ 129 w 580"/>
                <a:gd name="T101" fmla="*/ 112 h 164"/>
                <a:gd name="T102" fmla="*/ 102 w 580"/>
                <a:gd name="T103" fmla="*/ 116 h 164"/>
                <a:gd name="T104" fmla="*/ 78 w 580"/>
                <a:gd name="T105" fmla="*/ 113 h 164"/>
                <a:gd name="T106" fmla="*/ 48 w 580"/>
                <a:gd name="T107" fmla="*/ 1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0" h="164">
                  <a:moveTo>
                    <a:pt x="28" y="101"/>
                  </a:moveTo>
                  <a:lnTo>
                    <a:pt x="14" y="96"/>
                  </a:lnTo>
                  <a:lnTo>
                    <a:pt x="0" y="100"/>
                  </a:lnTo>
                  <a:lnTo>
                    <a:pt x="20" y="104"/>
                  </a:lnTo>
                  <a:lnTo>
                    <a:pt x="38" y="110"/>
                  </a:lnTo>
                  <a:lnTo>
                    <a:pt x="71" y="120"/>
                  </a:lnTo>
                  <a:lnTo>
                    <a:pt x="95" y="132"/>
                  </a:lnTo>
                  <a:lnTo>
                    <a:pt x="106" y="141"/>
                  </a:lnTo>
                  <a:lnTo>
                    <a:pt x="114" y="152"/>
                  </a:lnTo>
                  <a:lnTo>
                    <a:pt x="114" y="164"/>
                  </a:lnTo>
                  <a:lnTo>
                    <a:pt x="511" y="164"/>
                  </a:lnTo>
                  <a:lnTo>
                    <a:pt x="529" y="163"/>
                  </a:lnTo>
                  <a:lnTo>
                    <a:pt x="552" y="160"/>
                  </a:lnTo>
                  <a:lnTo>
                    <a:pt x="558" y="156"/>
                  </a:lnTo>
                  <a:lnTo>
                    <a:pt x="568" y="151"/>
                  </a:lnTo>
                  <a:lnTo>
                    <a:pt x="573" y="145"/>
                  </a:lnTo>
                  <a:lnTo>
                    <a:pt x="576" y="141"/>
                  </a:lnTo>
                  <a:lnTo>
                    <a:pt x="580" y="137"/>
                  </a:lnTo>
                  <a:lnTo>
                    <a:pt x="580" y="129"/>
                  </a:lnTo>
                  <a:lnTo>
                    <a:pt x="577" y="119"/>
                  </a:lnTo>
                  <a:lnTo>
                    <a:pt x="572" y="112"/>
                  </a:lnTo>
                  <a:lnTo>
                    <a:pt x="564" y="105"/>
                  </a:lnTo>
                  <a:lnTo>
                    <a:pt x="554" y="100"/>
                  </a:lnTo>
                  <a:lnTo>
                    <a:pt x="546" y="96"/>
                  </a:lnTo>
                  <a:lnTo>
                    <a:pt x="538" y="94"/>
                  </a:lnTo>
                  <a:lnTo>
                    <a:pt x="528" y="92"/>
                  </a:lnTo>
                  <a:lnTo>
                    <a:pt x="511" y="92"/>
                  </a:lnTo>
                  <a:lnTo>
                    <a:pt x="511" y="78"/>
                  </a:lnTo>
                  <a:lnTo>
                    <a:pt x="509" y="68"/>
                  </a:lnTo>
                  <a:lnTo>
                    <a:pt x="507" y="65"/>
                  </a:lnTo>
                  <a:lnTo>
                    <a:pt x="501" y="59"/>
                  </a:lnTo>
                  <a:lnTo>
                    <a:pt x="497" y="54"/>
                  </a:lnTo>
                  <a:lnTo>
                    <a:pt x="487" y="49"/>
                  </a:lnTo>
                  <a:lnTo>
                    <a:pt x="479" y="47"/>
                  </a:lnTo>
                  <a:lnTo>
                    <a:pt x="470" y="46"/>
                  </a:lnTo>
                  <a:lnTo>
                    <a:pt x="461" y="47"/>
                  </a:lnTo>
                  <a:lnTo>
                    <a:pt x="453" y="51"/>
                  </a:lnTo>
                  <a:lnTo>
                    <a:pt x="446" y="54"/>
                  </a:lnTo>
                  <a:lnTo>
                    <a:pt x="446" y="58"/>
                  </a:lnTo>
                  <a:lnTo>
                    <a:pt x="459" y="72"/>
                  </a:lnTo>
                  <a:lnTo>
                    <a:pt x="465" y="80"/>
                  </a:lnTo>
                  <a:lnTo>
                    <a:pt x="465" y="98"/>
                  </a:lnTo>
                  <a:lnTo>
                    <a:pt x="462" y="107"/>
                  </a:lnTo>
                  <a:lnTo>
                    <a:pt x="453" y="116"/>
                  </a:lnTo>
                  <a:lnTo>
                    <a:pt x="435" y="122"/>
                  </a:lnTo>
                  <a:lnTo>
                    <a:pt x="423" y="124"/>
                  </a:lnTo>
                  <a:lnTo>
                    <a:pt x="408" y="125"/>
                  </a:lnTo>
                  <a:lnTo>
                    <a:pt x="388" y="125"/>
                  </a:lnTo>
                  <a:lnTo>
                    <a:pt x="378" y="124"/>
                  </a:lnTo>
                  <a:lnTo>
                    <a:pt x="368" y="124"/>
                  </a:lnTo>
                  <a:lnTo>
                    <a:pt x="366" y="125"/>
                  </a:lnTo>
                  <a:lnTo>
                    <a:pt x="355" y="129"/>
                  </a:lnTo>
                  <a:lnTo>
                    <a:pt x="339" y="135"/>
                  </a:lnTo>
                  <a:lnTo>
                    <a:pt x="321" y="139"/>
                  </a:lnTo>
                  <a:lnTo>
                    <a:pt x="303" y="143"/>
                  </a:lnTo>
                  <a:lnTo>
                    <a:pt x="284" y="144"/>
                  </a:lnTo>
                  <a:lnTo>
                    <a:pt x="265" y="143"/>
                  </a:lnTo>
                  <a:lnTo>
                    <a:pt x="246" y="142"/>
                  </a:lnTo>
                  <a:lnTo>
                    <a:pt x="228" y="139"/>
                  </a:lnTo>
                  <a:lnTo>
                    <a:pt x="216" y="137"/>
                  </a:lnTo>
                  <a:lnTo>
                    <a:pt x="210" y="135"/>
                  </a:lnTo>
                  <a:lnTo>
                    <a:pt x="196" y="128"/>
                  </a:lnTo>
                  <a:lnTo>
                    <a:pt x="186" y="119"/>
                  </a:lnTo>
                  <a:lnTo>
                    <a:pt x="186" y="101"/>
                  </a:lnTo>
                  <a:lnTo>
                    <a:pt x="192" y="96"/>
                  </a:lnTo>
                  <a:lnTo>
                    <a:pt x="202" y="88"/>
                  </a:lnTo>
                  <a:lnTo>
                    <a:pt x="212" y="83"/>
                  </a:lnTo>
                  <a:lnTo>
                    <a:pt x="225" y="78"/>
                  </a:lnTo>
                  <a:lnTo>
                    <a:pt x="240" y="74"/>
                  </a:lnTo>
                  <a:lnTo>
                    <a:pt x="253" y="73"/>
                  </a:lnTo>
                  <a:lnTo>
                    <a:pt x="289" y="73"/>
                  </a:lnTo>
                  <a:lnTo>
                    <a:pt x="315" y="75"/>
                  </a:lnTo>
                  <a:lnTo>
                    <a:pt x="316" y="78"/>
                  </a:lnTo>
                  <a:lnTo>
                    <a:pt x="320" y="71"/>
                  </a:lnTo>
                  <a:lnTo>
                    <a:pt x="328" y="64"/>
                  </a:lnTo>
                  <a:lnTo>
                    <a:pt x="340" y="56"/>
                  </a:lnTo>
                  <a:lnTo>
                    <a:pt x="351" y="51"/>
                  </a:lnTo>
                  <a:lnTo>
                    <a:pt x="364" y="49"/>
                  </a:lnTo>
                  <a:lnTo>
                    <a:pt x="374" y="47"/>
                  </a:lnTo>
                  <a:lnTo>
                    <a:pt x="376" y="40"/>
                  </a:lnTo>
                  <a:lnTo>
                    <a:pt x="375" y="28"/>
                  </a:lnTo>
                  <a:lnTo>
                    <a:pt x="364" y="19"/>
                  </a:lnTo>
                  <a:lnTo>
                    <a:pt x="344" y="9"/>
                  </a:lnTo>
                  <a:lnTo>
                    <a:pt x="324" y="3"/>
                  </a:lnTo>
                  <a:lnTo>
                    <a:pt x="305" y="2"/>
                  </a:lnTo>
                  <a:lnTo>
                    <a:pt x="285" y="0"/>
                  </a:lnTo>
                  <a:lnTo>
                    <a:pt x="265" y="0"/>
                  </a:lnTo>
                  <a:lnTo>
                    <a:pt x="245" y="2"/>
                  </a:lnTo>
                  <a:lnTo>
                    <a:pt x="233" y="3"/>
                  </a:lnTo>
                  <a:lnTo>
                    <a:pt x="233" y="19"/>
                  </a:lnTo>
                  <a:lnTo>
                    <a:pt x="230" y="26"/>
                  </a:lnTo>
                  <a:lnTo>
                    <a:pt x="220" y="36"/>
                  </a:lnTo>
                  <a:lnTo>
                    <a:pt x="210" y="41"/>
                  </a:lnTo>
                  <a:lnTo>
                    <a:pt x="197" y="43"/>
                  </a:lnTo>
                  <a:lnTo>
                    <a:pt x="186" y="46"/>
                  </a:lnTo>
                  <a:lnTo>
                    <a:pt x="166" y="49"/>
                  </a:lnTo>
                  <a:lnTo>
                    <a:pt x="122" y="49"/>
                  </a:lnTo>
                  <a:lnTo>
                    <a:pt x="145" y="60"/>
                  </a:lnTo>
                  <a:lnTo>
                    <a:pt x="151" y="73"/>
                  </a:lnTo>
                  <a:lnTo>
                    <a:pt x="151" y="96"/>
                  </a:lnTo>
                  <a:lnTo>
                    <a:pt x="142" y="105"/>
                  </a:lnTo>
                  <a:lnTo>
                    <a:pt x="129" y="112"/>
                  </a:lnTo>
                  <a:lnTo>
                    <a:pt x="106" y="116"/>
                  </a:lnTo>
                  <a:lnTo>
                    <a:pt x="102" y="116"/>
                  </a:lnTo>
                  <a:lnTo>
                    <a:pt x="86" y="115"/>
                  </a:lnTo>
                  <a:lnTo>
                    <a:pt x="78" y="113"/>
                  </a:lnTo>
                  <a:lnTo>
                    <a:pt x="62" y="112"/>
                  </a:lnTo>
                  <a:lnTo>
                    <a:pt x="48" y="110"/>
                  </a:lnTo>
                  <a:lnTo>
                    <a:pt x="28" y="101"/>
                  </a:lnTo>
                  <a:close/>
                </a:path>
              </a:pathLst>
            </a:custGeom>
            <a:solidFill>
              <a:srgbClr val="FFFF00"/>
            </a:solidFill>
            <a:ln w="0">
              <a:solidFill>
                <a:srgbClr val="000000"/>
              </a:solidFill>
              <a:prstDash val="solid"/>
              <a:round/>
              <a:headEnd/>
              <a:tailEnd/>
            </a:ln>
          </p:spPr>
          <p:txBody>
            <a:bodyPr/>
            <a:lstStyle/>
            <a:p>
              <a:endParaRPr lang="pl-PL"/>
            </a:p>
          </p:txBody>
        </p:sp>
        <p:sp>
          <p:nvSpPr>
            <p:cNvPr id="21514" name="Freeform 10"/>
            <p:cNvSpPr>
              <a:spLocks/>
            </p:cNvSpPr>
            <p:nvPr/>
          </p:nvSpPr>
          <p:spPr bwMode="auto">
            <a:xfrm>
              <a:off x="1541" y="190"/>
              <a:ext cx="145" cy="84"/>
            </a:xfrm>
            <a:custGeom>
              <a:avLst/>
              <a:gdLst>
                <a:gd name="T0" fmla="*/ 145 w 145"/>
                <a:gd name="T1" fmla="*/ 80 h 84"/>
                <a:gd name="T2" fmla="*/ 136 w 145"/>
                <a:gd name="T3" fmla="*/ 76 h 84"/>
                <a:gd name="T4" fmla="*/ 123 w 145"/>
                <a:gd name="T5" fmla="*/ 67 h 84"/>
                <a:gd name="T6" fmla="*/ 118 w 145"/>
                <a:gd name="T7" fmla="*/ 59 h 84"/>
                <a:gd name="T8" fmla="*/ 114 w 145"/>
                <a:gd name="T9" fmla="*/ 51 h 84"/>
                <a:gd name="T10" fmla="*/ 114 w 145"/>
                <a:gd name="T11" fmla="*/ 40 h 84"/>
                <a:gd name="T12" fmla="*/ 115 w 145"/>
                <a:gd name="T13" fmla="*/ 33 h 84"/>
                <a:gd name="T14" fmla="*/ 118 w 145"/>
                <a:gd name="T15" fmla="*/ 27 h 84"/>
                <a:gd name="T16" fmla="*/ 123 w 145"/>
                <a:gd name="T17" fmla="*/ 23 h 84"/>
                <a:gd name="T18" fmla="*/ 122 w 145"/>
                <a:gd name="T19" fmla="*/ 19 h 84"/>
                <a:gd name="T20" fmla="*/ 112 w 145"/>
                <a:gd name="T21" fmla="*/ 12 h 84"/>
                <a:gd name="T22" fmla="*/ 95 w 145"/>
                <a:gd name="T23" fmla="*/ 7 h 84"/>
                <a:gd name="T24" fmla="*/ 84 w 145"/>
                <a:gd name="T25" fmla="*/ 4 h 84"/>
                <a:gd name="T26" fmla="*/ 71 w 145"/>
                <a:gd name="T27" fmla="*/ 3 h 84"/>
                <a:gd name="T28" fmla="*/ 62 w 145"/>
                <a:gd name="T29" fmla="*/ 0 h 84"/>
                <a:gd name="T30" fmla="*/ 36 w 145"/>
                <a:gd name="T31" fmla="*/ 0 h 84"/>
                <a:gd name="T32" fmla="*/ 21 w 145"/>
                <a:gd name="T33" fmla="*/ 3 h 84"/>
                <a:gd name="T34" fmla="*/ 17 w 145"/>
                <a:gd name="T35" fmla="*/ 4 h 84"/>
                <a:gd name="T36" fmla="*/ 11 w 145"/>
                <a:gd name="T37" fmla="*/ 7 h 84"/>
                <a:gd name="T38" fmla="*/ 5 w 145"/>
                <a:gd name="T39" fmla="*/ 11 h 84"/>
                <a:gd name="T40" fmla="*/ 3 w 145"/>
                <a:gd name="T41" fmla="*/ 14 h 84"/>
                <a:gd name="T42" fmla="*/ 0 w 145"/>
                <a:gd name="T43" fmla="*/ 19 h 84"/>
                <a:gd name="T44" fmla="*/ 0 w 145"/>
                <a:gd name="T45" fmla="*/ 30 h 84"/>
                <a:gd name="T46" fmla="*/ 1 w 145"/>
                <a:gd name="T47" fmla="*/ 35 h 84"/>
                <a:gd name="T48" fmla="*/ 5 w 145"/>
                <a:gd name="T49" fmla="*/ 40 h 84"/>
                <a:gd name="T50" fmla="*/ 17 w 145"/>
                <a:gd name="T51" fmla="*/ 52 h 84"/>
                <a:gd name="T52" fmla="*/ 13 w 145"/>
                <a:gd name="T53" fmla="*/ 51 h 84"/>
                <a:gd name="T54" fmla="*/ 27 w 145"/>
                <a:gd name="T55" fmla="*/ 57 h 84"/>
                <a:gd name="T56" fmla="*/ 48 w 145"/>
                <a:gd name="T57" fmla="*/ 67 h 84"/>
                <a:gd name="T58" fmla="*/ 70 w 145"/>
                <a:gd name="T59" fmla="*/ 74 h 84"/>
                <a:gd name="T60" fmla="*/ 90 w 145"/>
                <a:gd name="T61" fmla="*/ 80 h 84"/>
                <a:gd name="T62" fmla="*/ 114 w 145"/>
                <a:gd name="T63" fmla="*/ 82 h 84"/>
                <a:gd name="T64" fmla="*/ 131 w 145"/>
                <a:gd name="T65" fmla="*/ 84 h 84"/>
                <a:gd name="T66" fmla="*/ 145 w 145"/>
                <a:gd name="T67"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84">
                  <a:moveTo>
                    <a:pt x="145" y="80"/>
                  </a:moveTo>
                  <a:lnTo>
                    <a:pt x="136" y="76"/>
                  </a:lnTo>
                  <a:lnTo>
                    <a:pt x="123" y="67"/>
                  </a:lnTo>
                  <a:lnTo>
                    <a:pt x="118" y="59"/>
                  </a:lnTo>
                  <a:lnTo>
                    <a:pt x="114" y="51"/>
                  </a:lnTo>
                  <a:lnTo>
                    <a:pt x="114" y="40"/>
                  </a:lnTo>
                  <a:lnTo>
                    <a:pt x="115" y="33"/>
                  </a:lnTo>
                  <a:lnTo>
                    <a:pt x="118" y="27"/>
                  </a:lnTo>
                  <a:lnTo>
                    <a:pt x="123" y="23"/>
                  </a:lnTo>
                  <a:lnTo>
                    <a:pt x="122" y="19"/>
                  </a:lnTo>
                  <a:lnTo>
                    <a:pt x="112" y="12"/>
                  </a:lnTo>
                  <a:lnTo>
                    <a:pt x="95" y="7"/>
                  </a:lnTo>
                  <a:lnTo>
                    <a:pt x="84" y="4"/>
                  </a:lnTo>
                  <a:lnTo>
                    <a:pt x="71" y="3"/>
                  </a:lnTo>
                  <a:lnTo>
                    <a:pt x="62" y="0"/>
                  </a:lnTo>
                  <a:lnTo>
                    <a:pt x="36" y="0"/>
                  </a:lnTo>
                  <a:lnTo>
                    <a:pt x="21" y="3"/>
                  </a:lnTo>
                  <a:lnTo>
                    <a:pt x="17" y="4"/>
                  </a:lnTo>
                  <a:lnTo>
                    <a:pt x="11" y="7"/>
                  </a:lnTo>
                  <a:lnTo>
                    <a:pt x="5" y="11"/>
                  </a:lnTo>
                  <a:lnTo>
                    <a:pt x="3" y="14"/>
                  </a:lnTo>
                  <a:lnTo>
                    <a:pt x="0" y="19"/>
                  </a:lnTo>
                  <a:lnTo>
                    <a:pt x="0" y="30"/>
                  </a:lnTo>
                  <a:lnTo>
                    <a:pt x="1" y="35"/>
                  </a:lnTo>
                  <a:lnTo>
                    <a:pt x="5" y="40"/>
                  </a:lnTo>
                  <a:lnTo>
                    <a:pt x="17" y="52"/>
                  </a:lnTo>
                  <a:lnTo>
                    <a:pt x="13" y="51"/>
                  </a:lnTo>
                  <a:lnTo>
                    <a:pt x="27" y="57"/>
                  </a:lnTo>
                  <a:lnTo>
                    <a:pt x="48" y="67"/>
                  </a:lnTo>
                  <a:lnTo>
                    <a:pt x="70" y="74"/>
                  </a:lnTo>
                  <a:lnTo>
                    <a:pt x="90" y="80"/>
                  </a:lnTo>
                  <a:lnTo>
                    <a:pt x="114" y="82"/>
                  </a:lnTo>
                  <a:lnTo>
                    <a:pt x="131" y="84"/>
                  </a:lnTo>
                  <a:lnTo>
                    <a:pt x="145" y="80"/>
                  </a:lnTo>
                  <a:close/>
                </a:path>
              </a:pathLst>
            </a:custGeom>
            <a:solidFill>
              <a:srgbClr val="FFFF00"/>
            </a:solidFill>
            <a:ln w="0">
              <a:solidFill>
                <a:srgbClr val="000000"/>
              </a:solidFill>
              <a:prstDash val="solid"/>
              <a:round/>
              <a:headEnd/>
              <a:tailEnd/>
            </a:ln>
          </p:spPr>
          <p:txBody>
            <a:bodyPr/>
            <a:lstStyle/>
            <a:p>
              <a:endParaRPr lang="pl-PL"/>
            </a:p>
          </p:txBody>
        </p:sp>
        <p:sp>
          <p:nvSpPr>
            <p:cNvPr id="21515" name="Freeform 11"/>
            <p:cNvSpPr>
              <a:spLocks/>
            </p:cNvSpPr>
            <p:nvPr/>
          </p:nvSpPr>
          <p:spPr bwMode="auto">
            <a:xfrm>
              <a:off x="1617" y="272"/>
              <a:ext cx="169" cy="66"/>
            </a:xfrm>
            <a:custGeom>
              <a:avLst/>
              <a:gdLst>
                <a:gd name="T0" fmla="*/ 38 w 169"/>
                <a:gd name="T1" fmla="*/ 0 h 66"/>
                <a:gd name="T2" fmla="*/ 55 w 169"/>
                <a:gd name="T3" fmla="*/ 2 h 66"/>
                <a:gd name="T4" fmla="*/ 75 w 169"/>
                <a:gd name="T5" fmla="*/ 6 h 66"/>
                <a:gd name="T6" fmla="*/ 93 w 169"/>
                <a:gd name="T7" fmla="*/ 12 h 66"/>
                <a:gd name="T8" fmla="*/ 126 w 169"/>
                <a:gd name="T9" fmla="*/ 22 h 66"/>
                <a:gd name="T10" fmla="*/ 150 w 169"/>
                <a:gd name="T11" fmla="*/ 34 h 66"/>
                <a:gd name="T12" fmla="*/ 161 w 169"/>
                <a:gd name="T13" fmla="*/ 43 h 66"/>
                <a:gd name="T14" fmla="*/ 169 w 169"/>
                <a:gd name="T15" fmla="*/ 54 h 66"/>
                <a:gd name="T16" fmla="*/ 169 w 169"/>
                <a:gd name="T17" fmla="*/ 66 h 66"/>
                <a:gd name="T18" fmla="*/ 27 w 169"/>
                <a:gd name="T19" fmla="*/ 66 h 66"/>
                <a:gd name="T20" fmla="*/ 19 w 169"/>
                <a:gd name="T21" fmla="*/ 64 h 66"/>
                <a:gd name="T22" fmla="*/ 7 w 169"/>
                <a:gd name="T23" fmla="*/ 53 h 66"/>
                <a:gd name="T24" fmla="*/ 3 w 169"/>
                <a:gd name="T25" fmla="*/ 46 h 66"/>
                <a:gd name="T26" fmla="*/ 0 w 169"/>
                <a:gd name="T27" fmla="*/ 39 h 66"/>
                <a:gd name="T28" fmla="*/ 0 w 169"/>
                <a:gd name="T29" fmla="*/ 31 h 66"/>
                <a:gd name="T30" fmla="*/ 3 w 169"/>
                <a:gd name="T31" fmla="*/ 24 h 66"/>
                <a:gd name="T32" fmla="*/ 6 w 169"/>
                <a:gd name="T33" fmla="*/ 20 h 66"/>
                <a:gd name="T34" fmla="*/ 16 w 169"/>
                <a:gd name="T35" fmla="*/ 9 h 66"/>
                <a:gd name="T36" fmla="*/ 32 w 169"/>
                <a:gd name="T37" fmla="*/ 2 h 66"/>
                <a:gd name="T38" fmla="*/ 38 w 169"/>
                <a:gd name="T3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 h="66">
                  <a:moveTo>
                    <a:pt x="38" y="0"/>
                  </a:moveTo>
                  <a:lnTo>
                    <a:pt x="55" y="2"/>
                  </a:lnTo>
                  <a:lnTo>
                    <a:pt x="75" y="6"/>
                  </a:lnTo>
                  <a:lnTo>
                    <a:pt x="93" y="12"/>
                  </a:lnTo>
                  <a:lnTo>
                    <a:pt x="126" y="22"/>
                  </a:lnTo>
                  <a:lnTo>
                    <a:pt x="150" y="34"/>
                  </a:lnTo>
                  <a:lnTo>
                    <a:pt x="161" y="43"/>
                  </a:lnTo>
                  <a:lnTo>
                    <a:pt x="169" y="54"/>
                  </a:lnTo>
                  <a:lnTo>
                    <a:pt x="169" y="66"/>
                  </a:lnTo>
                  <a:lnTo>
                    <a:pt x="27" y="66"/>
                  </a:lnTo>
                  <a:lnTo>
                    <a:pt x="19" y="64"/>
                  </a:lnTo>
                  <a:lnTo>
                    <a:pt x="7" y="53"/>
                  </a:lnTo>
                  <a:lnTo>
                    <a:pt x="3" y="46"/>
                  </a:lnTo>
                  <a:lnTo>
                    <a:pt x="0" y="39"/>
                  </a:lnTo>
                  <a:lnTo>
                    <a:pt x="0" y="31"/>
                  </a:lnTo>
                  <a:lnTo>
                    <a:pt x="3" y="24"/>
                  </a:lnTo>
                  <a:lnTo>
                    <a:pt x="6" y="20"/>
                  </a:lnTo>
                  <a:lnTo>
                    <a:pt x="16" y="9"/>
                  </a:lnTo>
                  <a:lnTo>
                    <a:pt x="32" y="2"/>
                  </a:lnTo>
                  <a:lnTo>
                    <a:pt x="38" y="0"/>
                  </a:lnTo>
                  <a:close/>
                </a:path>
              </a:pathLst>
            </a:custGeom>
            <a:solidFill>
              <a:srgbClr val="FFFF00"/>
            </a:solidFill>
            <a:ln w="0">
              <a:solidFill>
                <a:srgbClr val="000000"/>
              </a:solidFill>
              <a:prstDash val="solid"/>
              <a:round/>
              <a:headEnd/>
              <a:tailEnd/>
            </a:ln>
          </p:spPr>
          <p:txBody>
            <a:bodyPr/>
            <a:lstStyle/>
            <a:p>
              <a:endParaRPr lang="pl-PL"/>
            </a:p>
          </p:txBody>
        </p:sp>
        <p:sp>
          <p:nvSpPr>
            <p:cNvPr id="21516" name="Freeform 12"/>
            <p:cNvSpPr>
              <a:spLocks/>
            </p:cNvSpPr>
            <p:nvPr/>
          </p:nvSpPr>
          <p:spPr bwMode="auto">
            <a:xfrm>
              <a:off x="1655" y="200"/>
              <a:ext cx="168" cy="90"/>
            </a:xfrm>
            <a:custGeom>
              <a:avLst/>
              <a:gdLst>
                <a:gd name="T0" fmla="*/ 139 w 168"/>
                <a:gd name="T1" fmla="*/ 23 h 90"/>
                <a:gd name="T2" fmla="*/ 162 w 168"/>
                <a:gd name="T3" fmla="*/ 34 h 90"/>
                <a:gd name="T4" fmla="*/ 168 w 168"/>
                <a:gd name="T5" fmla="*/ 47 h 90"/>
                <a:gd name="T6" fmla="*/ 168 w 168"/>
                <a:gd name="T7" fmla="*/ 70 h 90"/>
                <a:gd name="T8" fmla="*/ 159 w 168"/>
                <a:gd name="T9" fmla="*/ 79 h 90"/>
                <a:gd name="T10" fmla="*/ 146 w 168"/>
                <a:gd name="T11" fmla="*/ 86 h 90"/>
                <a:gd name="T12" fmla="*/ 123 w 168"/>
                <a:gd name="T13" fmla="*/ 90 h 90"/>
                <a:gd name="T14" fmla="*/ 119 w 168"/>
                <a:gd name="T15" fmla="*/ 90 h 90"/>
                <a:gd name="T16" fmla="*/ 103 w 168"/>
                <a:gd name="T17" fmla="*/ 89 h 90"/>
                <a:gd name="T18" fmla="*/ 95 w 168"/>
                <a:gd name="T19" fmla="*/ 87 h 90"/>
                <a:gd name="T20" fmla="*/ 79 w 168"/>
                <a:gd name="T21" fmla="*/ 86 h 90"/>
                <a:gd name="T22" fmla="*/ 65 w 168"/>
                <a:gd name="T23" fmla="*/ 84 h 90"/>
                <a:gd name="T24" fmla="*/ 48 w 168"/>
                <a:gd name="T25" fmla="*/ 77 h 90"/>
                <a:gd name="T26" fmla="*/ 31 w 168"/>
                <a:gd name="T27" fmla="*/ 70 h 90"/>
                <a:gd name="T28" fmla="*/ 22 w 168"/>
                <a:gd name="T29" fmla="*/ 66 h 90"/>
                <a:gd name="T30" fmla="*/ 9 w 168"/>
                <a:gd name="T31" fmla="*/ 57 h 90"/>
                <a:gd name="T32" fmla="*/ 4 w 168"/>
                <a:gd name="T33" fmla="*/ 49 h 90"/>
                <a:gd name="T34" fmla="*/ 0 w 168"/>
                <a:gd name="T35" fmla="*/ 41 h 90"/>
                <a:gd name="T36" fmla="*/ 0 w 168"/>
                <a:gd name="T37" fmla="*/ 30 h 90"/>
                <a:gd name="T38" fmla="*/ 1 w 168"/>
                <a:gd name="T39" fmla="*/ 23 h 90"/>
                <a:gd name="T40" fmla="*/ 4 w 168"/>
                <a:gd name="T41" fmla="*/ 17 h 90"/>
                <a:gd name="T42" fmla="*/ 9 w 168"/>
                <a:gd name="T43" fmla="*/ 13 h 90"/>
                <a:gd name="T44" fmla="*/ 24 w 168"/>
                <a:gd name="T45" fmla="*/ 6 h 90"/>
                <a:gd name="T46" fmla="*/ 28 w 168"/>
                <a:gd name="T47" fmla="*/ 2 h 90"/>
                <a:gd name="T48" fmla="*/ 48 w 168"/>
                <a:gd name="T49" fmla="*/ 0 h 90"/>
                <a:gd name="T50" fmla="*/ 61 w 168"/>
                <a:gd name="T51" fmla="*/ 0 h 90"/>
                <a:gd name="T52" fmla="*/ 80 w 168"/>
                <a:gd name="T53" fmla="*/ 1 h 90"/>
                <a:gd name="T54" fmla="*/ 88 w 168"/>
                <a:gd name="T55" fmla="*/ 7 h 90"/>
                <a:gd name="T56" fmla="*/ 97 w 168"/>
                <a:gd name="T57" fmla="*/ 10 h 90"/>
                <a:gd name="T58" fmla="*/ 107 w 168"/>
                <a:gd name="T59" fmla="*/ 14 h 90"/>
                <a:gd name="T60" fmla="*/ 114 w 168"/>
                <a:gd name="T61" fmla="*/ 17 h 90"/>
                <a:gd name="T62" fmla="*/ 123 w 168"/>
                <a:gd name="T63" fmla="*/ 20 h 90"/>
                <a:gd name="T64" fmla="*/ 139 w 168"/>
                <a:gd name="T6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90">
                  <a:moveTo>
                    <a:pt x="139" y="23"/>
                  </a:moveTo>
                  <a:lnTo>
                    <a:pt x="162" y="34"/>
                  </a:lnTo>
                  <a:lnTo>
                    <a:pt x="168" y="47"/>
                  </a:lnTo>
                  <a:lnTo>
                    <a:pt x="168" y="70"/>
                  </a:lnTo>
                  <a:lnTo>
                    <a:pt x="159" y="79"/>
                  </a:lnTo>
                  <a:lnTo>
                    <a:pt x="146" y="86"/>
                  </a:lnTo>
                  <a:lnTo>
                    <a:pt x="123" y="90"/>
                  </a:lnTo>
                  <a:lnTo>
                    <a:pt x="119" y="90"/>
                  </a:lnTo>
                  <a:lnTo>
                    <a:pt x="103" y="89"/>
                  </a:lnTo>
                  <a:lnTo>
                    <a:pt x="95" y="87"/>
                  </a:lnTo>
                  <a:lnTo>
                    <a:pt x="79" y="86"/>
                  </a:lnTo>
                  <a:lnTo>
                    <a:pt x="65" y="84"/>
                  </a:lnTo>
                  <a:lnTo>
                    <a:pt x="48" y="77"/>
                  </a:lnTo>
                  <a:lnTo>
                    <a:pt x="31" y="70"/>
                  </a:lnTo>
                  <a:lnTo>
                    <a:pt x="22" y="66"/>
                  </a:lnTo>
                  <a:lnTo>
                    <a:pt x="9" y="57"/>
                  </a:lnTo>
                  <a:lnTo>
                    <a:pt x="4" y="49"/>
                  </a:lnTo>
                  <a:lnTo>
                    <a:pt x="0" y="41"/>
                  </a:lnTo>
                  <a:lnTo>
                    <a:pt x="0" y="30"/>
                  </a:lnTo>
                  <a:lnTo>
                    <a:pt x="1" y="23"/>
                  </a:lnTo>
                  <a:lnTo>
                    <a:pt x="4" y="17"/>
                  </a:lnTo>
                  <a:lnTo>
                    <a:pt x="9" y="13"/>
                  </a:lnTo>
                  <a:lnTo>
                    <a:pt x="24" y="6"/>
                  </a:lnTo>
                  <a:lnTo>
                    <a:pt x="28" y="2"/>
                  </a:lnTo>
                  <a:lnTo>
                    <a:pt x="48" y="0"/>
                  </a:lnTo>
                  <a:lnTo>
                    <a:pt x="61" y="0"/>
                  </a:lnTo>
                  <a:lnTo>
                    <a:pt x="80" y="1"/>
                  </a:lnTo>
                  <a:lnTo>
                    <a:pt x="88" y="7"/>
                  </a:lnTo>
                  <a:lnTo>
                    <a:pt x="97" y="10"/>
                  </a:lnTo>
                  <a:lnTo>
                    <a:pt x="107" y="14"/>
                  </a:lnTo>
                  <a:lnTo>
                    <a:pt x="114" y="17"/>
                  </a:lnTo>
                  <a:lnTo>
                    <a:pt x="123" y="20"/>
                  </a:lnTo>
                  <a:lnTo>
                    <a:pt x="139" y="23"/>
                  </a:lnTo>
                  <a:close/>
                </a:path>
              </a:pathLst>
            </a:custGeom>
            <a:solidFill>
              <a:srgbClr val="FFFF00"/>
            </a:solidFill>
            <a:ln w="0">
              <a:solidFill>
                <a:srgbClr val="000000"/>
              </a:solidFill>
              <a:prstDash val="solid"/>
              <a:round/>
              <a:headEnd/>
              <a:tailEnd/>
            </a:ln>
          </p:spPr>
          <p:txBody>
            <a:bodyPr/>
            <a:lstStyle/>
            <a:p>
              <a:endParaRPr lang="pl-PL"/>
            </a:p>
          </p:txBody>
        </p:sp>
        <p:sp>
          <p:nvSpPr>
            <p:cNvPr id="21517" name="Freeform 13"/>
            <p:cNvSpPr>
              <a:spLocks/>
            </p:cNvSpPr>
            <p:nvPr/>
          </p:nvSpPr>
          <p:spPr bwMode="auto">
            <a:xfrm>
              <a:off x="1723" y="145"/>
              <a:ext cx="182" cy="78"/>
            </a:xfrm>
            <a:custGeom>
              <a:avLst/>
              <a:gdLst>
                <a:gd name="T0" fmla="*/ 11 w 182"/>
                <a:gd name="T1" fmla="*/ 55 h 78"/>
                <a:gd name="T2" fmla="*/ 20 w 182"/>
                <a:gd name="T3" fmla="*/ 62 h 78"/>
                <a:gd name="T4" fmla="*/ 29 w 182"/>
                <a:gd name="T5" fmla="*/ 65 h 78"/>
                <a:gd name="T6" fmla="*/ 39 w 182"/>
                <a:gd name="T7" fmla="*/ 69 h 78"/>
                <a:gd name="T8" fmla="*/ 46 w 182"/>
                <a:gd name="T9" fmla="*/ 72 h 78"/>
                <a:gd name="T10" fmla="*/ 55 w 182"/>
                <a:gd name="T11" fmla="*/ 75 h 78"/>
                <a:gd name="T12" fmla="*/ 71 w 182"/>
                <a:gd name="T13" fmla="*/ 78 h 78"/>
                <a:gd name="T14" fmla="*/ 115 w 182"/>
                <a:gd name="T15" fmla="*/ 78 h 78"/>
                <a:gd name="T16" fmla="*/ 135 w 182"/>
                <a:gd name="T17" fmla="*/ 75 h 78"/>
                <a:gd name="T18" fmla="*/ 146 w 182"/>
                <a:gd name="T19" fmla="*/ 72 h 78"/>
                <a:gd name="T20" fmla="*/ 159 w 182"/>
                <a:gd name="T21" fmla="*/ 70 h 78"/>
                <a:gd name="T22" fmla="*/ 169 w 182"/>
                <a:gd name="T23" fmla="*/ 65 h 78"/>
                <a:gd name="T24" fmla="*/ 179 w 182"/>
                <a:gd name="T25" fmla="*/ 55 h 78"/>
                <a:gd name="T26" fmla="*/ 182 w 182"/>
                <a:gd name="T27" fmla="*/ 48 h 78"/>
                <a:gd name="T28" fmla="*/ 182 w 182"/>
                <a:gd name="T29" fmla="*/ 30 h 78"/>
                <a:gd name="T30" fmla="*/ 181 w 182"/>
                <a:gd name="T31" fmla="*/ 29 h 78"/>
                <a:gd name="T32" fmla="*/ 179 w 182"/>
                <a:gd name="T33" fmla="*/ 24 h 78"/>
                <a:gd name="T34" fmla="*/ 171 w 182"/>
                <a:gd name="T35" fmla="*/ 18 h 78"/>
                <a:gd name="T36" fmla="*/ 163 w 182"/>
                <a:gd name="T37" fmla="*/ 14 h 78"/>
                <a:gd name="T38" fmla="*/ 155 w 182"/>
                <a:gd name="T39" fmla="*/ 11 h 78"/>
                <a:gd name="T40" fmla="*/ 139 w 182"/>
                <a:gd name="T41" fmla="*/ 7 h 78"/>
                <a:gd name="T42" fmla="*/ 120 w 182"/>
                <a:gd name="T43" fmla="*/ 3 h 78"/>
                <a:gd name="T44" fmla="*/ 100 w 182"/>
                <a:gd name="T45" fmla="*/ 0 h 78"/>
                <a:gd name="T46" fmla="*/ 82 w 182"/>
                <a:gd name="T47" fmla="*/ 0 h 78"/>
                <a:gd name="T48" fmla="*/ 63 w 182"/>
                <a:gd name="T49" fmla="*/ 3 h 78"/>
                <a:gd name="T50" fmla="*/ 44 w 182"/>
                <a:gd name="T51" fmla="*/ 7 h 78"/>
                <a:gd name="T52" fmla="*/ 23 w 182"/>
                <a:gd name="T53" fmla="*/ 11 h 78"/>
                <a:gd name="T54" fmla="*/ 11 w 182"/>
                <a:gd name="T55" fmla="*/ 18 h 78"/>
                <a:gd name="T56" fmla="*/ 3 w 182"/>
                <a:gd name="T57" fmla="*/ 25 h 78"/>
                <a:gd name="T58" fmla="*/ 0 w 182"/>
                <a:gd name="T59" fmla="*/ 32 h 78"/>
                <a:gd name="T60" fmla="*/ 0 w 182"/>
                <a:gd name="T61" fmla="*/ 38 h 78"/>
                <a:gd name="T62" fmla="*/ 3 w 182"/>
                <a:gd name="T63" fmla="*/ 44 h 78"/>
                <a:gd name="T64" fmla="*/ 7 w 182"/>
                <a:gd name="T65" fmla="*/ 50 h 78"/>
                <a:gd name="T66" fmla="*/ 11 w 182"/>
                <a:gd name="T67"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78">
                  <a:moveTo>
                    <a:pt x="11" y="55"/>
                  </a:moveTo>
                  <a:lnTo>
                    <a:pt x="20" y="62"/>
                  </a:lnTo>
                  <a:lnTo>
                    <a:pt x="29" y="65"/>
                  </a:lnTo>
                  <a:lnTo>
                    <a:pt x="39" y="69"/>
                  </a:lnTo>
                  <a:lnTo>
                    <a:pt x="46" y="72"/>
                  </a:lnTo>
                  <a:lnTo>
                    <a:pt x="55" y="75"/>
                  </a:lnTo>
                  <a:lnTo>
                    <a:pt x="71" y="78"/>
                  </a:lnTo>
                  <a:lnTo>
                    <a:pt x="115" y="78"/>
                  </a:lnTo>
                  <a:lnTo>
                    <a:pt x="135" y="75"/>
                  </a:lnTo>
                  <a:lnTo>
                    <a:pt x="146" y="72"/>
                  </a:lnTo>
                  <a:lnTo>
                    <a:pt x="159" y="70"/>
                  </a:lnTo>
                  <a:lnTo>
                    <a:pt x="169" y="65"/>
                  </a:lnTo>
                  <a:lnTo>
                    <a:pt x="179" y="55"/>
                  </a:lnTo>
                  <a:lnTo>
                    <a:pt x="182" y="48"/>
                  </a:lnTo>
                  <a:lnTo>
                    <a:pt x="182" y="30"/>
                  </a:lnTo>
                  <a:lnTo>
                    <a:pt x="181" y="29"/>
                  </a:lnTo>
                  <a:lnTo>
                    <a:pt x="179" y="24"/>
                  </a:lnTo>
                  <a:lnTo>
                    <a:pt x="171" y="18"/>
                  </a:lnTo>
                  <a:lnTo>
                    <a:pt x="163" y="14"/>
                  </a:lnTo>
                  <a:lnTo>
                    <a:pt x="155" y="11"/>
                  </a:lnTo>
                  <a:lnTo>
                    <a:pt x="139" y="7"/>
                  </a:lnTo>
                  <a:lnTo>
                    <a:pt x="120" y="3"/>
                  </a:lnTo>
                  <a:lnTo>
                    <a:pt x="100" y="0"/>
                  </a:lnTo>
                  <a:lnTo>
                    <a:pt x="82" y="0"/>
                  </a:lnTo>
                  <a:lnTo>
                    <a:pt x="63" y="3"/>
                  </a:lnTo>
                  <a:lnTo>
                    <a:pt x="44" y="7"/>
                  </a:lnTo>
                  <a:lnTo>
                    <a:pt x="23" y="11"/>
                  </a:lnTo>
                  <a:lnTo>
                    <a:pt x="11" y="18"/>
                  </a:lnTo>
                  <a:lnTo>
                    <a:pt x="3" y="25"/>
                  </a:lnTo>
                  <a:lnTo>
                    <a:pt x="0" y="32"/>
                  </a:lnTo>
                  <a:lnTo>
                    <a:pt x="0" y="38"/>
                  </a:lnTo>
                  <a:lnTo>
                    <a:pt x="3" y="44"/>
                  </a:lnTo>
                  <a:lnTo>
                    <a:pt x="7" y="50"/>
                  </a:lnTo>
                  <a:lnTo>
                    <a:pt x="11" y="55"/>
                  </a:lnTo>
                  <a:close/>
                </a:path>
              </a:pathLst>
            </a:custGeom>
            <a:solidFill>
              <a:srgbClr val="FFFF00"/>
            </a:solidFill>
            <a:ln w="0">
              <a:solidFill>
                <a:srgbClr val="000000"/>
              </a:solidFill>
              <a:prstDash val="solid"/>
              <a:round/>
              <a:headEnd/>
              <a:tailEnd/>
            </a:ln>
          </p:spPr>
          <p:txBody>
            <a:bodyPr/>
            <a:lstStyle/>
            <a:p>
              <a:endParaRPr lang="pl-PL"/>
            </a:p>
          </p:txBody>
        </p:sp>
        <p:sp>
          <p:nvSpPr>
            <p:cNvPr id="21518" name="Freeform 14"/>
            <p:cNvSpPr>
              <a:spLocks/>
            </p:cNvSpPr>
            <p:nvPr/>
          </p:nvSpPr>
          <p:spPr bwMode="auto">
            <a:xfrm>
              <a:off x="1987" y="221"/>
              <a:ext cx="150" cy="78"/>
            </a:xfrm>
            <a:custGeom>
              <a:avLst/>
              <a:gdLst>
                <a:gd name="T0" fmla="*/ 59 w 150"/>
                <a:gd name="T1" fmla="*/ 0 h 78"/>
                <a:gd name="T2" fmla="*/ 49 w 150"/>
                <a:gd name="T3" fmla="*/ 2 h 78"/>
                <a:gd name="T4" fmla="*/ 36 w 150"/>
                <a:gd name="T5" fmla="*/ 4 h 78"/>
                <a:gd name="T6" fmla="*/ 25 w 150"/>
                <a:gd name="T7" fmla="*/ 9 h 78"/>
                <a:gd name="T8" fmla="*/ 13 w 150"/>
                <a:gd name="T9" fmla="*/ 17 h 78"/>
                <a:gd name="T10" fmla="*/ 5 w 150"/>
                <a:gd name="T11" fmla="*/ 24 h 78"/>
                <a:gd name="T12" fmla="*/ 1 w 150"/>
                <a:gd name="T13" fmla="*/ 31 h 78"/>
                <a:gd name="T14" fmla="*/ 0 w 150"/>
                <a:gd name="T15" fmla="*/ 39 h 78"/>
                <a:gd name="T16" fmla="*/ 0 w 150"/>
                <a:gd name="T17" fmla="*/ 45 h 78"/>
                <a:gd name="T18" fmla="*/ 1 w 150"/>
                <a:gd name="T19" fmla="*/ 57 h 78"/>
                <a:gd name="T20" fmla="*/ 12 w 150"/>
                <a:gd name="T21" fmla="*/ 66 h 78"/>
                <a:gd name="T22" fmla="*/ 32 w 150"/>
                <a:gd name="T23" fmla="*/ 73 h 78"/>
                <a:gd name="T24" fmla="*/ 44 w 150"/>
                <a:gd name="T25" fmla="*/ 77 h 78"/>
                <a:gd name="T26" fmla="*/ 63 w 150"/>
                <a:gd name="T27" fmla="*/ 77 h 78"/>
                <a:gd name="T28" fmla="*/ 73 w 150"/>
                <a:gd name="T29" fmla="*/ 78 h 78"/>
                <a:gd name="T30" fmla="*/ 93 w 150"/>
                <a:gd name="T31" fmla="*/ 78 h 78"/>
                <a:gd name="T32" fmla="*/ 108 w 150"/>
                <a:gd name="T33" fmla="*/ 77 h 78"/>
                <a:gd name="T34" fmla="*/ 120 w 150"/>
                <a:gd name="T35" fmla="*/ 75 h 78"/>
                <a:gd name="T36" fmla="*/ 138 w 150"/>
                <a:gd name="T37" fmla="*/ 69 h 78"/>
                <a:gd name="T38" fmla="*/ 147 w 150"/>
                <a:gd name="T39" fmla="*/ 60 h 78"/>
                <a:gd name="T40" fmla="*/ 150 w 150"/>
                <a:gd name="T41" fmla="*/ 51 h 78"/>
                <a:gd name="T42" fmla="*/ 150 w 150"/>
                <a:gd name="T43" fmla="*/ 33 h 78"/>
                <a:gd name="T44" fmla="*/ 144 w 150"/>
                <a:gd name="T45" fmla="*/ 25 h 78"/>
                <a:gd name="T46" fmla="*/ 131 w 150"/>
                <a:gd name="T47" fmla="*/ 11 h 78"/>
                <a:gd name="T48" fmla="*/ 126 w 150"/>
                <a:gd name="T49" fmla="*/ 9 h 78"/>
                <a:gd name="T50" fmla="*/ 109 w 150"/>
                <a:gd name="T51" fmla="*/ 4 h 78"/>
                <a:gd name="T52" fmla="*/ 99 w 150"/>
                <a:gd name="T53" fmla="*/ 2 h 78"/>
                <a:gd name="T54" fmla="*/ 89 w 150"/>
                <a:gd name="T55" fmla="*/ 2 h 78"/>
                <a:gd name="T56" fmla="*/ 73 w 150"/>
                <a:gd name="T57" fmla="*/ 0 h 78"/>
                <a:gd name="T58" fmla="*/ 59 w 150"/>
                <a:gd name="T5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78">
                  <a:moveTo>
                    <a:pt x="59" y="0"/>
                  </a:moveTo>
                  <a:lnTo>
                    <a:pt x="49" y="2"/>
                  </a:lnTo>
                  <a:lnTo>
                    <a:pt x="36" y="4"/>
                  </a:lnTo>
                  <a:lnTo>
                    <a:pt x="25" y="9"/>
                  </a:lnTo>
                  <a:lnTo>
                    <a:pt x="13" y="17"/>
                  </a:lnTo>
                  <a:lnTo>
                    <a:pt x="5" y="24"/>
                  </a:lnTo>
                  <a:lnTo>
                    <a:pt x="1" y="31"/>
                  </a:lnTo>
                  <a:lnTo>
                    <a:pt x="0" y="39"/>
                  </a:lnTo>
                  <a:lnTo>
                    <a:pt x="0" y="45"/>
                  </a:lnTo>
                  <a:lnTo>
                    <a:pt x="1" y="57"/>
                  </a:lnTo>
                  <a:lnTo>
                    <a:pt x="12" y="66"/>
                  </a:lnTo>
                  <a:lnTo>
                    <a:pt x="32" y="73"/>
                  </a:lnTo>
                  <a:lnTo>
                    <a:pt x="44" y="77"/>
                  </a:lnTo>
                  <a:lnTo>
                    <a:pt x="63" y="77"/>
                  </a:lnTo>
                  <a:lnTo>
                    <a:pt x="73" y="78"/>
                  </a:lnTo>
                  <a:lnTo>
                    <a:pt x="93" y="78"/>
                  </a:lnTo>
                  <a:lnTo>
                    <a:pt x="108" y="77"/>
                  </a:lnTo>
                  <a:lnTo>
                    <a:pt x="120" y="75"/>
                  </a:lnTo>
                  <a:lnTo>
                    <a:pt x="138" y="69"/>
                  </a:lnTo>
                  <a:lnTo>
                    <a:pt x="147" y="60"/>
                  </a:lnTo>
                  <a:lnTo>
                    <a:pt x="150" y="51"/>
                  </a:lnTo>
                  <a:lnTo>
                    <a:pt x="150" y="33"/>
                  </a:lnTo>
                  <a:lnTo>
                    <a:pt x="144" y="25"/>
                  </a:lnTo>
                  <a:lnTo>
                    <a:pt x="131" y="11"/>
                  </a:lnTo>
                  <a:lnTo>
                    <a:pt x="126" y="9"/>
                  </a:lnTo>
                  <a:lnTo>
                    <a:pt x="109" y="4"/>
                  </a:lnTo>
                  <a:lnTo>
                    <a:pt x="99" y="2"/>
                  </a:lnTo>
                  <a:lnTo>
                    <a:pt x="89" y="2"/>
                  </a:lnTo>
                  <a:lnTo>
                    <a:pt x="73" y="0"/>
                  </a:lnTo>
                  <a:lnTo>
                    <a:pt x="59" y="0"/>
                  </a:lnTo>
                  <a:close/>
                </a:path>
              </a:pathLst>
            </a:custGeom>
            <a:solidFill>
              <a:srgbClr val="FFFF00"/>
            </a:solidFill>
            <a:ln w="0">
              <a:solidFill>
                <a:srgbClr val="000000"/>
              </a:solidFill>
              <a:prstDash val="solid"/>
              <a:round/>
              <a:headEnd/>
              <a:tailEnd/>
            </a:ln>
          </p:spPr>
          <p:txBody>
            <a:bodyPr/>
            <a:lstStyle/>
            <a:p>
              <a:endParaRPr lang="pl-PL"/>
            </a:p>
          </p:txBody>
        </p:sp>
        <p:sp>
          <p:nvSpPr>
            <p:cNvPr id="21519" name="Freeform 15"/>
            <p:cNvSpPr>
              <a:spLocks/>
            </p:cNvSpPr>
            <p:nvPr/>
          </p:nvSpPr>
          <p:spPr bwMode="auto">
            <a:xfrm>
              <a:off x="1858" y="247"/>
              <a:ext cx="182" cy="71"/>
            </a:xfrm>
            <a:custGeom>
              <a:avLst/>
              <a:gdLst>
                <a:gd name="T0" fmla="*/ 182 w 182"/>
                <a:gd name="T1" fmla="*/ 51 h 71"/>
                <a:gd name="T2" fmla="*/ 169 w 182"/>
                <a:gd name="T3" fmla="*/ 56 h 71"/>
                <a:gd name="T4" fmla="*/ 153 w 182"/>
                <a:gd name="T5" fmla="*/ 62 h 71"/>
                <a:gd name="T6" fmla="*/ 135 w 182"/>
                <a:gd name="T7" fmla="*/ 66 h 71"/>
                <a:gd name="T8" fmla="*/ 117 w 182"/>
                <a:gd name="T9" fmla="*/ 70 h 71"/>
                <a:gd name="T10" fmla="*/ 98 w 182"/>
                <a:gd name="T11" fmla="*/ 71 h 71"/>
                <a:gd name="T12" fmla="*/ 79 w 182"/>
                <a:gd name="T13" fmla="*/ 70 h 71"/>
                <a:gd name="T14" fmla="*/ 60 w 182"/>
                <a:gd name="T15" fmla="*/ 69 h 71"/>
                <a:gd name="T16" fmla="*/ 42 w 182"/>
                <a:gd name="T17" fmla="*/ 66 h 71"/>
                <a:gd name="T18" fmla="*/ 30 w 182"/>
                <a:gd name="T19" fmla="*/ 64 h 71"/>
                <a:gd name="T20" fmla="*/ 24 w 182"/>
                <a:gd name="T21" fmla="*/ 62 h 71"/>
                <a:gd name="T22" fmla="*/ 10 w 182"/>
                <a:gd name="T23" fmla="*/ 55 h 71"/>
                <a:gd name="T24" fmla="*/ 0 w 182"/>
                <a:gd name="T25" fmla="*/ 46 h 71"/>
                <a:gd name="T26" fmla="*/ 0 w 182"/>
                <a:gd name="T27" fmla="*/ 28 h 71"/>
                <a:gd name="T28" fmla="*/ 6 w 182"/>
                <a:gd name="T29" fmla="*/ 23 h 71"/>
                <a:gd name="T30" fmla="*/ 16 w 182"/>
                <a:gd name="T31" fmla="*/ 15 h 71"/>
                <a:gd name="T32" fmla="*/ 26 w 182"/>
                <a:gd name="T33" fmla="*/ 10 h 71"/>
                <a:gd name="T34" fmla="*/ 39 w 182"/>
                <a:gd name="T35" fmla="*/ 5 h 71"/>
                <a:gd name="T36" fmla="*/ 54 w 182"/>
                <a:gd name="T37" fmla="*/ 1 h 71"/>
                <a:gd name="T38" fmla="*/ 67 w 182"/>
                <a:gd name="T39" fmla="*/ 0 h 71"/>
                <a:gd name="T40" fmla="*/ 103 w 182"/>
                <a:gd name="T41" fmla="*/ 0 h 71"/>
                <a:gd name="T42" fmla="*/ 129 w 182"/>
                <a:gd name="T43" fmla="*/ 2 h 71"/>
                <a:gd name="T44" fmla="*/ 130 w 182"/>
                <a:gd name="T45" fmla="*/ 5 h 71"/>
                <a:gd name="T46" fmla="*/ 129 w 182"/>
                <a:gd name="T47" fmla="*/ 13 h 71"/>
                <a:gd name="T48" fmla="*/ 129 w 182"/>
                <a:gd name="T49" fmla="*/ 19 h 71"/>
                <a:gd name="T50" fmla="*/ 130 w 182"/>
                <a:gd name="T51" fmla="*/ 31 h 71"/>
                <a:gd name="T52" fmla="*/ 141 w 182"/>
                <a:gd name="T53" fmla="*/ 40 h 71"/>
                <a:gd name="T54" fmla="*/ 161 w 182"/>
                <a:gd name="T55" fmla="*/ 47 h 71"/>
                <a:gd name="T56" fmla="*/ 173 w 182"/>
                <a:gd name="T57" fmla="*/ 51 h 71"/>
                <a:gd name="T58" fmla="*/ 182 w 182"/>
                <a:gd name="T59"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71">
                  <a:moveTo>
                    <a:pt x="182" y="51"/>
                  </a:moveTo>
                  <a:lnTo>
                    <a:pt x="169" y="56"/>
                  </a:lnTo>
                  <a:lnTo>
                    <a:pt x="153" y="62"/>
                  </a:lnTo>
                  <a:lnTo>
                    <a:pt x="135" y="66"/>
                  </a:lnTo>
                  <a:lnTo>
                    <a:pt x="117" y="70"/>
                  </a:lnTo>
                  <a:lnTo>
                    <a:pt x="98" y="71"/>
                  </a:lnTo>
                  <a:lnTo>
                    <a:pt x="79" y="70"/>
                  </a:lnTo>
                  <a:lnTo>
                    <a:pt x="60" y="69"/>
                  </a:lnTo>
                  <a:lnTo>
                    <a:pt x="42" y="66"/>
                  </a:lnTo>
                  <a:lnTo>
                    <a:pt x="30" y="64"/>
                  </a:lnTo>
                  <a:lnTo>
                    <a:pt x="24" y="62"/>
                  </a:lnTo>
                  <a:lnTo>
                    <a:pt x="10" y="55"/>
                  </a:lnTo>
                  <a:lnTo>
                    <a:pt x="0" y="46"/>
                  </a:lnTo>
                  <a:lnTo>
                    <a:pt x="0" y="28"/>
                  </a:lnTo>
                  <a:lnTo>
                    <a:pt x="6" y="23"/>
                  </a:lnTo>
                  <a:lnTo>
                    <a:pt x="16" y="15"/>
                  </a:lnTo>
                  <a:lnTo>
                    <a:pt x="26" y="10"/>
                  </a:lnTo>
                  <a:lnTo>
                    <a:pt x="39" y="5"/>
                  </a:lnTo>
                  <a:lnTo>
                    <a:pt x="54" y="1"/>
                  </a:lnTo>
                  <a:lnTo>
                    <a:pt x="67" y="0"/>
                  </a:lnTo>
                  <a:lnTo>
                    <a:pt x="103" y="0"/>
                  </a:lnTo>
                  <a:lnTo>
                    <a:pt x="129" y="2"/>
                  </a:lnTo>
                  <a:lnTo>
                    <a:pt x="130" y="5"/>
                  </a:lnTo>
                  <a:lnTo>
                    <a:pt x="129" y="13"/>
                  </a:lnTo>
                  <a:lnTo>
                    <a:pt x="129" y="19"/>
                  </a:lnTo>
                  <a:lnTo>
                    <a:pt x="130" y="31"/>
                  </a:lnTo>
                  <a:lnTo>
                    <a:pt x="141" y="40"/>
                  </a:lnTo>
                  <a:lnTo>
                    <a:pt x="161" y="47"/>
                  </a:lnTo>
                  <a:lnTo>
                    <a:pt x="173" y="51"/>
                  </a:lnTo>
                  <a:lnTo>
                    <a:pt x="182" y="51"/>
                  </a:lnTo>
                  <a:close/>
                </a:path>
              </a:pathLst>
            </a:custGeom>
            <a:solidFill>
              <a:srgbClr val="FFFF00"/>
            </a:solidFill>
            <a:ln w="0">
              <a:solidFill>
                <a:srgbClr val="000000"/>
              </a:solidFill>
              <a:prstDash val="solid"/>
              <a:round/>
              <a:headEnd/>
              <a:tailEnd/>
            </a:ln>
          </p:spPr>
          <p:txBody>
            <a:bodyPr/>
            <a:lstStyle/>
            <a:p>
              <a:endParaRPr lang="pl-PL"/>
            </a:p>
          </p:txBody>
        </p:sp>
      </p:grpSp>
    </p:spTree>
    <p:extLst>
      <p:ext uri="{BB962C8B-B14F-4D97-AF65-F5344CB8AC3E}">
        <p14:creationId xmlns:p14="http://schemas.microsoft.com/office/powerpoint/2010/main" val="279150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002060"/>
                </a:solidFill>
              </a:rPr>
              <a:t>Taki sobie żarcik, choć…</a:t>
            </a:r>
          </a:p>
        </p:txBody>
      </p:sp>
      <p:sp>
        <p:nvSpPr>
          <p:cNvPr id="3" name="Symbol zastępczy zawartości 2"/>
          <p:cNvSpPr>
            <a:spLocks noGrp="1"/>
          </p:cNvSpPr>
          <p:nvPr>
            <p:ph idx="1"/>
          </p:nvPr>
        </p:nvSpPr>
        <p:spPr/>
        <p:txBody>
          <a:bodyPr/>
          <a:lstStyle/>
          <a:p>
            <a:pPr marL="0" indent="0">
              <a:buNone/>
            </a:pPr>
            <a:endParaRPr lang="pl-PL" dirty="0">
              <a:solidFill>
                <a:srgbClr val="002060"/>
              </a:solidFill>
            </a:endParaRPr>
          </a:p>
          <a:p>
            <a:pPr marL="0" indent="0" algn="ctr">
              <a:buNone/>
            </a:pPr>
            <a:r>
              <a:rPr lang="pl-PL" sz="4000" b="1" dirty="0">
                <a:solidFill>
                  <a:srgbClr val="002060"/>
                </a:solidFill>
              </a:rPr>
              <a:t>Umarł </a:t>
            </a:r>
            <a:r>
              <a:rPr lang="pl-PL" sz="4000" b="1" dirty="0">
                <a:solidFill>
                  <a:srgbClr val="FF0000"/>
                </a:solidFill>
              </a:rPr>
              <a:t>darmozjad</a:t>
            </a:r>
            <a:r>
              <a:rPr lang="pl-PL" sz="4000" b="1" dirty="0">
                <a:solidFill>
                  <a:srgbClr val="002060"/>
                </a:solidFill>
              </a:rPr>
              <a:t>, </a:t>
            </a:r>
            <a:r>
              <a:rPr lang="pl-PL" sz="4000" b="1" dirty="0">
                <a:solidFill>
                  <a:srgbClr val="FF0000"/>
                </a:solidFill>
              </a:rPr>
              <a:t>kredyt</a:t>
            </a:r>
            <a:r>
              <a:rPr lang="pl-PL" sz="4000" b="1" dirty="0">
                <a:solidFill>
                  <a:srgbClr val="002060"/>
                </a:solidFill>
              </a:rPr>
              <a:t> złamał szyję, </a:t>
            </a:r>
            <a:r>
              <a:rPr lang="pl-PL" sz="4000" b="1" dirty="0">
                <a:solidFill>
                  <a:srgbClr val="FF0000"/>
                </a:solidFill>
              </a:rPr>
              <a:t>pożycz </a:t>
            </a:r>
            <a:r>
              <a:rPr lang="pl-PL" sz="4000" b="1" dirty="0">
                <a:solidFill>
                  <a:srgbClr val="002060"/>
                </a:solidFill>
              </a:rPr>
              <a:t>utonął, a </a:t>
            </a:r>
            <a:r>
              <a:rPr lang="pl-PL" sz="4000" b="1" dirty="0">
                <a:solidFill>
                  <a:srgbClr val="00B050"/>
                </a:solidFill>
              </a:rPr>
              <a:t>kup</a:t>
            </a:r>
            <a:r>
              <a:rPr lang="pl-PL" sz="4000" b="1" dirty="0">
                <a:solidFill>
                  <a:srgbClr val="002060"/>
                </a:solidFill>
              </a:rPr>
              <a:t> sobie żyje.</a:t>
            </a:r>
            <a:br>
              <a:rPr lang="pl-PL" sz="4000" dirty="0">
                <a:solidFill>
                  <a:srgbClr val="002060"/>
                </a:solidFill>
              </a:rPr>
            </a:br>
            <a:endParaRPr lang="pl-PL" sz="4000" dirty="0">
              <a:solidFill>
                <a:srgbClr val="002060"/>
              </a:solidFill>
            </a:endParaRPr>
          </a:p>
          <a:p>
            <a:pPr marL="0" indent="0" algn="ctr">
              <a:buNone/>
            </a:pPr>
            <a:br>
              <a:rPr lang="pl-PL" dirty="0">
                <a:solidFill>
                  <a:srgbClr val="002060"/>
                </a:solidFill>
              </a:rPr>
            </a:br>
            <a:r>
              <a:rPr lang="pl-PL" dirty="0">
                <a:solidFill>
                  <a:srgbClr val="002060"/>
                </a:solidFill>
              </a:rPr>
              <a:t>                                źródło: http://pl.shvoong.com</a:t>
            </a:r>
          </a:p>
        </p:txBody>
      </p:sp>
    </p:spTree>
    <p:extLst>
      <p:ext uri="{BB962C8B-B14F-4D97-AF65-F5344CB8AC3E}">
        <p14:creationId xmlns:p14="http://schemas.microsoft.com/office/powerpoint/2010/main" val="365143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0F4130-6496-4A09-2841-F2F5BE5DA23B}"/>
              </a:ext>
            </a:extLst>
          </p:cNvPr>
          <p:cNvSpPr>
            <a:spLocks noGrp="1"/>
          </p:cNvSpPr>
          <p:nvPr>
            <p:ph type="title"/>
          </p:nvPr>
        </p:nvSpPr>
        <p:spPr/>
        <p:txBody>
          <a:bodyPr/>
          <a:lstStyle/>
          <a:p>
            <a:r>
              <a:rPr lang="pl-PL" dirty="0">
                <a:solidFill>
                  <a:srgbClr val="002060"/>
                </a:solidFill>
              </a:rPr>
              <a:t>Zaczynamy od ekonomii</a:t>
            </a:r>
          </a:p>
        </p:txBody>
      </p:sp>
      <p:sp>
        <p:nvSpPr>
          <p:cNvPr id="3" name="Symbol zastępczy zawartości 2">
            <a:extLst>
              <a:ext uri="{FF2B5EF4-FFF2-40B4-BE49-F238E27FC236}">
                <a16:creationId xmlns:a16="http://schemas.microsoft.com/office/drawing/2014/main" id="{4477CDB2-8478-DE1F-7CC3-663C8DED0F40}"/>
              </a:ext>
            </a:extLst>
          </p:cNvPr>
          <p:cNvSpPr>
            <a:spLocks noGrp="1"/>
          </p:cNvSpPr>
          <p:nvPr>
            <p:ph idx="1"/>
          </p:nvPr>
        </p:nvSpPr>
        <p:spPr/>
        <p:txBody>
          <a:bodyPr>
            <a:normAutofit/>
          </a:bodyPr>
          <a:lstStyle/>
          <a:p>
            <a:r>
              <a:rPr lang="pl-PL" dirty="0">
                <a:solidFill>
                  <a:srgbClr val="002060"/>
                </a:solidFill>
              </a:rPr>
              <a:t>Pierwszą lekcją ekonomii jest </a:t>
            </a:r>
            <a:r>
              <a:rPr lang="pl-PL" b="1" dirty="0">
                <a:solidFill>
                  <a:srgbClr val="C00000"/>
                </a:solidFill>
              </a:rPr>
              <a:t>niedostatek</a:t>
            </a:r>
            <a:r>
              <a:rPr lang="pl-PL" dirty="0">
                <a:solidFill>
                  <a:srgbClr val="002060"/>
                </a:solidFill>
              </a:rPr>
              <a:t>: nigdy nie ma wystarczająco dużo tego, co w pełni usatysfakcjonuje wszystkich, którzy tego chcą. </a:t>
            </a:r>
          </a:p>
          <a:p>
            <a:r>
              <a:rPr lang="pl-PL" dirty="0">
                <a:solidFill>
                  <a:srgbClr val="002060"/>
                </a:solidFill>
              </a:rPr>
              <a:t>Pierwsza lekcja polityki to lekceważenie pierwszej lekcji ekonomii.</a:t>
            </a:r>
          </a:p>
          <a:p>
            <a:pPr marL="0" indent="0">
              <a:buNone/>
            </a:pPr>
            <a:r>
              <a:rPr lang="pl-PL" dirty="0">
                <a:solidFill>
                  <a:srgbClr val="002060"/>
                </a:solidFill>
              </a:rPr>
              <a:t>					Thomas </a:t>
            </a:r>
            <a:r>
              <a:rPr lang="pl-PL" dirty="0" err="1">
                <a:solidFill>
                  <a:srgbClr val="002060"/>
                </a:solidFill>
              </a:rPr>
              <a:t>Sowell</a:t>
            </a:r>
            <a:endParaRPr lang="pl-PL" dirty="0">
              <a:solidFill>
                <a:srgbClr val="002060"/>
              </a:solidFill>
            </a:endParaRPr>
          </a:p>
        </p:txBody>
      </p:sp>
    </p:spTree>
    <p:extLst>
      <p:ext uri="{BB962C8B-B14F-4D97-AF65-F5344CB8AC3E}">
        <p14:creationId xmlns:p14="http://schemas.microsoft.com/office/powerpoint/2010/main" val="363735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55775" y="0"/>
            <a:ext cx="6568722" cy="1600200"/>
          </a:xfrm>
        </p:spPr>
        <p:txBody>
          <a:bodyPr>
            <a:normAutofit fontScale="90000"/>
          </a:bodyPr>
          <a:lstStyle/>
          <a:p>
            <a:r>
              <a:rPr lang="pl-PL" sz="4000" b="1" dirty="0">
                <a:solidFill>
                  <a:schemeClr val="tx2"/>
                </a:solidFill>
              </a:rPr>
              <a:t>Ojcowie ekonomii</a:t>
            </a:r>
            <a:br>
              <a:rPr lang="pl-PL" sz="4000" b="1" dirty="0">
                <a:solidFill>
                  <a:schemeClr val="tx2"/>
                </a:solidFill>
              </a:rPr>
            </a:br>
            <a:r>
              <a:rPr lang="pl-PL" sz="3600" b="1" dirty="0">
                <a:solidFill>
                  <a:schemeClr val="tx2"/>
                </a:solidFill>
              </a:rPr>
              <a:t>Arystoteles   Adam</a:t>
            </a:r>
            <a:br>
              <a:rPr lang="pl-PL" sz="4000" b="1" dirty="0">
                <a:solidFill>
                  <a:schemeClr val="tx2"/>
                </a:solidFill>
              </a:rPr>
            </a:br>
            <a:r>
              <a:rPr lang="pl-PL" sz="3600" b="1" dirty="0">
                <a:solidFill>
                  <a:schemeClr val="tx2"/>
                </a:solidFill>
              </a:rPr>
              <a:t>Ksenofont     </a:t>
            </a:r>
            <a:r>
              <a:rPr lang="pl-PL" sz="3600" b="1" dirty="0" err="1">
                <a:solidFill>
                  <a:schemeClr val="tx2"/>
                </a:solidFill>
              </a:rPr>
              <a:t>Smith</a:t>
            </a:r>
            <a:endParaRPr lang="pl-PL" sz="4000" b="1" dirty="0">
              <a:solidFill>
                <a:schemeClr val="tx2"/>
              </a:solidFill>
            </a:endParaRPr>
          </a:p>
        </p:txBody>
      </p:sp>
      <p:sp>
        <p:nvSpPr>
          <p:cNvPr id="3" name="Symbol zastępczy zawartości 2"/>
          <p:cNvSpPr>
            <a:spLocks noGrp="1"/>
          </p:cNvSpPr>
          <p:nvPr>
            <p:ph idx="1"/>
          </p:nvPr>
        </p:nvSpPr>
        <p:spPr>
          <a:xfrm>
            <a:off x="467544" y="1823179"/>
            <a:ext cx="8424936" cy="4525963"/>
          </a:xfrm>
        </p:spPr>
        <p:txBody>
          <a:bodyPr>
            <a:normAutofit fontScale="92500"/>
          </a:bodyPr>
          <a:lstStyle/>
          <a:p>
            <a:endParaRPr lang="pl-PL" dirty="0">
              <a:solidFill>
                <a:schemeClr val="tx2"/>
              </a:solidFill>
              <a:cs typeface="Arial" panose="020B0604020202020204" pitchFamily="34" charset="0"/>
            </a:endParaRPr>
          </a:p>
          <a:p>
            <a:r>
              <a:rPr lang="pl-PL" sz="2400" dirty="0" err="1">
                <a:solidFill>
                  <a:schemeClr val="tx2"/>
                </a:solidFill>
                <a:cs typeface="Arial" panose="020B0604020202020204" pitchFamily="34" charset="0"/>
              </a:rPr>
              <a:t>Oikonomikos</a:t>
            </a:r>
            <a:r>
              <a:rPr lang="pl-PL" sz="2400" dirty="0">
                <a:solidFill>
                  <a:schemeClr val="tx2"/>
                </a:solidFill>
                <a:cs typeface="Arial" panose="020B0604020202020204" pitchFamily="34" charset="0"/>
              </a:rPr>
              <a:t> składa się z dwóch członów: </a:t>
            </a:r>
            <a:r>
              <a:rPr lang="pl-PL" sz="2400" dirty="0" err="1">
                <a:solidFill>
                  <a:schemeClr val="tx2"/>
                </a:solidFill>
                <a:cs typeface="Arial" panose="020B0604020202020204" pitchFamily="34" charset="0"/>
              </a:rPr>
              <a:t>o</a:t>
            </a:r>
            <a:r>
              <a:rPr lang="pl-PL" sz="2400" i="1" dirty="0" err="1">
                <a:solidFill>
                  <a:schemeClr val="tx2"/>
                </a:solidFill>
                <a:cs typeface="Arial" panose="020B0604020202020204" pitchFamily="34" charset="0"/>
              </a:rPr>
              <a:t>ikos</a:t>
            </a:r>
            <a:r>
              <a:rPr lang="pl-PL" sz="2400" dirty="0">
                <a:solidFill>
                  <a:schemeClr val="tx2"/>
                </a:solidFill>
                <a:cs typeface="Arial" panose="020B0604020202020204" pitchFamily="34" charset="0"/>
              </a:rPr>
              <a:t> - dom, ojczyzna, rodzina oraz </a:t>
            </a:r>
            <a:r>
              <a:rPr lang="pl-PL" sz="2400" i="1" dirty="0" err="1">
                <a:solidFill>
                  <a:schemeClr val="tx2"/>
                </a:solidFill>
                <a:cs typeface="Arial" panose="020B0604020202020204" pitchFamily="34" charset="0"/>
              </a:rPr>
              <a:t>nomos</a:t>
            </a:r>
            <a:r>
              <a:rPr lang="pl-PL" sz="2400" i="1" dirty="0">
                <a:solidFill>
                  <a:schemeClr val="tx2"/>
                </a:solidFill>
                <a:cs typeface="Arial" panose="020B0604020202020204" pitchFamily="34" charset="0"/>
              </a:rPr>
              <a:t> </a:t>
            </a:r>
            <a:r>
              <a:rPr lang="pl-PL" sz="2400" dirty="0">
                <a:solidFill>
                  <a:schemeClr val="tx2"/>
                </a:solidFill>
                <a:cs typeface="Arial" panose="020B0604020202020204" pitchFamily="34" charset="0"/>
              </a:rPr>
              <a:t>– prawo, zasada. </a:t>
            </a:r>
          </a:p>
          <a:p>
            <a:r>
              <a:rPr lang="pl-PL" sz="2400" dirty="0">
                <a:solidFill>
                  <a:schemeClr val="tx2"/>
                </a:solidFill>
                <a:cs typeface="Arial" panose="020B0604020202020204" pitchFamily="34" charset="0"/>
              </a:rPr>
              <a:t>Całe pojęcia tłumaczy się jako „w zarządzaniu domu biegły” lub po prostu „gospodarz”</a:t>
            </a:r>
          </a:p>
          <a:p>
            <a:r>
              <a:rPr lang="pl-PL" sz="2400" dirty="0">
                <a:solidFill>
                  <a:schemeClr val="tx2"/>
                </a:solidFill>
              </a:rPr>
              <a:t>Dokonania </a:t>
            </a:r>
            <a:r>
              <a:rPr lang="pl-PL" sz="2400" dirty="0" err="1">
                <a:solidFill>
                  <a:schemeClr val="tx2"/>
                </a:solidFill>
              </a:rPr>
              <a:t>Smitha</a:t>
            </a:r>
            <a:r>
              <a:rPr lang="pl-PL" sz="2400" dirty="0">
                <a:solidFill>
                  <a:schemeClr val="tx2"/>
                </a:solidFill>
              </a:rPr>
              <a:t> (1723 – 90) były </a:t>
            </a:r>
            <a:r>
              <a:rPr lang="pl-PL" sz="2400" b="1" dirty="0">
                <a:solidFill>
                  <a:schemeClr val="tx2"/>
                </a:solidFill>
              </a:rPr>
              <a:t>podstawą do stworzenia ekonomii</a:t>
            </a:r>
            <a:r>
              <a:rPr lang="pl-PL" sz="2400" dirty="0">
                <a:solidFill>
                  <a:schemeClr val="tx2"/>
                </a:solidFill>
              </a:rPr>
              <a:t> jako odrębnej dziedziny nauki.</a:t>
            </a:r>
          </a:p>
          <a:p>
            <a:r>
              <a:rPr lang="pl-PL" sz="2400" dirty="0">
                <a:solidFill>
                  <a:schemeClr val="tx2"/>
                </a:solidFill>
              </a:rPr>
              <a:t> Wydanie jego pracy – </a:t>
            </a:r>
            <a:r>
              <a:rPr lang="pl-PL" sz="2400" i="1" dirty="0">
                <a:solidFill>
                  <a:schemeClr val="tx2"/>
                </a:solidFill>
              </a:rPr>
              <a:t>Badania nad naturą i przyczynami bogactwa narodów</a:t>
            </a:r>
            <a:r>
              <a:rPr lang="pl-PL" sz="2400" dirty="0">
                <a:solidFill>
                  <a:schemeClr val="tx2"/>
                </a:solidFill>
              </a:rPr>
              <a:t> (1776) jest umownie przyjmowana za datę narodzin współczesnej ekonomii.</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597"/>
          <a:stretch/>
        </p:blipFill>
        <p:spPr bwMode="auto">
          <a:xfrm>
            <a:off x="0" y="0"/>
            <a:ext cx="1163824" cy="155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42" t="7201" r="7670" b="23672"/>
          <a:stretch/>
        </p:blipFill>
        <p:spPr bwMode="auto">
          <a:xfrm>
            <a:off x="1163824" y="332656"/>
            <a:ext cx="1246340" cy="154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303" b="25000"/>
          <a:stretch/>
        </p:blipFill>
        <p:spPr bwMode="auto">
          <a:xfrm flipH="1">
            <a:off x="7814377" y="0"/>
            <a:ext cx="131012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a:extLst>
              <a:ext uri="{FF2B5EF4-FFF2-40B4-BE49-F238E27FC236}">
                <a16:creationId xmlns:a16="http://schemas.microsoft.com/office/drawing/2014/main" id="{EE2E27D6-6525-83BA-F456-B55F3AE531E6}"/>
              </a:ext>
            </a:extLst>
          </p:cNvPr>
          <p:cNvSpPr txBox="1"/>
          <p:nvPr/>
        </p:nvSpPr>
        <p:spPr>
          <a:xfrm>
            <a:off x="2778408" y="1551562"/>
            <a:ext cx="2520280" cy="369332"/>
          </a:xfrm>
          <a:prstGeom prst="rect">
            <a:avLst/>
          </a:prstGeom>
          <a:noFill/>
        </p:spPr>
        <p:txBody>
          <a:bodyPr wrap="square" rtlCol="0">
            <a:spAutoFit/>
          </a:bodyPr>
          <a:lstStyle/>
          <a:p>
            <a:r>
              <a:rPr lang="pl-PL" dirty="0">
                <a:solidFill>
                  <a:srgbClr val="002060"/>
                </a:solidFill>
              </a:rPr>
              <a:t>(430 -  355 </a:t>
            </a:r>
            <a:r>
              <a:rPr lang="pl-PL" dirty="0" err="1">
                <a:solidFill>
                  <a:srgbClr val="002060"/>
                </a:solidFill>
              </a:rPr>
              <a:t>p.n.e</a:t>
            </a:r>
            <a:r>
              <a:rPr lang="pl-PL" dirty="0">
                <a:solidFill>
                  <a:srgbClr val="002060"/>
                </a:solidFill>
              </a:rPr>
              <a:t>)</a:t>
            </a:r>
          </a:p>
        </p:txBody>
      </p:sp>
      <p:sp>
        <p:nvSpPr>
          <p:cNvPr id="5" name="pole tekstowe 4">
            <a:extLst>
              <a:ext uri="{FF2B5EF4-FFF2-40B4-BE49-F238E27FC236}">
                <a16:creationId xmlns:a16="http://schemas.microsoft.com/office/drawing/2014/main" id="{FBEB9AA1-D75E-5C63-C9EC-3D24984550DD}"/>
              </a:ext>
            </a:extLst>
          </p:cNvPr>
          <p:cNvSpPr txBox="1"/>
          <p:nvPr/>
        </p:nvSpPr>
        <p:spPr>
          <a:xfrm>
            <a:off x="2776113" y="920219"/>
            <a:ext cx="2520280" cy="369332"/>
          </a:xfrm>
          <a:prstGeom prst="rect">
            <a:avLst/>
          </a:prstGeom>
          <a:noFill/>
        </p:spPr>
        <p:txBody>
          <a:bodyPr wrap="square" rtlCol="0">
            <a:spAutoFit/>
          </a:bodyPr>
          <a:lstStyle/>
          <a:p>
            <a:r>
              <a:rPr lang="pl-PL" dirty="0">
                <a:solidFill>
                  <a:srgbClr val="002060"/>
                </a:solidFill>
              </a:rPr>
              <a:t>(384 -  322 </a:t>
            </a:r>
            <a:r>
              <a:rPr lang="pl-PL" dirty="0" err="1">
                <a:solidFill>
                  <a:srgbClr val="002060"/>
                </a:solidFill>
              </a:rPr>
              <a:t>p.n.e</a:t>
            </a:r>
            <a:r>
              <a:rPr lang="pl-PL" dirty="0">
                <a:solidFill>
                  <a:srgbClr val="002060"/>
                </a:solidFill>
              </a:rPr>
              <a:t>)</a:t>
            </a:r>
          </a:p>
        </p:txBody>
      </p:sp>
    </p:spTree>
    <p:extLst>
      <p:ext uri="{BB962C8B-B14F-4D97-AF65-F5344CB8AC3E}">
        <p14:creationId xmlns:p14="http://schemas.microsoft.com/office/powerpoint/2010/main" val="223680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a:extLst>
              <a:ext uri="{FF2B5EF4-FFF2-40B4-BE49-F238E27FC236}">
                <a16:creationId xmlns:a16="http://schemas.microsoft.com/office/drawing/2014/main" id="{DEBBEC5B-A666-43EC-AC63-0042A1B65235}"/>
              </a:ext>
            </a:extLst>
          </p:cNvPr>
          <p:cNvSpPr>
            <a:spLocks noChangeArrowheads="1"/>
          </p:cNvSpPr>
          <p:nvPr/>
        </p:nvSpPr>
        <p:spPr bwMode="auto">
          <a:xfrm>
            <a:off x="457200" y="260648"/>
            <a:ext cx="8305800" cy="1200329"/>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400" dirty="0">
                <a:solidFill>
                  <a:srgbClr val="000080"/>
                </a:solidFill>
                <a:cs typeface="Times New Roman" pitchFamily="18" charset="0"/>
              </a:rPr>
              <a:t>Ekonomia jest to nauka gromadzącą i systematyzująca prawdziwą wiedzę o </a:t>
            </a:r>
            <a:r>
              <a:rPr lang="pl-PL" altLang="pl-PL" sz="2400" b="1" dirty="0">
                <a:solidFill>
                  <a:srgbClr val="000080"/>
                </a:solidFill>
                <a:cs typeface="Times New Roman" pitchFamily="18" charset="0"/>
              </a:rPr>
              <a:t>gospodarowaniu</a:t>
            </a:r>
            <a:r>
              <a:rPr lang="pl-PL" altLang="pl-PL" sz="2400" dirty="0">
                <a:solidFill>
                  <a:srgbClr val="000080"/>
                </a:solidFill>
                <a:cs typeface="Times New Roman" pitchFamily="18" charset="0"/>
              </a:rPr>
              <a:t>, czyli o </a:t>
            </a:r>
            <a:r>
              <a:rPr lang="pl-PL" altLang="pl-PL" sz="2400" b="1" dirty="0">
                <a:solidFill>
                  <a:srgbClr val="000080"/>
                </a:solidFill>
                <a:cs typeface="Times New Roman" pitchFamily="18" charset="0"/>
              </a:rPr>
              <a:t>podziale rzadkich dóbr</a:t>
            </a:r>
            <a:r>
              <a:rPr lang="pl-PL" altLang="pl-PL" sz="2400" dirty="0">
                <a:solidFill>
                  <a:srgbClr val="000080"/>
                </a:solidFill>
                <a:cs typeface="Times New Roman" pitchFamily="18" charset="0"/>
              </a:rPr>
              <a:t>. Odpowiada ona na pytania, co, jak i dla kogo jest wytwarzane.</a:t>
            </a:r>
            <a:endParaRPr lang="pl-PL" altLang="pl-PL" sz="2400" dirty="0"/>
          </a:p>
        </p:txBody>
      </p:sp>
      <p:sp>
        <p:nvSpPr>
          <p:cNvPr id="5" name="Rectangle 1031">
            <a:extLst>
              <a:ext uri="{FF2B5EF4-FFF2-40B4-BE49-F238E27FC236}">
                <a16:creationId xmlns:a16="http://schemas.microsoft.com/office/drawing/2014/main" id="{6C6E5C95-3E00-4B87-BBF8-D87F03F32D53}"/>
              </a:ext>
            </a:extLst>
          </p:cNvPr>
          <p:cNvSpPr>
            <a:spLocks noChangeArrowheads="1"/>
          </p:cNvSpPr>
          <p:nvPr/>
        </p:nvSpPr>
        <p:spPr bwMode="auto">
          <a:xfrm>
            <a:off x="457200" y="1700808"/>
            <a:ext cx="8305800" cy="1569660"/>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400" dirty="0">
                <a:solidFill>
                  <a:srgbClr val="006600"/>
                </a:solidFill>
                <a:cs typeface="Times New Roman" pitchFamily="18" charset="0"/>
              </a:rPr>
              <a:t>Ekonomia – nauka o dokonywaniu </a:t>
            </a:r>
            <a:r>
              <a:rPr lang="pl-PL" altLang="pl-PL" sz="2400" b="1" dirty="0">
                <a:solidFill>
                  <a:srgbClr val="006600"/>
                </a:solidFill>
                <a:cs typeface="Times New Roman" pitchFamily="18" charset="0"/>
              </a:rPr>
              <a:t>wyborów</a:t>
            </a:r>
            <a:r>
              <a:rPr lang="pl-PL" altLang="pl-PL" sz="2400" dirty="0">
                <a:solidFill>
                  <a:srgbClr val="006600"/>
                </a:solidFill>
                <a:cs typeface="Times New Roman" pitchFamily="18" charset="0"/>
              </a:rPr>
              <a:t>. Bada, w jaki sposób ludzie dobierają </a:t>
            </a:r>
            <a:r>
              <a:rPr lang="pl-PL" altLang="pl-PL" sz="2400" b="1" dirty="0">
                <a:solidFill>
                  <a:srgbClr val="006600"/>
                </a:solidFill>
                <a:cs typeface="Times New Roman" pitchFamily="18" charset="0"/>
              </a:rPr>
              <a:t>rzadkie</a:t>
            </a:r>
            <a:r>
              <a:rPr lang="pl-PL" altLang="pl-PL" sz="2400" dirty="0">
                <a:solidFill>
                  <a:srgbClr val="006600"/>
                </a:solidFill>
                <a:cs typeface="Times New Roman" pitchFamily="18" charset="0"/>
              </a:rPr>
              <a:t> lub </a:t>
            </a:r>
            <a:r>
              <a:rPr lang="pl-PL" altLang="pl-PL" sz="2400" b="1" dirty="0">
                <a:solidFill>
                  <a:srgbClr val="006600"/>
                </a:solidFill>
                <a:cs typeface="Times New Roman" pitchFamily="18" charset="0"/>
              </a:rPr>
              <a:t>ograniczone zasoby</a:t>
            </a:r>
            <a:r>
              <a:rPr lang="pl-PL" altLang="pl-PL" sz="2400" dirty="0">
                <a:solidFill>
                  <a:srgbClr val="006600"/>
                </a:solidFill>
                <a:cs typeface="Times New Roman" pitchFamily="18" charset="0"/>
              </a:rPr>
              <a:t>, aby produkować </a:t>
            </a:r>
            <a:r>
              <a:rPr lang="pl-PL" altLang="pl-PL" sz="2400" dirty="0">
                <a:solidFill>
                  <a:srgbClr val="006600"/>
                </a:solidFill>
              </a:rPr>
              <a:t> </a:t>
            </a:r>
            <a:r>
              <a:rPr lang="pl-PL" altLang="pl-PL" sz="2400" dirty="0">
                <a:solidFill>
                  <a:srgbClr val="006600"/>
                </a:solidFill>
                <a:cs typeface="Times New Roman" pitchFamily="18" charset="0"/>
              </a:rPr>
              <a:t>z nich różne </a:t>
            </a:r>
            <a:r>
              <a:rPr lang="pl-PL" altLang="pl-PL" sz="2400" b="1" dirty="0">
                <a:solidFill>
                  <a:srgbClr val="006600"/>
                </a:solidFill>
                <a:cs typeface="Times New Roman" pitchFamily="18" charset="0"/>
              </a:rPr>
              <a:t>dobra</a:t>
            </a:r>
            <a:r>
              <a:rPr lang="pl-PL" altLang="pl-PL" sz="2400" dirty="0">
                <a:solidFill>
                  <a:srgbClr val="006600"/>
                </a:solidFill>
                <a:cs typeface="Times New Roman" pitchFamily="18" charset="0"/>
              </a:rPr>
              <a:t> i jak decydują o </a:t>
            </a:r>
            <a:r>
              <a:rPr lang="pl-PL" altLang="pl-PL" sz="2400" b="1" dirty="0">
                <a:solidFill>
                  <a:srgbClr val="006600"/>
                </a:solidFill>
                <a:cs typeface="Times New Roman" pitchFamily="18" charset="0"/>
              </a:rPr>
              <a:t>rozdziale</a:t>
            </a:r>
            <a:r>
              <a:rPr lang="pl-PL" altLang="pl-PL" sz="2400" dirty="0">
                <a:solidFill>
                  <a:srgbClr val="006600"/>
                </a:solidFill>
                <a:cs typeface="Times New Roman" pitchFamily="18" charset="0"/>
              </a:rPr>
              <a:t> tych dóbr między </a:t>
            </a:r>
            <a:r>
              <a:rPr lang="pl-PL" altLang="pl-PL" sz="2400" b="1" dirty="0">
                <a:solidFill>
                  <a:srgbClr val="006600"/>
                </a:solidFill>
                <a:cs typeface="Times New Roman" pitchFamily="18" charset="0"/>
              </a:rPr>
              <a:t>konsumujących</a:t>
            </a:r>
            <a:r>
              <a:rPr lang="pl-PL" altLang="pl-PL" sz="2400" dirty="0">
                <a:solidFill>
                  <a:srgbClr val="006600"/>
                </a:solidFill>
                <a:cs typeface="Times New Roman" pitchFamily="18" charset="0"/>
              </a:rPr>
              <a:t> je członków społeczeństwa.</a:t>
            </a:r>
            <a:endParaRPr lang="pl-PL" altLang="pl-PL" sz="2400" dirty="0">
              <a:solidFill>
                <a:srgbClr val="006600"/>
              </a:solidFill>
            </a:endParaRPr>
          </a:p>
        </p:txBody>
      </p:sp>
      <p:sp>
        <p:nvSpPr>
          <p:cNvPr id="6" name="Rectangle 1033">
            <a:extLst>
              <a:ext uri="{FF2B5EF4-FFF2-40B4-BE49-F238E27FC236}">
                <a16:creationId xmlns:a16="http://schemas.microsoft.com/office/drawing/2014/main" id="{445388A7-571E-4570-A615-D271CA02B682}"/>
              </a:ext>
            </a:extLst>
          </p:cNvPr>
          <p:cNvSpPr>
            <a:spLocks noChangeArrowheads="1"/>
          </p:cNvSpPr>
          <p:nvPr/>
        </p:nvSpPr>
        <p:spPr bwMode="auto">
          <a:xfrm>
            <a:off x="457200" y="3443432"/>
            <a:ext cx="8305800" cy="1225550"/>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400">
                <a:solidFill>
                  <a:srgbClr val="000099"/>
                </a:solidFill>
                <a:cs typeface="Times New Roman" pitchFamily="18" charset="0"/>
              </a:rPr>
              <a:t>Ekonomia – nauka badająca zachowanie się ludzi w </a:t>
            </a:r>
            <a:r>
              <a:rPr lang="pl-PL" altLang="pl-PL" sz="2400" b="1">
                <a:solidFill>
                  <a:srgbClr val="000099"/>
                </a:solidFill>
                <a:cs typeface="Times New Roman" pitchFamily="18" charset="0"/>
              </a:rPr>
              <a:t>produkcji, dystrybucji</a:t>
            </a:r>
            <a:r>
              <a:rPr lang="pl-PL" altLang="pl-PL" sz="2400" b="1">
                <a:solidFill>
                  <a:srgbClr val="000099"/>
                </a:solidFill>
              </a:rPr>
              <a:t> </a:t>
            </a:r>
            <a:r>
              <a:rPr lang="pl-PL" altLang="pl-PL" sz="2400" b="1">
                <a:solidFill>
                  <a:srgbClr val="000099"/>
                </a:solidFill>
                <a:cs typeface="Times New Roman" pitchFamily="18" charset="0"/>
              </a:rPr>
              <a:t>i konsumpcji dóbr oraz usług</a:t>
            </a:r>
            <a:r>
              <a:rPr lang="pl-PL" altLang="pl-PL" sz="2400">
                <a:solidFill>
                  <a:srgbClr val="000099"/>
                </a:solidFill>
                <a:cs typeface="Times New Roman" pitchFamily="18" charset="0"/>
              </a:rPr>
              <a:t> w świecie rzadkich zasobów pozostających do naszej dyspozycji.</a:t>
            </a:r>
            <a:endParaRPr lang="pl-PL" altLang="pl-PL" sz="2400">
              <a:solidFill>
                <a:srgbClr val="000099"/>
              </a:solidFill>
            </a:endParaRPr>
          </a:p>
        </p:txBody>
      </p:sp>
      <p:sp>
        <p:nvSpPr>
          <p:cNvPr id="7" name="Rectangle 1035">
            <a:extLst>
              <a:ext uri="{FF2B5EF4-FFF2-40B4-BE49-F238E27FC236}">
                <a16:creationId xmlns:a16="http://schemas.microsoft.com/office/drawing/2014/main" id="{6CA7C699-1C05-43EB-A473-AE2069CCEE66}"/>
              </a:ext>
            </a:extLst>
          </p:cNvPr>
          <p:cNvSpPr>
            <a:spLocks noChangeArrowheads="1"/>
          </p:cNvSpPr>
          <p:nvPr/>
        </p:nvSpPr>
        <p:spPr bwMode="auto">
          <a:xfrm>
            <a:off x="457200" y="4941168"/>
            <a:ext cx="8305800" cy="1200329"/>
          </a:xfrm>
          <a:prstGeom prst="rect">
            <a:avLst/>
          </a:prstGeom>
          <a:noFill/>
          <a:ln w="38100" cmpd="dbl">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sz="2400" dirty="0">
                <a:solidFill>
                  <a:srgbClr val="000080"/>
                </a:solidFill>
                <a:cs typeface="Times New Roman" pitchFamily="18" charset="0"/>
              </a:rPr>
              <a:t> </a:t>
            </a:r>
            <a:r>
              <a:rPr lang="pl-PL" altLang="pl-PL" sz="2400" dirty="0">
                <a:solidFill>
                  <a:srgbClr val="006600"/>
                </a:solidFill>
                <a:cs typeface="Times New Roman" pitchFamily="18" charset="0"/>
              </a:rPr>
              <a:t>Ekonomia jest nauką o najefektywniejszej </a:t>
            </a:r>
            <a:r>
              <a:rPr lang="pl-PL" altLang="pl-PL" sz="2400" b="1" dirty="0">
                <a:solidFill>
                  <a:srgbClr val="006600"/>
                </a:solidFill>
                <a:cs typeface="Times New Roman" pitchFamily="18" charset="0"/>
              </a:rPr>
              <a:t>alokacji</a:t>
            </a:r>
            <a:r>
              <a:rPr lang="pl-PL" altLang="pl-PL" sz="2400" dirty="0">
                <a:solidFill>
                  <a:srgbClr val="006600"/>
                </a:solidFill>
                <a:cs typeface="Times New Roman" pitchFamily="18" charset="0"/>
              </a:rPr>
              <a:t> </a:t>
            </a:r>
            <a:r>
              <a:rPr lang="pl-PL" altLang="pl-PL" sz="2400" b="1" dirty="0">
                <a:solidFill>
                  <a:srgbClr val="C00000"/>
                </a:solidFill>
                <a:cs typeface="Times New Roman" pitchFamily="18" charset="0"/>
              </a:rPr>
              <a:t>ograniczonych zasobów</a:t>
            </a:r>
            <a:r>
              <a:rPr lang="pl-PL" altLang="pl-PL" sz="2400" b="1" dirty="0">
                <a:solidFill>
                  <a:srgbClr val="006600"/>
                </a:solidFill>
                <a:cs typeface="Times New Roman" pitchFamily="18" charset="0"/>
              </a:rPr>
              <a:t> </a:t>
            </a:r>
            <a:r>
              <a:rPr lang="pl-PL" altLang="pl-PL" sz="2400" dirty="0">
                <a:solidFill>
                  <a:srgbClr val="006600"/>
                </a:solidFill>
                <a:cs typeface="Times New Roman" pitchFamily="18" charset="0"/>
              </a:rPr>
              <a:t>między </a:t>
            </a:r>
            <a:r>
              <a:rPr lang="pl-PL" altLang="pl-PL" sz="2400" b="1" dirty="0">
                <a:solidFill>
                  <a:srgbClr val="CC0000"/>
                </a:solidFill>
                <a:cs typeface="Times New Roman" pitchFamily="18" charset="0"/>
              </a:rPr>
              <a:t>nieograniczone potrzeby</a:t>
            </a:r>
            <a:r>
              <a:rPr lang="pl-PL" altLang="pl-PL" sz="2400" dirty="0">
                <a:solidFill>
                  <a:srgbClr val="006600"/>
                </a:solidFill>
                <a:cs typeface="Times New Roman" pitchFamily="18" charset="0"/>
              </a:rPr>
              <a:t> w celu uzyskania </a:t>
            </a:r>
            <a:r>
              <a:rPr lang="pl-PL" altLang="pl-PL" sz="2400" b="1" dirty="0">
                <a:solidFill>
                  <a:srgbClr val="C00000"/>
                </a:solidFill>
                <a:cs typeface="Times New Roman" pitchFamily="18" charset="0"/>
              </a:rPr>
              <a:t>maksimum</a:t>
            </a:r>
            <a:r>
              <a:rPr lang="pl-PL" altLang="pl-PL" sz="2400" b="1" dirty="0">
                <a:solidFill>
                  <a:srgbClr val="006600"/>
                </a:solidFill>
                <a:cs typeface="Times New Roman" pitchFamily="18" charset="0"/>
              </a:rPr>
              <a:t> zadowolenia </a:t>
            </a:r>
            <a:r>
              <a:rPr lang="pl-PL" altLang="pl-PL" sz="2400" dirty="0">
                <a:solidFill>
                  <a:srgbClr val="006600"/>
                </a:solidFill>
                <a:cs typeface="Times New Roman" pitchFamily="18" charset="0"/>
              </a:rPr>
              <a:t>społeczeństwa.</a:t>
            </a:r>
            <a:endParaRPr lang="pl-PL" altLang="pl-PL" sz="2400" dirty="0">
              <a:solidFill>
                <a:srgbClr val="006600"/>
              </a:solidFill>
            </a:endParaRPr>
          </a:p>
        </p:txBody>
      </p:sp>
    </p:spTree>
    <p:extLst>
      <p:ext uri="{BB962C8B-B14F-4D97-AF65-F5344CB8AC3E}">
        <p14:creationId xmlns:p14="http://schemas.microsoft.com/office/powerpoint/2010/main" val="81285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03300"/>
            <a:ext cx="7884368" cy="1143000"/>
          </a:xfrm>
        </p:spPr>
        <p:txBody>
          <a:bodyPr/>
          <a:lstStyle/>
          <a:p>
            <a:r>
              <a:rPr lang="pl-PL" sz="4000" dirty="0">
                <a:solidFill>
                  <a:schemeClr val="tx2"/>
                </a:solidFill>
              </a:rPr>
              <a:t>Czyli można też powiedzieć, że…</a:t>
            </a:r>
          </a:p>
        </p:txBody>
      </p:sp>
      <p:sp>
        <p:nvSpPr>
          <p:cNvPr id="4" name="Prostokąt 3"/>
          <p:cNvSpPr/>
          <p:nvPr/>
        </p:nvSpPr>
        <p:spPr>
          <a:xfrm>
            <a:off x="179512" y="1484784"/>
            <a:ext cx="8640960" cy="4154984"/>
          </a:xfrm>
          <a:prstGeom prst="rect">
            <a:avLst/>
          </a:prstGeom>
        </p:spPr>
        <p:txBody>
          <a:bodyPr wrap="square">
            <a:spAutoFit/>
          </a:bodyPr>
          <a:lstStyle/>
          <a:p>
            <a:r>
              <a:rPr lang="pl-PL" sz="2400" dirty="0">
                <a:solidFill>
                  <a:schemeClr val="tx2"/>
                </a:solidFill>
              </a:rPr>
              <a:t>Normalni ludzie, którzy z ekonomią się jeszcze nie zetknęli, po mniej więcej trzech drinkach albo pięciu piwach rozumieją ją tak:</a:t>
            </a:r>
          </a:p>
          <a:p>
            <a:pPr marL="342900" indent="-342900">
              <a:buFontTx/>
              <a:buChar char="-"/>
            </a:pPr>
            <a:r>
              <a:rPr lang="pl-PL" sz="2400" dirty="0">
                <a:solidFill>
                  <a:schemeClr val="tx2"/>
                </a:solidFill>
              </a:rPr>
              <a:t>liczba rzeczy na świecie jest ograniczona i ktoś inny zabiera te, które należą do mnie;</a:t>
            </a:r>
            <a:br>
              <a:rPr lang="pl-PL" sz="2400" dirty="0">
                <a:solidFill>
                  <a:schemeClr val="tx2"/>
                </a:solidFill>
              </a:rPr>
            </a:br>
            <a:r>
              <a:rPr lang="pl-PL" sz="2400" dirty="0">
                <a:solidFill>
                  <a:schemeClr val="tx2"/>
                </a:solidFill>
              </a:rPr>
              <a:t>- zapłata za jakąkolwiek pracę nigdy nie jest wystarczająca;</a:t>
            </a:r>
            <a:br>
              <a:rPr lang="pl-PL" sz="2400" dirty="0">
                <a:solidFill>
                  <a:schemeClr val="tx2"/>
                </a:solidFill>
              </a:rPr>
            </a:br>
            <a:r>
              <a:rPr lang="pl-PL" sz="2400" dirty="0">
                <a:solidFill>
                  <a:schemeClr val="tx2"/>
                </a:solidFill>
              </a:rPr>
              <a:t>- każdy biznes to przestępstwo (sprzedawcy hurtowi to oszuści, detaliczni to złodzieje, przedsiębiorcy to właściciele niewolników);</a:t>
            </a:r>
            <a:br>
              <a:rPr lang="pl-PL" sz="2400" dirty="0">
                <a:solidFill>
                  <a:schemeClr val="tx2"/>
                </a:solidFill>
              </a:rPr>
            </a:br>
            <a:r>
              <a:rPr lang="pl-PL" sz="2400" dirty="0">
                <a:solidFill>
                  <a:schemeClr val="tx2"/>
                </a:solidFill>
              </a:rPr>
              <a:t>- każde bogactwo jest efektem spisku pomiędzy Żydami, albo Japończykami, albo tymi piratami z giełdy na Wall </a:t>
            </a:r>
            <a:r>
              <a:rPr lang="pl-PL" sz="2400" dirty="0" err="1">
                <a:solidFill>
                  <a:schemeClr val="tx2"/>
                </a:solidFill>
              </a:rPr>
              <a:t>Street</a:t>
            </a:r>
            <a:r>
              <a:rPr lang="pl-PL" sz="2400" dirty="0">
                <a:solidFill>
                  <a:schemeClr val="tx2"/>
                </a:solidFill>
              </a:rPr>
              <a:t>.	</a:t>
            </a:r>
          </a:p>
          <a:p>
            <a:pPr algn="ctr"/>
            <a:r>
              <a:rPr lang="pl-PL" sz="2400" dirty="0">
                <a:solidFill>
                  <a:schemeClr val="tx2"/>
                </a:solidFill>
              </a:rPr>
              <a:t>		                         </a:t>
            </a:r>
            <a:r>
              <a:rPr lang="pl-PL" dirty="0">
                <a:solidFill>
                  <a:schemeClr val="tx2"/>
                </a:solidFill>
              </a:rPr>
              <a:t>www.ekonomia na wesoło</a:t>
            </a:r>
          </a:p>
        </p:txBody>
      </p:sp>
      <p:pic>
        <p:nvPicPr>
          <p:cNvPr id="3074" name="Picture 2" descr="http://id.joe.pl/sub_images/pictures/b869da2d7f899e2c98b9227b819d1227_th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009650"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250647"/>
      </p:ext>
    </p:extLst>
  </p:cSld>
  <p:clrMapOvr>
    <a:masterClrMapping/>
  </p:clrMapOvr>
</p:sld>
</file>

<file path=ppt/theme/theme1.xml><?xml version="1.0" encoding="utf-8"?>
<a:theme xmlns:a="http://schemas.openxmlformats.org/drawingml/2006/main" name="wyklady_konferencje_pl_0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wyklady_konferencje_pl_01</Template>
  <TotalTime>983</TotalTime>
  <Words>2149</Words>
  <Application>Microsoft Office PowerPoint</Application>
  <PresentationFormat>Pokaz na ekranie (4:3)</PresentationFormat>
  <Paragraphs>179</Paragraphs>
  <Slides>31</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31</vt:i4>
      </vt:variant>
    </vt:vector>
  </HeadingPairs>
  <TitlesOfParts>
    <vt:vector size="39" baseType="lpstr">
      <vt:lpstr>Arial</vt:lpstr>
      <vt:lpstr>Calibri</vt:lpstr>
      <vt:lpstr>Comic Sans MS</vt:lpstr>
      <vt:lpstr>Times New Roman</vt:lpstr>
      <vt:lpstr>Verdana</vt:lpstr>
      <vt:lpstr>Wingdings</vt:lpstr>
      <vt:lpstr>wyklady_konferencje_pl_01</vt:lpstr>
      <vt:lpstr>Klip</vt:lpstr>
      <vt:lpstr>Ekonomia i ekonomiści</vt:lpstr>
      <vt:lpstr>Prezentacja programu PowerPoint</vt:lpstr>
      <vt:lpstr>Prezentacja programu PowerPoint</vt:lpstr>
      <vt:lpstr>Tylko pieniądz doprowadził do szaleństwa więcej ludzi, niż zrobiła to miłość.                    Benjamin Disraeli</vt:lpstr>
      <vt:lpstr>Taki sobie żarcik, choć…</vt:lpstr>
      <vt:lpstr>Zaczynamy od ekonomii</vt:lpstr>
      <vt:lpstr>Ojcowie ekonomii Arystoteles   Adam Ksenofont     Smith</vt:lpstr>
      <vt:lpstr>Prezentacja programu PowerPoint</vt:lpstr>
      <vt:lpstr>Czyli można też powiedzieć, że…</vt:lpstr>
      <vt:lpstr>Albo jeszcze inaczej …</vt:lpstr>
      <vt:lpstr>Prezentacja programu PowerPoint</vt:lpstr>
      <vt:lpstr>Ekonomista dobry i zły?</vt:lpstr>
      <vt:lpstr>Prezentacja programu PowerPoint</vt:lpstr>
      <vt:lpstr>Ekonomista dobry i zły?</vt:lpstr>
      <vt:lpstr>Grzegorz Witold Kołodko Profesor nauk ekonomicznych, wicepremier                                      i minister finansów w latach 1994–1997 i 2002–2003</vt:lpstr>
      <vt:lpstr>Uwaga!</vt:lpstr>
      <vt:lpstr>O tym, dlaczego tak wielu ekonomistów amerykańskich zignorowało oznaki nadchodzącego kryzysu. </vt:lpstr>
      <vt:lpstr>Prezentacja programu PowerPoint</vt:lpstr>
      <vt:lpstr>Prezentacja programu PowerPoint</vt:lpstr>
      <vt:lpstr>Prezentacja programu PowerPoint</vt:lpstr>
      <vt:lpstr>Prezentacja programu PowerPoint</vt:lpstr>
      <vt:lpstr>Prezentacja programu PowerPoint</vt:lpstr>
      <vt:lpstr>Grzegorz Witold Kołodko raz jeszcze</vt:lpstr>
      <vt:lpstr>Czy będziecie gotowi na przyszłość? Oto umiejętności przyszłości</vt:lpstr>
      <vt:lpstr>a Albert Einstein dodał:</vt:lpstr>
      <vt:lpstr>Myślenie krytyczne </vt:lpstr>
      <vt:lpstr>Prezentacja programu PowerPoint</vt:lpstr>
      <vt:lpstr>Najważniejsze zasady myślenia krytycznego</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Katarzyna Oryszczak</cp:lastModifiedBy>
  <cp:revision>49</cp:revision>
  <dcterms:created xsi:type="dcterms:W3CDTF">2014-03-06T14:24:51Z</dcterms:created>
  <dcterms:modified xsi:type="dcterms:W3CDTF">2022-11-07T12:02:18Z</dcterms:modified>
</cp:coreProperties>
</file>