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275" r:id="rId3"/>
    <p:sldId id="287" r:id="rId4"/>
    <p:sldId id="274" r:id="rId5"/>
    <p:sldId id="298" r:id="rId6"/>
    <p:sldId id="262" r:id="rId7"/>
    <p:sldId id="288" r:id="rId8"/>
    <p:sldId id="265" r:id="rId9"/>
    <p:sldId id="285" r:id="rId10"/>
    <p:sldId id="260" r:id="rId11"/>
    <p:sldId id="284" r:id="rId12"/>
    <p:sldId id="297" r:id="rId13"/>
    <p:sldId id="267" r:id="rId14"/>
    <p:sldId id="300" r:id="rId15"/>
    <p:sldId id="276" r:id="rId16"/>
    <p:sldId id="301" r:id="rId17"/>
    <p:sldId id="299" r:id="rId18"/>
    <p:sldId id="268" r:id="rId19"/>
    <p:sldId id="280" r:id="rId20"/>
    <p:sldId id="272" r:id="rId21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344D84-9AFB-497E-A393-DC336BA19D2E}" styleName="Styl pośredni 3 — Ak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9" d="100"/>
          <a:sy n="79" d="100"/>
        </p:scale>
        <p:origin x="-1546" y="-1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9FCCA-4494-4B7E-9D00-64E780C91249}" type="datetimeFigureOut">
              <a:rPr lang="pl-PL" smtClean="0"/>
              <a:pPr/>
              <a:t>13.10.2022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02214-4BD7-4ACF-8A37-40E64337B9D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3140968"/>
            <a:ext cx="7772400" cy="1872208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3568" y="5085184"/>
            <a:ext cx="7776864" cy="576064"/>
          </a:xfr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ńcowy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F2DD9-72C3-4A67-BC4A-FC462447A933}" type="datetime1">
              <a:rPr lang="pl-PL" smtClean="0"/>
              <a:pPr>
                <a:defRPr/>
              </a:pPr>
              <a:t>13.10.2022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1ACF1-4D49-4EB3-9595-87EFBF75DD0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241A0-6A1E-45CA-B70E-F239DF4FDF8E}" type="datetime1">
              <a:rPr lang="pl-PL" smtClean="0"/>
              <a:pPr>
                <a:defRPr/>
              </a:pPr>
              <a:t>13.10.2022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AF5F7-63E2-4EF7-A204-61374A4AEED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8DB26-9639-4DCD-9EFE-ED69221DC379}" type="datetime1">
              <a:rPr lang="pl-PL" smtClean="0"/>
              <a:pPr>
                <a:defRPr/>
              </a:pPr>
              <a:t>13.10.2022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FA1B4-A808-4B1A-A8D2-C5F3E1992CC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5DA2A-2F3E-47C1-B62D-D99B061EFEDC}" type="datetime1">
              <a:rPr lang="pl-PL" smtClean="0"/>
              <a:pPr>
                <a:defRPr/>
              </a:pPr>
              <a:t>13.10.2022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851B1-26EE-45BA-B632-422EC64021D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FECEB-DB29-4131-921F-06142F0CDD9E}" type="datetime1">
              <a:rPr lang="pl-PL" smtClean="0"/>
              <a:pPr>
                <a:defRPr/>
              </a:pPr>
              <a:t>13.10.2022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D7474-96DA-45D7-BA1C-2AD65F270CD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29309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186209"/>
            <a:ext cx="5486400" cy="410688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869160"/>
            <a:ext cx="5486400" cy="1008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BE18F-3747-464C-B41B-7B1D986A9299}" type="datetime1">
              <a:rPr lang="pl-PL" smtClean="0"/>
              <a:pPr>
                <a:defRPr/>
              </a:pPr>
              <a:t>13.10.2022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C49F0-3B5F-4B22-B1BF-00DED1BF5F1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C2E0B-B8F8-437E-857D-BA02058DA89E}" type="datetime1">
              <a:rPr lang="pl-PL" smtClean="0"/>
              <a:pPr>
                <a:defRPr/>
              </a:pPr>
              <a:t>13.10.2022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4DD33-A5F6-41CB-B1D4-B292B5F393F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530626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5306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EE940-361D-4D9E-BEC3-DFB1FA6B008B}" type="datetime1">
              <a:rPr lang="pl-PL" smtClean="0"/>
              <a:pPr>
                <a:defRPr/>
              </a:pPr>
              <a:t>13.10.2022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4EC80-7C33-4BC9-8021-208246FAFAE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Tytuł slajdu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5940425" y="59499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DA7CAD24-EB8D-4238-AF5B-229ACEA127F6}" type="datetime1">
              <a:rPr lang="pl-PL" smtClean="0"/>
              <a:pPr>
                <a:defRPr/>
              </a:pPr>
              <a:t>13.10.2022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68313" y="5949950"/>
            <a:ext cx="5399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101013" y="5949950"/>
            <a:ext cx="6207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B7363AE7-0A86-41A0-9713-FF4D6645DFB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600" kern="12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200" kern="12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ytuł 1"/>
          <p:cNvSpPr>
            <a:spLocks noGrp="1"/>
          </p:cNvSpPr>
          <p:nvPr>
            <p:ph type="ctrTitle"/>
          </p:nvPr>
        </p:nvSpPr>
        <p:spPr>
          <a:xfrm>
            <a:off x="685800" y="3141663"/>
            <a:ext cx="7772400" cy="1871662"/>
          </a:xfrm>
        </p:spPr>
        <p:txBody>
          <a:bodyPr>
            <a:normAutofit/>
          </a:bodyPr>
          <a:lstStyle/>
          <a:p>
            <a:r>
              <a:rPr lang="pl-PL" smtClean="0"/>
              <a:t>Transfer </a:t>
            </a:r>
            <a:br>
              <a:rPr lang="pl-PL" smtClean="0"/>
            </a:br>
            <a:r>
              <a:rPr lang="pl-PL" smtClean="0"/>
              <a:t>zawodników i </a:t>
            </a:r>
            <a:r>
              <a:rPr lang="pl-PL" dirty="0" smtClean="0"/>
              <a:t>kapitału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4213" y="5084763"/>
            <a:ext cx="7775575" cy="5762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/>
              <a:t>dr Artur Grabowski – Katedra Ekonomii 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84213" y="5876925"/>
            <a:ext cx="77755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/>
            <a:r>
              <a:rPr lang="pl-PL" dirty="0" smtClean="0">
                <a:solidFill>
                  <a:srgbClr val="A6A6A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Katowice, 17 października 2022r.</a:t>
            </a:r>
            <a:endParaRPr lang="pl-PL" dirty="0">
              <a:solidFill>
                <a:srgbClr val="A6A6A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Trzy perspektywy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pl-PL" dirty="0" smtClean="0"/>
              <a:t>Zawodnika </a:t>
            </a:r>
          </a:p>
          <a:p>
            <a:pPr>
              <a:lnSpc>
                <a:spcPct val="200000"/>
              </a:lnSpc>
            </a:pPr>
            <a:r>
              <a:rPr lang="pl-PL" dirty="0" smtClean="0"/>
              <a:t>Agenta piłkarskiego (doradców),</a:t>
            </a:r>
          </a:p>
          <a:p>
            <a:pPr>
              <a:lnSpc>
                <a:spcPct val="200000"/>
              </a:lnSpc>
            </a:pPr>
            <a:r>
              <a:rPr lang="pl-PL" dirty="0" smtClean="0"/>
              <a:t>Klubu 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1ACF1-4D49-4EB3-9595-87EFBF75DD04}" type="slidenum">
              <a:rPr lang="pl-PL" smtClean="0"/>
              <a:pPr>
                <a:defRPr/>
              </a:pPr>
              <a:t>10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Piłkarska Polska 2021/2022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l-PL" b="1" dirty="0" smtClean="0"/>
              <a:t>860,7 mln PLN</a:t>
            </a:r>
            <a:r>
              <a:rPr lang="pl-PL" dirty="0" smtClean="0"/>
              <a:t>: przychody klubów Ekstraklasy,</a:t>
            </a:r>
          </a:p>
          <a:p>
            <a:pPr>
              <a:lnSpc>
                <a:spcPct val="150000"/>
              </a:lnSpc>
            </a:pPr>
            <a:r>
              <a:rPr lang="pl-PL" b="1" dirty="0" smtClean="0"/>
              <a:t>145,6 mln PLN</a:t>
            </a:r>
            <a:r>
              <a:rPr lang="pl-PL" dirty="0" smtClean="0"/>
              <a:t>: transfery zawodników,</a:t>
            </a:r>
          </a:p>
          <a:p>
            <a:pPr>
              <a:lnSpc>
                <a:spcPct val="150000"/>
              </a:lnSpc>
            </a:pPr>
            <a:r>
              <a:rPr lang="pl-PL" b="1" dirty="0" smtClean="0"/>
              <a:t>43,2 mln zł</a:t>
            </a:r>
            <a:r>
              <a:rPr lang="pl-PL" i="1" dirty="0" smtClean="0"/>
              <a:t>:</a:t>
            </a:r>
            <a:r>
              <a:rPr lang="pl-PL" dirty="0" smtClean="0"/>
              <a:t> Pogoń Szczecin przychody</a:t>
            </a:r>
            <a:br>
              <a:rPr lang="pl-PL" dirty="0" smtClean="0"/>
            </a:br>
            <a:r>
              <a:rPr lang="pl-PL" dirty="0" smtClean="0"/>
              <a:t>z transferów, </a:t>
            </a:r>
          </a:p>
          <a:p>
            <a:pPr>
              <a:lnSpc>
                <a:spcPct val="150000"/>
              </a:lnSpc>
            </a:pPr>
            <a:r>
              <a:rPr lang="pl-PL" b="1" dirty="0" smtClean="0"/>
              <a:t>93%: </a:t>
            </a:r>
            <a:r>
              <a:rPr lang="pl-PL" dirty="0" smtClean="0"/>
              <a:t>transfery zagraniczne.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1ACF1-4D49-4EB3-9595-87EFBF75DD04}" type="slidenum">
              <a:rPr lang="pl-PL" smtClean="0"/>
              <a:pPr>
                <a:defRPr/>
              </a:pPr>
              <a:t>11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1ACF1-4D49-4EB3-9595-87EFBF75DD04}" type="slidenum">
              <a:rPr lang="pl-PL" smtClean="0"/>
              <a:pPr>
                <a:defRPr/>
              </a:pPr>
              <a:t>12</a:t>
            </a:fld>
            <a:endParaRPr lang="pl-P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4657" y="0"/>
            <a:ext cx="9318657" cy="698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Przykłady – sezon 2021/2022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l-PL" sz="2000" b="1" dirty="0" smtClean="0"/>
              <a:t>Jack </a:t>
            </a:r>
            <a:r>
              <a:rPr lang="pl-PL" sz="2000" b="1" dirty="0" err="1" smtClean="0"/>
              <a:t>Grealish</a:t>
            </a:r>
            <a:r>
              <a:rPr lang="pl-PL" sz="2000" b="1" dirty="0" smtClean="0"/>
              <a:t>: </a:t>
            </a:r>
            <a:r>
              <a:rPr lang="pl-PL" sz="2000" dirty="0" smtClean="0"/>
              <a:t>Aston Villa </a:t>
            </a:r>
            <a:r>
              <a:rPr lang="pl-PL" sz="2000" b="1" dirty="0" smtClean="0"/>
              <a:t>-&gt; </a:t>
            </a:r>
            <a:r>
              <a:rPr lang="pl-PL" sz="2000" dirty="0" smtClean="0"/>
              <a:t>Manchester City </a:t>
            </a:r>
            <a:br>
              <a:rPr lang="pl-PL" sz="2000" dirty="0" smtClean="0"/>
            </a:br>
            <a:r>
              <a:rPr lang="pl-PL" sz="2000" dirty="0" smtClean="0"/>
              <a:t>(</a:t>
            </a:r>
            <a:r>
              <a:rPr lang="pl-PL" sz="2000" b="1" dirty="0" smtClean="0">
                <a:solidFill>
                  <a:srgbClr val="FF0000"/>
                </a:solidFill>
              </a:rPr>
              <a:t>kwota: 117,5 mln EUR</a:t>
            </a:r>
            <a:r>
              <a:rPr lang="pl-PL" sz="2000" dirty="0" smtClean="0"/>
              <a:t>),</a:t>
            </a:r>
          </a:p>
          <a:p>
            <a:pPr>
              <a:lnSpc>
                <a:spcPct val="150000"/>
              </a:lnSpc>
            </a:pPr>
            <a:r>
              <a:rPr lang="pl-PL" sz="2000" b="1" dirty="0" smtClean="0"/>
              <a:t>Jordan Sancho</a:t>
            </a:r>
            <a:r>
              <a:rPr lang="pl-PL" sz="2000" dirty="0" smtClean="0"/>
              <a:t>: Borussia Dortmund </a:t>
            </a:r>
            <a:r>
              <a:rPr lang="pl-PL" sz="2000" b="1" dirty="0" smtClean="0"/>
              <a:t>-&gt;</a:t>
            </a:r>
            <a:r>
              <a:rPr lang="pl-PL" sz="2000" dirty="0" smtClean="0"/>
              <a:t> Manchester United (</a:t>
            </a:r>
            <a:r>
              <a:rPr lang="pl-PL" sz="2000" b="1" dirty="0" smtClean="0">
                <a:solidFill>
                  <a:srgbClr val="FF0000"/>
                </a:solidFill>
              </a:rPr>
              <a:t>kwota:85 mln EUR</a:t>
            </a:r>
            <a:r>
              <a:rPr lang="pl-PL" sz="2000" dirty="0" smtClean="0"/>
              <a:t>),</a:t>
            </a:r>
          </a:p>
          <a:p>
            <a:pPr>
              <a:lnSpc>
                <a:spcPct val="150000"/>
              </a:lnSpc>
            </a:pPr>
            <a:r>
              <a:rPr lang="pl-PL" sz="2000" b="1" dirty="0" smtClean="0"/>
              <a:t>Lionel </a:t>
            </a:r>
            <a:r>
              <a:rPr lang="pl-PL" sz="2000" b="1" dirty="0" err="1" smtClean="0"/>
              <a:t>Messi</a:t>
            </a:r>
            <a:r>
              <a:rPr lang="pl-PL" sz="2000" b="1" dirty="0" smtClean="0"/>
              <a:t>: </a:t>
            </a:r>
            <a:r>
              <a:rPr lang="pl-PL" sz="2000" dirty="0" smtClean="0"/>
              <a:t>FC Barcelona </a:t>
            </a:r>
            <a:r>
              <a:rPr lang="pl-PL" sz="2000" b="1" dirty="0" smtClean="0"/>
              <a:t>-&gt; </a:t>
            </a:r>
            <a:r>
              <a:rPr lang="pl-PL" sz="2000" dirty="0" err="1" smtClean="0"/>
              <a:t>Paris</a:t>
            </a:r>
            <a:r>
              <a:rPr lang="pl-PL" sz="2000" dirty="0" smtClean="0"/>
              <a:t> SG </a:t>
            </a:r>
            <a:br>
              <a:rPr lang="pl-PL" sz="2000" dirty="0" smtClean="0"/>
            </a:br>
            <a:r>
              <a:rPr lang="pl-PL" sz="2000" dirty="0" smtClean="0"/>
              <a:t>(</a:t>
            </a:r>
            <a:r>
              <a:rPr lang="pl-PL" sz="2000" b="1" dirty="0" smtClean="0">
                <a:solidFill>
                  <a:srgbClr val="FF0000"/>
                </a:solidFill>
              </a:rPr>
              <a:t>bez odstępnego)</a:t>
            </a:r>
            <a:r>
              <a:rPr lang="pl-PL" sz="2000" dirty="0" smtClean="0"/>
              <a:t>, </a:t>
            </a:r>
          </a:p>
          <a:p>
            <a:pPr>
              <a:lnSpc>
                <a:spcPct val="150000"/>
              </a:lnSpc>
            </a:pPr>
            <a:r>
              <a:rPr lang="pl-PL" sz="2000" b="1" dirty="0" smtClean="0"/>
              <a:t>David </a:t>
            </a:r>
            <a:r>
              <a:rPr lang="pl-PL" sz="2000" b="1" dirty="0" err="1" smtClean="0"/>
              <a:t>Alaba</a:t>
            </a:r>
            <a:r>
              <a:rPr lang="pl-PL" sz="2000" dirty="0" smtClean="0"/>
              <a:t>: Bayern Monachium </a:t>
            </a:r>
            <a:r>
              <a:rPr lang="pl-PL" sz="2000" b="1" dirty="0" smtClean="0"/>
              <a:t>-&gt;</a:t>
            </a:r>
            <a:r>
              <a:rPr lang="pl-PL" sz="2000" dirty="0" smtClean="0"/>
              <a:t> Real Madryt </a:t>
            </a:r>
            <a:br>
              <a:rPr lang="pl-PL" sz="2000" dirty="0" smtClean="0"/>
            </a:br>
            <a:r>
              <a:rPr lang="pl-PL" sz="2000" dirty="0" smtClean="0"/>
              <a:t>(</a:t>
            </a:r>
            <a:r>
              <a:rPr lang="pl-PL" sz="2000" b="1" dirty="0" smtClean="0">
                <a:solidFill>
                  <a:srgbClr val="FF0000"/>
                </a:solidFill>
              </a:rPr>
              <a:t>bez odstępnego).</a:t>
            </a:r>
            <a:endParaRPr lang="pl-PL" sz="2000" b="1" dirty="0">
              <a:solidFill>
                <a:srgbClr val="FF000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1ACF1-4D49-4EB3-9595-87EFBF75DD04}" type="slidenum">
              <a:rPr lang="pl-PL" smtClean="0"/>
              <a:pPr>
                <a:defRPr/>
              </a:pPr>
              <a:t>13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Przykłady – sezon 2022/2023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519628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endParaRPr lang="pl-PL" sz="2000" b="1" dirty="0" smtClean="0"/>
          </a:p>
          <a:p>
            <a:pPr>
              <a:lnSpc>
                <a:spcPct val="150000"/>
              </a:lnSpc>
            </a:pPr>
            <a:r>
              <a:rPr lang="pl-PL" sz="2000" b="1" dirty="0" smtClean="0"/>
              <a:t>Antony</a:t>
            </a:r>
            <a:r>
              <a:rPr lang="pl-PL" sz="2000" dirty="0" smtClean="0"/>
              <a:t>: </a:t>
            </a:r>
            <a:r>
              <a:rPr lang="pl-PL" sz="2000" dirty="0" err="1" smtClean="0"/>
              <a:t>Ajax</a:t>
            </a:r>
            <a:r>
              <a:rPr lang="pl-PL" sz="2000" dirty="0" smtClean="0"/>
              <a:t> Amsterdam </a:t>
            </a:r>
            <a:r>
              <a:rPr lang="pl-PL" sz="2000" b="1" dirty="0" smtClean="0"/>
              <a:t>-&gt;</a:t>
            </a:r>
            <a:r>
              <a:rPr lang="pl-PL" sz="2000" dirty="0" smtClean="0"/>
              <a:t> Manchester United </a:t>
            </a:r>
            <a:br>
              <a:rPr lang="pl-PL" sz="2000" dirty="0" smtClean="0"/>
            </a:br>
            <a:r>
              <a:rPr lang="pl-PL" sz="2000" dirty="0" smtClean="0"/>
              <a:t>(</a:t>
            </a:r>
            <a:r>
              <a:rPr lang="pl-PL" sz="2000" b="1" dirty="0" smtClean="0">
                <a:solidFill>
                  <a:srgbClr val="FF0000"/>
                </a:solidFill>
              </a:rPr>
              <a:t>kwota: 95 mln EUR</a:t>
            </a:r>
            <a:r>
              <a:rPr lang="pl-PL" sz="2000" dirty="0" smtClean="0"/>
              <a:t>),</a:t>
            </a:r>
          </a:p>
          <a:p>
            <a:pPr>
              <a:lnSpc>
                <a:spcPct val="150000"/>
              </a:lnSpc>
            </a:pPr>
            <a:r>
              <a:rPr lang="pl-PL" sz="2000" b="1" dirty="0" err="1" smtClean="0"/>
              <a:t>Matthijs</a:t>
            </a:r>
            <a:r>
              <a:rPr lang="pl-PL" sz="2000" b="1" dirty="0" smtClean="0"/>
              <a:t> de </a:t>
            </a:r>
            <a:r>
              <a:rPr lang="pl-PL" sz="2000" b="1" dirty="0" err="1" smtClean="0"/>
              <a:t>Ligt</a:t>
            </a:r>
            <a:r>
              <a:rPr lang="pl-PL" sz="2000" b="1" dirty="0" smtClean="0"/>
              <a:t>: </a:t>
            </a:r>
            <a:r>
              <a:rPr lang="pl-PL" sz="2000" dirty="0" smtClean="0"/>
              <a:t>Juventus  </a:t>
            </a:r>
            <a:r>
              <a:rPr lang="pl-PL" sz="2000" b="1" dirty="0" smtClean="0"/>
              <a:t>-&gt; </a:t>
            </a:r>
            <a:r>
              <a:rPr lang="pl-PL" sz="2000" dirty="0" smtClean="0"/>
              <a:t>Bayern Monachium </a:t>
            </a:r>
            <a:br>
              <a:rPr lang="pl-PL" sz="2000" dirty="0" smtClean="0"/>
            </a:br>
            <a:r>
              <a:rPr lang="pl-PL" sz="2000" dirty="0" smtClean="0"/>
              <a:t>(</a:t>
            </a:r>
            <a:r>
              <a:rPr lang="pl-PL" sz="2000" b="1" dirty="0" smtClean="0">
                <a:solidFill>
                  <a:srgbClr val="FF0000"/>
                </a:solidFill>
              </a:rPr>
              <a:t>kwota: 67 mln EUR</a:t>
            </a:r>
            <a:r>
              <a:rPr lang="pl-PL" sz="2000" b="1" dirty="0" smtClean="0"/>
              <a:t>)</a:t>
            </a:r>
            <a:r>
              <a:rPr lang="pl-PL" sz="2000" dirty="0" smtClean="0"/>
              <a:t>, </a:t>
            </a:r>
          </a:p>
          <a:p>
            <a:pPr>
              <a:lnSpc>
                <a:spcPct val="150000"/>
              </a:lnSpc>
            </a:pPr>
            <a:r>
              <a:rPr lang="pl-PL" sz="2000" b="1" dirty="0" err="1" smtClean="0"/>
              <a:t>Erling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Haaland</a:t>
            </a:r>
            <a:r>
              <a:rPr lang="pl-PL" sz="2000" b="1" dirty="0" smtClean="0"/>
              <a:t>: </a:t>
            </a:r>
            <a:r>
              <a:rPr lang="pl-PL" sz="2000" dirty="0" smtClean="0"/>
              <a:t>Borussia Dortmund </a:t>
            </a:r>
            <a:r>
              <a:rPr lang="pl-PL" sz="2000" b="1" dirty="0" smtClean="0"/>
              <a:t>-&gt; </a:t>
            </a:r>
            <a:r>
              <a:rPr lang="pl-PL" sz="2000" dirty="0" smtClean="0"/>
              <a:t>Manchester City </a:t>
            </a:r>
            <a:br>
              <a:rPr lang="pl-PL" sz="2000" dirty="0" smtClean="0"/>
            </a:br>
            <a:r>
              <a:rPr lang="pl-PL" sz="2000" dirty="0" smtClean="0"/>
              <a:t>(</a:t>
            </a:r>
            <a:r>
              <a:rPr lang="pl-PL" sz="2000" b="1" dirty="0" smtClean="0">
                <a:solidFill>
                  <a:srgbClr val="FF0000"/>
                </a:solidFill>
              </a:rPr>
              <a:t>kwota: 60 mln EUR</a:t>
            </a:r>
            <a:r>
              <a:rPr lang="pl-PL" sz="2000" dirty="0" smtClean="0"/>
              <a:t>),</a:t>
            </a:r>
          </a:p>
          <a:p>
            <a:pPr>
              <a:lnSpc>
                <a:spcPct val="150000"/>
              </a:lnSpc>
            </a:pPr>
            <a:r>
              <a:rPr lang="pl-PL" sz="2000" b="1" dirty="0" smtClean="0"/>
              <a:t>Robert Lewandowski</a:t>
            </a:r>
            <a:r>
              <a:rPr lang="pl-PL" sz="2000" dirty="0" smtClean="0"/>
              <a:t>: Bayern Monachium </a:t>
            </a:r>
            <a:r>
              <a:rPr lang="pl-PL" sz="2000" b="1" dirty="0" smtClean="0"/>
              <a:t>-&gt;</a:t>
            </a:r>
            <a:r>
              <a:rPr lang="pl-PL" sz="2000" dirty="0" smtClean="0"/>
              <a:t> </a:t>
            </a:r>
            <a:br>
              <a:rPr lang="pl-PL" sz="2000" dirty="0" smtClean="0"/>
            </a:br>
            <a:r>
              <a:rPr lang="pl-PL" sz="2000" dirty="0" smtClean="0"/>
              <a:t>FC Barcelona  (</a:t>
            </a:r>
            <a:r>
              <a:rPr lang="pl-PL" sz="2000" b="1" dirty="0" smtClean="0">
                <a:solidFill>
                  <a:srgbClr val="FF0000"/>
                </a:solidFill>
              </a:rPr>
              <a:t>kwota: 45 mln EUR</a:t>
            </a:r>
            <a:r>
              <a:rPr lang="pl-PL" sz="2000" dirty="0" smtClean="0"/>
              <a:t>).</a:t>
            </a:r>
            <a:endParaRPr lang="pl-PL" sz="2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1ACF1-4D49-4EB3-9595-87EFBF75DD04}" type="slidenum">
              <a:rPr lang="pl-PL" smtClean="0"/>
              <a:pPr>
                <a:defRPr/>
              </a:pPr>
              <a:t>14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Cena a wartość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l-PL" b="1" dirty="0" smtClean="0"/>
              <a:t>Cena: </a:t>
            </a:r>
            <a:r>
              <a:rPr lang="pl-PL" dirty="0" smtClean="0"/>
              <a:t>kształtowana przez wolny rynek.</a:t>
            </a:r>
          </a:p>
          <a:p>
            <a:pPr>
              <a:lnSpc>
                <a:spcPct val="150000"/>
              </a:lnSpc>
            </a:pPr>
            <a:r>
              <a:rPr lang="pl-PL" b="1" dirty="0" smtClean="0"/>
              <a:t>Wartość: </a:t>
            </a:r>
            <a:r>
              <a:rPr lang="pl-PL" dirty="0" smtClean="0"/>
              <a:t>suma wynagrodzeń czynników wytwórczych, która ukształtuje się na rynku w wyniku działania podaży i popytu.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1ACF1-4D49-4EB3-9595-87EFBF75DD04}" type="slidenum">
              <a:rPr lang="pl-PL" smtClean="0"/>
              <a:pPr>
                <a:defRPr/>
              </a:pPr>
              <a:t>15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Zmiana: cena a wartość </a:t>
            </a:r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</p:nvPr>
        </p:nvGraphicFramePr>
        <p:xfrm>
          <a:off x="285720" y="2034551"/>
          <a:ext cx="8715436" cy="310896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178859"/>
                <a:gridCol w="2178859"/>
                <a:gridCol w="2397492"/>
                <a:gridCol w="1960226"/>
              </a:tblGrid>
              <a:tr h="6618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pl-PL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2400" dirty="0" smtClean="0"/>
                        <a:t>Cen</a:t>
                      </a:r>
                      <a:r>
                        <a:rPr lang="pl-PL" sz="2400" baseline="0" dirty="0" smtClean="0"/>
                        <a:t>a –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2400" baseline="0" dirty="0" smtClean="0"/>
                        <a:t>transfer </a:t>
                      </a:r>
                      <a:endParaRPr lang="pl-PL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2400" dirty="0" smtClean="0"/>
                        <a:t>Aktualna</a:t>
                      </a:r>
                      <a:r>
                        <a:rPr lang="pl-PL" sz="2400" baseline="0" dirty="0" smtClean="0"/>
                        <a:t> wartość </a:t>
                      </a:r>
                      <a:endParaRPr lang="pl-PL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2400" dirty="0" smtClean="0"/>
                        <a:t>Różnica</a:t>
                      </a:r>
                      <a:r>
                        <a:rPr lang="pl-PL" sz="2400" baseline="0" dirty="0" smtClean="0"/>
                        <a:t> </a:t>
                      </a:r>
                      <a:endParaRPr lang="pl-PL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676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2400" dirty="0" err="1" smtClean="0"/>
                        <a:t>Haaland</a:t>
                      </a:r>
                      <a:endParaRPr lang="pl-P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2400" dirty="0" smtClean="0"/>
                        <a:t>60</a:t>
                      </a:r>
                      <a:r>
                        <a:rPr lang="pl-PL" sz="2400" baseline="0" dirty="0" smtClean="0"/>
                        <a:t> mln EUR </a:t>
                      </a:r>
                      <a:endParaRPr lang="pl-P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2400" dirty="0" smtClean="0"/>
                        <a:t>150 mln EUR </a:t>
                      </a:r>
                      <a:endParaRPr lang="pl-P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2400" dirty="0" smtClean="0">
                          <a:solidFill>
                            <a:srgbClr val="00B050"/>
                          </a:solidFill>
                        </a:rPr>
                        <a:t>+90 mln EUR</a:t>
                      </a:r>
                      <a:endParaRPr lang="pl-PL" sz="2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676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2400" dirty="0" smtClean="0"/>
                        <a:t>Lewandowski </a:t>
                      </a:r>
                      <a:endParaRPr lang="pl-P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2400" dirty="0" smtClean="0"/>
                        <a:t>45 mln EUR</a:t>
                      </a:r>
                      <a:endParaRPr lang="pl-P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2400" dirty="0" smtClean="0"/>
                        <a:t>45 mln EUR </a:t>
                      </a:r>
                      <a:endParaRPr lang="pl-P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2400" dirty="0" smtClean="0"/>
                        <a:t>- </a:t>
                      </a:r>
                      <a:endParaRPr lang="pl-P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676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2400" dirty="0" smtClean="0"/>
                        <a:t>Antony </a:t>
                      </a:r>
                      <a:endParaRPr lang="pl-P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2400" dirty="0" smtClean="0"/>
                        <a:t>95 mln EUR </a:t>
                      </a:r>
                      <a:endParaRPr lang="pl-P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2400" dirty="0" smtClean="0"/>
                        <a:t>35 mln EUR</a:t>
                      </a:r>
                      <a:endParaRPr lang="pl-P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2400" dirty="0" smtClean="0">
                          <a:solidFill>
                            <a:srgbClr val="FF0000"/>
                          </a:solidFill>
                        </a:rPr>
                        <a:t>- 60 mln EUR </a:t>
                      </a:r>
                      <a:endParaRPr lang="pl-PL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676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2400" dirty="0" err="1" smtClean="0"/>
                        <a:t>Messi</a:t>
                      </a:r>
                      <a:r>
                        <a:rPr lang="pl-PL" sz="2400" dirty="0" smtClean="0"/>
                        <a:t> </a:t>
                      </a:r>
                      <a:endParaRPr lang="pl-P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2400" dirty="0" smtClean="0"/>
                        <a:t>-/* </a:t>
                      </a:r>
                      <a:endParaRPr lang="pl-P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r>
                        <a:rPr lang="pl-PL" sz="2400" baseline="0" dirty="0" smtClean="0">
                          <a:solidFill>
                            <a:schemeClr val="tx1"/>
                          </a:solidFill>
                        </a:rPr>
                        <a:t> mln EUR 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240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pl-PL" sz="2400" baseline="0" dirty="0" smtClean="0">
                          <a:solidFill>
                            <a:srgbClr val="FF0000"/>
                          </a:solidFill>
                        </a:rPr>
                        <a:t> 30 mln EUR</a:t>
                      </a:r>
                      <a:endParaRPr lang="pl-PL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676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2400" dirty="0" err="1" smtClean="0"/>
                        <a:t>Grealish</a:t>
                      </a:r>
                      <a:r>
                        <a:rPr lang="pl-PL" sz="2400" dirty="0" smtClean="0"/>
                        <a:t> </a:t>
                      </a:r>
                      <a:endParaRPr lang="pl-P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2400" dirty="0" smtClean="0"/>
                        <a:t>117,5 mln</a:t>
                      </a:r>
                      <a:r>
                        <a:rPr lang="pl-PL" sz="2400" baseline="0" dirty="0" smtClean="0"/>
                        <a:t> EUR</a:t>
                      </a:r>
                      <a:endParaRPr lang="pl-P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70 mln EUR 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2400" dirty="0" smtClean="0">
                          <a:solidFill>
                            <a:srgbClr val="FF0000"/>
                          </a:solidFill>
                        </a:rPr>
                        <a:t>-47,5 mln EUR </a:t>
                      </a:r>
                      <a:endParaRPr lang="pl-PL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1ACF1-4D49-4EB3-9595-87EFBF75DD04}" type="slidenum">
              <a:rPr lang="pl-PL" smtClean="0"/>
              <a:pPr>
                <a:defRPr/>
              </a:pPr>
              <a:t>16</a:t>
            </a:fld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357158" y="5357826"/>
            <a:ext cx="435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Stan na 10.10.2022r. wg. </a:t>
            </a:r>
            <a:r>
              <a:rPr lang="pl-PL" dirty="0" err="1" smtClean="0"/>
              <a:t>Transfermarkt</a:t>
            </a:r>
            <a:endParaRPr lang="pl-PL" dirty="0" smtClean="0"/>
          </a:p>
          <a:p>
            <a:r>
              <a:rPr lang="pl-PL" dirty="0" smtClean="0"/>
              <a:t>* Wartość wynosiła 80 mln EUR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Rodzaje transferów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l-PL" dirty="0" smtClean="0"/>
              <a:t>Koniec kontraktu: 58,5%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Transfer definitywny: 16,8%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Wypożyczenie: 12,5%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Powrót z wypożyczenia: 12,2%</a:t>
            </a:r>
          </a:p>
          <a:p>
            <a:pPr>
              <a:lnSpc>
                <a:spcPct val="150000"/>
              </a:lnSpc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1ACF1-4D49-4EB3-9595-87EFBF75DD04}" type="slidenum">
              <a:rPr lang="pl-PL" smtClean="0"/>
              <a:pPr>
                <a:defRPr/>
              </a:pPr>
              <a:t>17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Piłkarski świat</a:t>
            </a:r>
            <a:br>
              <a:rPr lang="pl-PL" sz="4000" dirty="0" smtClean="0"/>
            </a:br>
            <a:r>
              <a:rPr lang="pl-PL" sz="4000" dirty="0" smtClean="0"/>
              <a:t>(okres: VII-IX,2022r.)  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/>
              <a:t>5 mld USD: </a:t>
            </a:r>
            <a:r>
              <a:rPr lang="pl-PL" dirty="0" smtClean="0"/>
              <a:t>wydatki na transfery </a:t>
            </a:r>
            <a:br>
              <a:rPr lang="pl-PL" dirty="0" smtClean="0"/>
            </a:br>
            <a:r>
              <a:rPr lang="pl-PL" dirty="0" smtClean="0"/>
              <a:t> (</a:t>
            </a:r>
            <a:r>
              <a:rPr lang="pl-PL" dirty="0" smtClean="0">
                <a:solidFill>
                  <a:srgbClr val="00B050"/>
                </a:solidFill>
              </a:rPr>
              <a:t>+29,7%)</a:t>
            </a:r>
            <a:endParaRPr lang="pl-PL" b="1" dirty="0" smtClean="0"/>
          </a:p>
          <a:p>
            <a:r>
              <a:rPr lang="pl-PL" b="1" dirty="0" smtClean="0"/>
              <a:t>1,809 mld USD: </a:t>
            </a:r>
            <a:r>
              <a:rPr lang="pl-PL" dirty="0" smtClean="0"/>
              <a:t>wydatki na transfery klubów angielskich </a:t>
            </a:r>
          </a:p>
          <a:p>
            <a:r>
              <a:rPr lang="pl-PL" b="1" dirty="0" smtClean="0"/>
              <a:t>617,7 mln USD: </a:t>
            </a:r>
            <a:r>
              <a:rPr lang="pl-PL" dirty="0" smtClean="0"/>
              <a:t>przychody klubów francuskich z transferów</a:t>
            </a:r>
            <a:endParaRPr lang="pl-PL" b="1" dirty="0" smtClean="0"/>
          </a:p>
          <a:p>
            <a:r>
              <a:rPr lang="pl-PL" b="1" dirty="0" smtClean="0"/>
              <a:t>494,4 mln USD: </a:t>
            </a:r>
            <a:r>
              <a:rPr lang="pl-PL" dirty="0" smtClean="0"/>
              <a:t>prowizje dla agentów piłkarskich (2022r.)</a:t>
            </a:r>
          </a:p>
          <a:p>
            <a:pPr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1ACF1-4D49-4EB3-9595-87EFBF75DD04}" type="slidenum">
              <a:rPr lang="pl-PL" smtClean="0"/>
              <a:pPr>
                <a:defRPr/>
              </a:pPr>
              <a:t>18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Wnioski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l-PL" dirty="0" smtClean="0"/>
              <a:t>Wpływy z transferów ważnym źródłem finansowania klubów,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Znajomość rynku piłkarskiego, konieczna dla znalezienia talentów,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Znacząca rola agentów piłkarskich,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Różnica pomiędzy ceną a wartością.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1ACF1-4D49-4EB3-9595-87EFBF75DD04}" type="slidenum">
              <a:rPr lang="pl-PL" smtClean="0"/>
              <a:pPr>
                <a:defRPr/>
              </a:pPr>
              <a:t>19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Plan wystąpienia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l-PL" dirty="0" smtClean="0"/>
              <a:t>Rynek sportu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Źródła przychodów klubów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Transfery zawodników – przykłady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Trzy perspektywy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Rynek transferowy i kontrakty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Wnioski </a:t>
            </a: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1ACF1-4D49-4EB3-9595-87EFBF75DD04}" type="slidenum">
              <a:rPr lang="pl-PL" smtClean="0"/>
              <a:pPr>
                <a:defRPr/>
              </a:pPr>
              <a:t>2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205288"/>
          </a:xfrm>
        </p:spPr>
        <p:txBody>
          <a:bodyPr/>
          <a:lstStyle/>
          <a:p>
            <a:pPr algn="r">
              <a:lnSpc>
                <a:spcPct val="200000"/>
              </a:lnSpc>
              <a:buNone/>
            </a:pPr>
            <a:endParaRPr lang="pl-PL" sz="2400" dirty="0" smtClean="0"/>
          </a:p>
          <a:p>
            <a:pPr algn="r">
              <a:lnSpc>
                <a:spcPct val="200000"/>
              </a:lnSpc>
              <a:buNone/>
            </a:pPr>
            <a:r>
              <a:rPr lang="pl-PL" sz="4000" dirty="0" smtClean="0"/>
              <a:t>Dziękuję Państwu </a:t>
            </a:r>
            <a:br>
              <a:rPr lang="pl-PL" sz="4000" dirty="0" smtClean="0"/>
            </a:br>
            <a:r>
              <a:rPr lang="pl-PL" sz="4000" dirty="0" smtClean="0"/>
              <a:t>za uwagę !!!</a:t>
            </a:r>
          </a:p>
          <a:p>
            <a:pPr algn="ctr">
              <a:buNone/>
            </a:pPr>
            <a:endParaRPr lang="pl-PL" sz="540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1ACF1-4D49-4EB3-9595-87EFBF75DD04}" type="slidenum">
              <a:rPr lang="pl-PL" smtClean="0"/>
              <a:pPr>
                <a:defRPr/>
              </a:pPr>
              <a:t>20</a:t>
            </a:fld>
            <a:endParaRPr lang="pl-PL"/>
          </a:p>
        </p:txBody>
      </p:sp>
      <p:pic>
        <p:nvPicPr>
          <p:cNvPr id="5" name="Picture 2" descr="C:\Users\user\Desktop\fc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9452"/>
            <a:ext cx="4102156" cy="572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1ACF1-4D49-4EB3-9595-87EFBF75DD04}" type="slidenum">
              <a:rPr lang="pl-PL" smtClean="0"/>
              <a:pPr>
                <a:defRPr/>
              </a:pPr>
              <a:t>3</a:t>
            </a:fld>
            <a:endParaRPr lang="pl-P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7" y="1"/>
            <a:ext cx="9509127" cy="713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Źródła przychodów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091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dirty="0" smtClean="0"/>
              <a:t>Dzień meczowy, bilety i karnety,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Sponsoring / reklamy,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Prawa medialne,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Merchandising, </a:t>
            </a:r>
          </a:p>
          <a:p>
            <a:pPr>
              <a:lnSpc>
                <a:spcPct val="150000"/>
              </a:lnSpc>
            </a:pPr>
            <a:r>
              <a:rPr lang="pl-PL" dirty="0" smtClean="0">
                <a:solidFill>
                  <a:srgbClr val="FF0000"/>
                </a:solidFill>
              </a:rPr>
              <a:t>Transfery zawodników,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Inne.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1ACF1-4D49-4EB3-9595-87EFBF75DD04}" type="slidenum">
              <a:rPr lang="pl-PL" smtClean="0"/>
              <a:pPr>
                <a:defRPr/>
              </a:pPr>
              <a:t>4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1ACF1-4D49-4EB3-9595-87EFBF75DD04}" type="slidenum">
              <a:rPr lang="pl-PL" smtClean="0"/>
              <a:pPr>
                <a:defRPr/>
              </a:pPr>
              <a:t>5</a:t>
            </a:fld>
            <a:endParaRPr lang="pl-P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4657" y="-428652"/>
            <a:ext cx="10572825" cy="792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Transfer, czyli…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l-PL" dirty="0" smtClean="0"/>
              <a:t>Zmiana barw klubowych przez zawodnika (piłkarza) np. z klubu „A” do klubu „B” regulowana przepisami krajowymi </a:t>
            </a:r>
            <a:br>
              <a:rPr lang="pl-PL" dirty="0" smtClean="0"/>
            </a:br>
            <a:r>
              <a:rPr lang="pl-PL" dirty="0" smtClean="0"/>
              <a:t>i międzynarodowymi.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1ACF1-4D49-4EB3-9595-87EFBF75DD04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1ACF1-4D49-4EB3-9595-87EFBF75DD04}" type="slidenum">
              <a:rPr lang="pl-PL" smtClean="0"/>
              <a:pPr>
                <a:defRPr/>
              </a:pPr>
              <a:t>7</a:t>
            </a:fld>
            <a:endParaRPr lang="pl-PL"/>
          </a:p>
        </p:txBody>
      </p:sp>
      <p:pic>
        <p:nvPicPr>
          <p:cNvPr id="4098" name="Picture 2" descr="C:\Users\user\Documents\2022\EKONOMIA SPORTU\MECZE\KSGRJS\IMG_19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-365124" y="1"/>
            <a:ext cx="9509124" cy="7131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Dwie formy transferu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l-PL" b="1" dirty="0" smtClean="0"/>
              <a:t>Gotówkowy</a:t>
            </a:r>
            <a:r>
              <a:rPr lang="pl-PL" dirty="0" smtClean="0"/>
              <a:t> (ustalona kwota odstępnego pomiędzy dwoma klubami),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l-PL" b="1" dirty="0" smtClean="0"/>
              <a:t>tzw. „wolny transfer” </a:t>
            </a:r>
            <a:r>
              <a:rPr lang="pl-PL" dirty="0" smtClean="0"/>
              <a:t>(zgodnie </a:t>
            </a:r>
            <a:br>
              <a:rPr lang="pl-PL" dirty="0" smtClean="0"/>
            </a:br>
            <a:r>
              <a:rPr lang="pl-PL" dirty="0" smtClean="0"/>
              <a:t>z prawem Bosmana – negocjacje pomiędzy agentem zawodnika a nowym klubem).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1ACF1-4D49-4EB3-9595-87EFBF75DD04}" type="slidenum">
              <a:rPr lang="pl-PL" smtClean="0"/>
              <a:pPr>
                <a:defRPr/>
              </a:pPr>
              <a:t>8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1ACF1-4D49-4EB3-9595-87EFBF75DD04}" type="slidenum">
              <a:rPr lang="pl-PL" smtClean="0"/>
              <a:pPr>
                <a:defRPr/>
              </a:pPr>
              <a:t>9</a:t>
            </a:fld>
            <a:endParaRPr lang="pl-PL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-365125" y="-107132"/>
            <a:ext cx="9509125" cy="713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342</Words>
  <Application>Microsoft Office PowerPoint</Application>
  <PresentationFormat>Pokaz na ekranie (4:3)</PresentationFormat>
  <Paragraphs>108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Motyw pakietu Office</vt:lpstr>
      <vt:lpstr>Transfer  zawodników i kapitału </vt:lpstr>
      <vt:lpstr>Plan wystąpienia </vt:lpstr>
      <vt:lpstr>Slajd 3</vt:lpstr>
      <vt:lpstr>Źródła przychodów </vt:lpstr>
      <vt:lpstr>Slajd 5</vt:lpstr>
      <vt:lpstr>Transfer, czyli…</vt:lpstr>
      <vt:lpstr>Slajd 7</vt:lpstr>
      <vt:lpstr>Dwie formy transferu </vt:lpstr>
      <vt:lpstr>Slajd 9</vt:lpstr>
      <vt:lpstr>Trzy perspektywy </vt:lpstr>
      <vt:lpstr>Piłkarska Polska 2021/2022</vt:lpstr>
      <vt:lpstr>Slajd 12</vt:lpstr>
      <vt:lpstr>Przykłady – sezon 2021/2022</vt:lpstr>
      <vt:lpstr>Przykłady – sezon 2022/2023</vt:lpstr>
      <vt:lpstr>Cena a wartość </vt:lpstr>
      <vt:lpstr>Zmiana: cena a wartość </vt:lpstr>
      <vt:lpstr>Rodzaje transferów</vt:lpstr>
      <vt:lpstr>Piłkarski świat (okres: VII-IX,2022r.)  </vt:lpstr>
      <vt:lpstr>Wnioski </vt:lpstr>
      <vt:lpstr>Slajd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</dc:creator>
  <cp:lastModifiedBy>Użytkownik systemu Windows</cp:lastModifiedBy>
  <cp:revision>69</cp:revision>
  <dcterms:created xsi:type="dcterms:W3CDTF">2014-01-10T14:27:03Z</dcterms:created>
  <dcterms:modified xsi:type="dcterms:W3CDTF">2022-10-13T09:57:05Z</dcterms:modified>
</cp:coreProperties>
</file>