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000000"/>
          </p15:clr>
        </p15:guide>
        <p15:guide id="2" pos="2238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47150" rIns="94325" bIns="471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47150" rIns="94325" bIns="471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47150" rIns="94325" bIns="471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47150" rIns="94325" bIns="471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47150" rIns="94325" bIns="471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df8f897f9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df8f897f9_0_87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00" cy="4605600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9df8f897f9_0_87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1800"/>
          </a:xfrm>
          <a:prstGeom prst="rect">
            <a:avLst/>
          </a:prstGeom>
        </p:spPr>
        <p:txBody>
          <a:bodyPr spcFirstLastPara="1" wrap="square" lIns="94325" tIns="47150" rIns="94325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37263fd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37263fdfb_0_0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00" cy="4605600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437263fdfb_0_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1800"/>
          </a:xfrm>
          <a:prstGeom prst="rect">
            <a:avLst/>
          </a:prstGeom>
        </p:spPr>
        <p:txBody>
          <a:bodyPr spcFirstLastPara="1" wrap="square" lIns="94325" tIns="47150" rIns="94325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37263fdf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37263fdfb_0_28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00" cy="4605600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437263fdfb_0_28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1800"/>
          </a:xfrm>
          <a:prstGeom prst="rect">
            <a:avLst/>
          </a:prstGeom>
        </p:spPr>
        <p:txBody>
          <a:bodyPr spcFirstLastPara="1" wrap="square" lIns="94325" tIns="47150" rIns="94325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37263fdf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37263fdfb_0_3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00" cy="4605600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437263fdfb_0_34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1800"/>
          </a:xfrm>
          <a:prstGeom prst="rect">
            <a:avLst/>
          </a:prstGeom>
        </p:spPr>
        <p:txBody>
          <a:bodyPr spcFirstLastPara="1" wrap="square" lIns="94325" tIns="47150" rIns="94325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37263fdf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37263fdfb_0_40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00" cy="4605600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437263fdfb_0_4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1800"/>
          </a:xfrm>
          <a:prstGeom prst="rect">
            <a:avLst/>
          </a:prstGeom>
        </p:spPr>
        <p:txBody>
          <a:bodyPr spcFirstLastPara="1" wrap="square" lIns="94325" tIns="47150" rIns="94325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37263fdf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37263fdfb_0_46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00" cy="4605600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437263fdfb_0_46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1800"/>
          </a:xfrm>
          <a:prstGeom prst="rect">
            <a:avLst/>
          </a:prstGeom>
        </p:spPr>
        <p:txBody>
          <a:bodyPr spcFirstLastPara="1" wrap="square" lIns="94325" tIns="47150" rIns="94325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37263fdf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37263fdfb_0_52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00" cy="4605600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437263fdfb_0_52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1800"/>
          </a:xfrm>
          <a:prstGeom prst="rect">
            <a:avLst/>
          </a:prstGeom>
        </p:spPr>
        <p:txBody>
          <a:bodyPr spcFirstLastPara="1" wrap="square" lIns="94325" tIns="47150" rIns="94325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37263fdf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37263fdfb_0_6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00" cy="4605600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437263fdfb_0_64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1800"/>
          </a:xfrm>
          <a:prstGeom prst="rect">
            <a:avLst/>
          </a:prstGeom>
        </p:spPr>
        <p:txBody>
          <a:bodyPr spcFirstLastPara="1" wrap="square" lIns="94325" tIns="47150" rIns="94325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37263fdf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37263fdfb_0_58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00" cy="4605600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437263fdfb_0_58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1800"/>
          </a:xfrm>
          <a:prstGeom prst="rect">
            <a:avLst/>
          </a:prstGeom>
        </p:spPr>
        <p:txBody>
          <a:bodyPr spcFirstLastPara="1" wrap="square" lIns="94325" tIns="47150" rIns="94325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37263fdf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37263fdfb_0_77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00" cy="4605600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437263fdfb_0_77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1800"/>
          </a:xfrm>
          <a:prstGeom prst="rect">
            <a:avLst/>
          </a:prstGeom>
        </p:spPr>
        <p:txBody>
          <a:bodyPr spcFirstLastPara="1" wrap="square" lIns="94325" tIns="47150" rIns="94325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37263fdf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437263fdfb_0_8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00" cy="4605600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437263fdfb_0_84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1800"/>
          </a:xfrm>
          <a:prstGeom prst="rect">
            <a:avLst/>
          </a:prstGeom>
        </p:spPr>
        <p:txBody>
          <a:bodyPr spcFirstLastPara="1" wrap="square" lIns="94325" tIns="47150" rIns="94325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37263fdfb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437263fdfb_0_91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00" cy="4605600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437263fdfb_0_91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1800"/>
          </a:xfrm>
          <a:prstGeom prst="rect">
            <a:avLst/>
          </a:prstGeom>
        </p:spPr>
        <p:txBody>
          <a:bodyPr spcFirstLastPara="1" wrap="square" lIns="94325" tIns="47150" rIns="94325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37263fdfb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437263fdfb_0_98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00" cy="4605600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437263fdfb_0_98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1800"/>
          </a:xfrm>
          <a:prstGeom prst="rect">
            <a:avLst/>
          </a:prstGeom>
        </p:spPr>
        <p:txBody>
          <a:bodyPr spcFirstLastPara="1" wrap="square" lIns="94325" tIns="47150" rIns="94325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9df8f897f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9df8f897f9_0_80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00" cy="4605600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9df8f897f9_0_8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1800"/>
          </a:xfrm>
          <a:prstGeom prst="rect">
            <a:avLst/>
          </a:prstGeom>
        </p:spPr>
        <p:txBody>
          <a:bodyPr spcFirstLastPara="1" wrap="square" lIns="94325" tIns="47150" rIns="94325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b9aa10f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b9aa10f4b_0_0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00" cy="4605600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4b9aa10f4b_0_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1800"/>
          </a:xfrm>
          <a:prstGeom prst="rect">
            <a:avLst/>
          </a:prstGeom>
        </p:spPr>
        <p:txBody>
          <a:bodyPr spcFirstLastPara="1" wrap="square" lIns="94325" tIns="47150" rIns="94325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35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37263fdf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37263fdfb_0_7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00" cy="4605600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437263fdfb_0_7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1800"/>
          </a:xfrm>
          <a:prstGeom prst="rect">
            <a:avLst/>
          </a:prstGeom>
        </p:spPr>
        <p:txBody>
          <a:bodyPr spcFirstLastPara="1" wrap="square" lIns="94325" tIns="47150" rIns="94325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37263fdf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37263fdfb_0_1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00" cy="4605600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437263fdfb_0_14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1800"/>
          </a:xfrm>
          <a:prstGeom prst="rect">
            <a:avLst/>
          </a:prstGeom>
        </p:spPr>
        <p:txBody>
          <a:bodyPr spcFirstLastPara="1" wrap="square" lIns="94325" tIns="47150" rIns="94325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37263fdf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37263fdfb_0_21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00" cy="4605600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437263fdfb_0_21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1800"/>
          </a:xfrm>
          <a:prstGeom prst="rect">
            <a:avLst/>
          </a:prstGeom>
        </p:spPr>
        <p:txBody>
          <a:bodyPr spcFirstLastPara="1" wrap="square" lIns="94325" tIns="47150" rIns="94325" bIns="47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4325" tIns="47150" rIns="9432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3140968"/>
            <a:ext cx="7772400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83568" y="5085184"/>
            <a:ext cx="777686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Noto Sans Symbols"/>
              <a:buNone/>
              <a:defRPr sz="2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 rot="5400000">
            <a:off x="4892787" y="2011252"/>
            <a:ext cx="553062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 rot="5400000">
            <a:off x="701788" y="30052"/>
            <a:ext cx="55306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ńcowy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1792288" y="4293096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>
            <a:spLocks noGrp="1"/>
          </p:cNvSpPr>
          <p:nvPr>
            <p:ph type="pic" idx="2"/>
          </p:nvPr>
        </p:nvSpPr>
        <p:spPr>
          <a:xfrm>
            <a:off x="1792288" y="186209"/>
            <a:ext cx="5486400" cy="410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1792288" y="4869160"/>
            <a:ext cx="5486400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002060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 rot="5400000">
            <a:off x="2469356" y="-411956"/>
            <a:ext cx="4205288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G2Rpe6OaY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8iZzIg9yo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ctrTitle"/>
          </p:nvPr>
        </p:nvSpPr>
        <p:spPr>
          <a:xfrm>
            <a:off x="685800" y="3140968"/>
            <a:ext cx="7772400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Techniki komunikacji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" name="Google Shape;76;p12"/>
          <p:cNvSpPr txBox="1">
            <a:spLocks noGrp="1"/>
          </p:cNvSpPr>
          <p:nvPr>
            <p:ph type="subTitle" idx="1"/>
          </p:nvPr>
        </p:nvSpPr>
        <p:spPr>
          <a:xfrm>
            <a:off x="683568" y="5085184"/>
            <a:ext cx="777686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</a:pPr>
            <a:r>
              <a:rPr lang="pl-PL"/>
              <a:t>dr Artur Strzelecki</a:t>
            </a:r>
            <a:endParaRPr sz="2400" b="1" i="0" u="none" strike="noStrike" cap="non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Komunikowanie</a:t>
            </a:r>
            <a:endParaRPr sz="44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686800" cy="420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pl-PL" sz="2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Przekazywanie treści odbywa się z reguły za pośrednictwem znaków (najdoskonalszy zbiór to języki naturalne).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pl-PL" sz="2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znaki są rzeczywistością materialną np. uśmiech, czerwone światło, plakaty, gazety.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pl-PL" sz="2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komunikacja wymaga kodów, które także określają wzajemne relacje znaków wchodzących w ich skład.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pl-PL" sz="2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przekazywanie/odbieranie znaków i kodów jest jedną z form aktywności znaków społecznych.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Komunikowanie</a:t>
            </a:r>
            <a:endParaRPr sz="44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None/>
            </a:pP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28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None/>
            </a:pPr>
            <a:r>
              <a:rPr lang="pl-PL" sz="2800" b="1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Komunikowanie </a:t>
            </a: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jest procesem porozumiewania się jednostek, grup, instytucji, a jego celem jest wymiana myśli, dzielenie się wiedzą, informacjami i ideałami. Proces ten odbywa się na różnych poziomach przy użyciu zróżnicowanych środków i wywołuje określone skutki.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23" descr="Kiedy programista podczas rozmowy o pracę odpowiada na pytanie o to czym jest dobra komunikacja...&#10;&#10;Created by: https://www.codetwo.com" title="Programista mówi czym jest dobra komunikacj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Elementy procesu komunikacji</a:t>
            </a:r>
            <a:endParaRPr sz="44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AutoNum type="arabicPeriod"/>
            </a:pP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Uczestnicy</a:t>
            </a:r>
            <a:endParaRPr/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AutoNum type="arabicPeriod"/>
            </a:pP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Kontekst</a:t>
            </a:r>
            <a:endParaRPr/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AutoNum type="arabicPeriod"/>
            </a:pP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Komunikat</a:t>
            </a:r>
            <a:endParaRPr/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AutoNum type="arabicPeriod"/>
            </a:pP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Kanał komunikacyjny</a:t>
            </a:r>
            <a:endParaRPr/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AutoNum type="arabicPeriod"/>
            </a:pP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Szumy komunikacyjne</a:t>
            </a:r>
            <a:endParaRPr/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AutoNum type="arabicPeriod"/>
            </a:pP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Sprzężenie zwrotne</a:t>
            </a:r>
            <a:endParaRPr sz="28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1. Uczestnicy</a:t>
            </a:r>
            <a:endParaRPr sz="44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pl-PL" sz="2400" b="1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Uczestnicy </a:t>
            </a:r>
            <a:r>
              <a:rPr lang="pl-PL" sz="2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– odgrywają oni role nadawców i odbiorców procesu komunikacji, proces ten może mieć charakter sformalizowany (role ściśle określone, jednoznaczne i niewymienialne), a także niesformalizowany (role jednoczesne, wymienialne np. koleżanka i córka, studentka i klientka w sklepie);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pl-PL" sz="2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każda jednostka komunikująca się posiada własne doświadczenia, idee, uczucia, nastroje oraz świat, w którym funkcjonuje, dlatego też komunikat wysyłany i odbierany może być różnie interpretowany.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57238"/>
            <a:ext cx="9144000" cy="534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2. Kontekst</a:t>
            </a:r>
            <a:endParaRPr sz="44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</a:pPr>
            <a:r>
              <a:rPr lang="pl-PL" sz="2800" b="1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Kontekst </a:t>
            </a: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– warunki w jakich odbywa się proces komunikowania;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</a:pP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można mówić o kilku aspektach kontekstu komunikowania (aspekt fizyczny, historyczny, psychologiczny, kulturowy)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</a:pP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– każdy komunikat uzależniony jest od polityki, ekonomii, kultury, a także cywilizacji.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Google Shape;1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9930" y="0"/>
            <a:ext cx="686414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Google Shape;19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25" y="1090613"/>
            <a:ext cx="7143750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" name="Google Shape;20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4810"/>
            <a:ext cx="9144000" cy="6088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Komunikowanie</a:t>
            </a:r>
            <a:endParaRPr sz="44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None/>
            </a:pP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Słowo </a:t>
            </a:r>
            <a:r>
              <a:rPr lang="pl-PL" sz="2800" b="1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KOMUNIKOWANIE </a:t>
            </a: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pochodzi od łacińskich czasowników „communico” i „communicare”, co oznacza uczynić wspólnym, połączyć, udzielić komuś wiadomości, naradzić się oraz od rzeczownika „communio” – wspólność, poczucie łączności.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932" y="0"/>
            <a:ext cx="85641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Google Shape;21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22449"/>
            <a:ext cx="9144000" cy="481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8458"/>
            <a:ext cx="9144000" cy="6101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Google Shape;23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3977"/>
            <a:ext cx="9144000" cy="6090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3. Komunikat</a:t>
            </a:r>
            <a:endParaRPr sz="44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8" name="Google Shape;238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</a:pPr>
            <a:r>
              <a:rPr lang="pl-PL" sz="2800" b="1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Komunikat </a:t>
            </a: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– zajmuje centralne miejsce w procesie komunikacji między jego nadawcą a odbiorcą, nazywany jest te</a:t>
            </a:r>
            <a:r>
              <a:rPr lang="pl-PL"/>
              <a:t>ż</a:t>
            </a: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przekazem komunikacyjnym;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</a:pP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jest to kompleksowa struktura, na którą składają się znaczenia, symbole, kodowanie i dekodowanie, forma i organizacja tego komunikatu;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6" name="Google Shape;24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63805"/>
            <a:ext cx="9144002" cy="4330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3. Komunikat</a:t>
            </a:r>
            <a:endParaRPr sz="44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2" name="Google Shape;252;p37"/>
          <p:cNvSpPr txBox="1">
            <a:spLocks noGrp="1"/>
          </p:cNvSpPr>
          <p:nvPr>
            <p:ph type="body" idx="1"/>
          </p:nvPr>
        </p:nvSpPr>
        <p:spPr>
          <a:xfrm>
            <a:off x="457200" y="1455960"/>
            <a:ext cx="8229600" cy="420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</a:pPr>
            <a:r>
              <a:rPr lang="pl-PL" sz="2800" b="0" i="1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Znaczenia </a:t>
            </a: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– czyste idee i uczucia istniejące w ludzkich umysłach przekładane na znaczenia, które muszą być dzielone z pozostałymi uczestnikami procesu.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</a:pPr>
            <a:r>
              <a:rPr lang="pl-PL" sz="2800" b="0" i="1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Symbol </a:t>
            </a: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– zarówno słowo, gest i mimika.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</a:pPr>
            <a:r>
              <a:rPr lang="pl-PL" sz="2800" b="0" i="1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Kodowanie/dekodowanie </a:t>
            </a: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– proces transformowania idei, uczuć w symbol oraz odkodowywanie tych idei, uczuć w określone symbole – są to procesy bezwiedne.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4. Kanał komunikacyjny</a:t>
            </a:r>
            <a:endParaRPr sz="44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8" name="Google Shape;258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</a:pPr>
            <a:r>
              <a:rPr lang="pl-PL" sz="2800" b="1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Kanał komunikacyjny </a:t>
            </a: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– droga przekazu i środki transportu, za pomocą których przekaz pokonuje drogę od nadawcy do odbiorcy;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</a:pP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w komunikowaniu bezpośrednim używa się wszystkich pięciu kanałów sensorycznych( tj. wzroku, słuchu, smaku, dotyku, węch</a:t>
            </a:r>
            <a:r>
              <a:rPr lang="pl-PL"/>
              <a:t>u</a:t>
            </a: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);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</a:pP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w komunikowaniu pośrednim kanały są zredukowane do wzroku i słuchu.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6" name="Google Shape;26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13" y="1604963"/>
            <a:ext cx="6429375" cy="36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5. Szumy komunikacyjne</a:t>
            </a:r>
            <a:endParaRPr sz="44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2" name="Google Shape;272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</a:pPr>
            <a:r>
              <a:rPr lang="pl-PL" sz="2800" b="1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Szumy komunikacyjne </a:t>
            </a: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– źródła zakłóceń, mogą mieć charakter zewnętrzny, wewnętrzny i semantyczny; </a:t>
            </a:r>
            <a:endParaRPr sz="28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</a:pP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każdy szum może blokować proces komunikacji na poziomie dekodowania: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Communication</a:t>
            </a:r>
            <a:endParaRPr sz="44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</a:pPr>
            <a:r>
              <a:rPr lang="pl-PL" sz="2800" b="1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Słowo „communication</a:t>
            </a: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” – początkowo wejście we wspólnotę, utrzymanie z kimś stosunku, w XVI w otrzymało znaczenie szersze, zaczęło oznaczać transmisję, przekaz.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</a:pP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Drugie znaczenie zaczęło funkcjonować wraz z rozwojem poczty i dróg. Podwójne znaczenie tego słowa zachowało się do dziś.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0" name="Google Shape;28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5. Szumy komunikacyjne</a:t>
            </a:r>
            <a:endParaRPr sz="44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686800" cy="420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</a:pPr>
            <a:r>
              <a:rPr lang="pl-PL" sz="2800" b="0" i="1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szum zewnętrzny – </a:t>
            </a: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np. nieodpowiednia temperatura, niewygodne krzesła</a:t>
            </a:r>
            <a:endParaRPr sz="36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</a:pPr>
            <a:r>
              <a:rPr lang="pl-PL" sz="2800" b="0" i="1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szum wewnętrzny </a:t>
            </a: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– uczucia i predyspozycje społecznie uczestników komunikacji, np. ból głowy, zęba, uczucie sympatii itp.</a:t>
            </a:r>
            <a:endParaRPr sz="36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</a:pPr>
            <a:r>
              <a:rPr lang="pl-PL" sz="2800" b="0" i="1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szum semantyczny </a:t>
            </a: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– konsekwencja zamierzonego lub niezamierzonego użycia przez nadawcę znaczenia, które blokuje precyzyjne odkodowanie informacji.</a:t>
            </a:r>
            <a:endParaRPr sz="36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6. Sprzężenie zwrotne</a:t>
            </a:r>
            <a:endParaRPr sz="44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2" name="Google Shape;292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</a:pPr>
            <a:r>
              <a:rPr lang="pl-PL" sz="2800" b="1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Sprzężenie zwrotne </a:t>
            </a: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– reakcja odbiorcy na komunikat po jego odkodowaniu, mówi nam czy przekaz został usłyszany, zobaczony i zrozumiany;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</a:pP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typy sprzężenia zwrotnego: np. bezpośrednie, natychmiastowe, pośrednie, opóźnione.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0" name="Google Shape;30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150" y="1614488"/>
            <a:ext cx="5981700" cy="36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8" name="Google Shape;308;p45" descr="&quot;W głowie się nie mieści&quot; w kinach od 1 lipca!&#10;&#10;Kiedy Riley wraz z rodzicami opuszcza rodzinne strony i przenosi się do San Francisco, usiłuje dostosować się do nowej sytuacji. Jak każdym z nas, bohaterką kierują emocje: Radość, Strach, Gniew, Odraza i Smutek. Dorastanie bywa trudne, także dla Riley. Chociaż Radość robi wszystko, by utrzymać pozytywną atmosferę, dziewczynce nie jest łatwo odnaleźć się w nowym mieście, domu i szkole…" title="W głowie się nie mieści - polski zwiastun [dubbing] [HD]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9512"/>
            <a:ext cx="9144003" cy="6098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Komunikowanie</a:t>
            </a:r>
            <a:endParaRPr sz="44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2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</a:pPr>
            <a:r>
              <a:rPr lang="pl-PL"/>
              <a:t>Akty komunikowania mają </a:t>
            </a:r>
            <a:r>
              <a:rPr lang="pl-PL" b="1"/>
              <a:t>charakter społeczny</a:t>
            </a:r>
            <a:r>
              <a:rPr lang="pl-PL"/>
              <a:t>- zachodzą w społeczeństwie, w różnych jego strukturach i na różnych poziomach.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</a:pPr>
            <a:r>
              <a:rPr lang="pl-PL" sz="2800" b="1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Komunikowanie w szerokim znaczeniu </a:t>
            </a: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odnosi się do całej przyrody ożywionej – świata roślin, zwierząt i ludzi itp. – oznacza transmisję informacji biologicznej.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</a:pPr>
            <a:r>
              <a:rPr lang="pl-PL" sz="2800" b="1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W wąskim znaczeniu </a:t>
            </a: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odnosi się tylko do porozumiewania się ludzi (sfera ludzka).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071563"/>
            <a:ext cx="8382000" cy="47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Komunikowanie</a:t>
            </a:r>
            <a:endParaRPr sz="44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</a:pPr>
            <a:r>
              <a:rPr lang="pl-PL" sz="2800" b="1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Komunikowanie społeczne </a:t>
            </a: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- interakcja społeczna, w wyniku której następuje wymiana wiadomości;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</a:pP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innymi słowy to przekazywanie treści przez osobę A do osoby B, dzięki językom naturalnym, ale także dzięki mimice, gestom, dotykowi, ruchom, mowie ciała – </a:t>
            </a:r>
            <a:r>
              <a:rPr lang="pl-PL" sz="2800" b="0" i="0" u="sng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komunikowanie</a:t>
            </a: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l-PL" sz="2800" b="0" i="0" u="sng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niewerbalne.</a:t>
            </a:r>
            <a:endParaRPr sz="28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Interakcja</a:t>
            </a:r>
            <a:endParaRPr sz="44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</a:pP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Oddziaływanie społeczne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</a:pP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proste (A na B, B na A)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</a:pPr>
            <a:r>
              <a:rPr lang="pl-PL"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złożone (A na B, B na C, AB na C…)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768</Words>
  <Application>Microsoft Office PowerPoint</Application>
  <PresentationFormat>Pokaz na ekranie (4:3)</PresentationFormat>
  <Paragraphs>80</Paragraphs>
  <Slides>35</Slides>
  <Notes>35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0" baseType="lpstr">
      <vt:lpstr>Arial</vt:lpstr>
      <vt:lpstr>Calibri</vt:lpstr>
      <vt:lpstr>Noto Sans Symbols</vt:lpstr>
      <vt:lpstr>Verdana</vt:lpstr>
      <vt:lpstr>Motyw pakietu Office</vt:lpstr>
      <vt:lpstr>Techniki komunikacji</vt:lpstr>
      <vt:lpstr>Komunikowanie</vt:lpstr>
      <vt:lpstr>Communication</vt:lpstr>
      <vt:lpstr>Prezentacja programu PowerPoint</vt:lpstr>
      <vt:lpstr>Prezentacja programu PowerPoint</vt:lpstr>
      <vt:lpstr>Komunikowanie</vt:lpstr>
      <vt:lpstr>Prezentacja programu PowerPoint</vt:lpstr>
      <vt:lpstr>Komunikowanie</vt:lpstr>
      <vt:lpstr>Interakcja</vt:lpstr>
      <vt:lpstr>Komunikowanie</vt:lpstr>
      <vt:lpstr>Komunikowanie</vt:lpstr>
      <vt:lpstr>Prezentacja programu PowerPoint</vt:lpstr>
      <vt:lpstr>Elementy procesu komunikacji</vt:lpstr>
      <vt:lpstr>1. Uczestnicy</vt:lpstr>
      <vt:lpstr>Prezentacja programu PowerPoint</vt:lpstr>
      <vt:lpstr>2. Kontekst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3. Komunikat</vt:lpstr>
      <vt:lpstr>Prezentacja programu PowerPoint</vt:lpstr>
      <vt:lpstr>3. Komunikat</vt:lpstr>
      <vt:lpstr>4. Kanał komunikacyjny</vt:lpstr>
      <vt:lpstr>Prezentacja programu PowerPoint</vt:lpstr>
      <vt:lpstr>5. Szumy komunikacyjne</vt:lpstr>
      <vt:lpstr>Prezentacja programu PowerPoint</vt:lpstr>
      <vt:lpstr>5. Szumy komunikacyjne</vt:lpstr>
      <vt:lpstr>6. Sprzężenie zwrotne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Techniki komunikacji</dc:title>
  <dc:creator>Katarzyna Franke</dc:creator>
  <cp:lastModifiedBy>Katarzyna Franke</cp:lastModifiedBy>
  <cp:revision>1</cp:revision>
  <dcterms:modified xsi:type="dcterms:W3CDTF">2021-01-22T10:57:23Z</dcterms:modified>
</cp:coreProperties>
</file>