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70" r:id="rId7"/>
    <p:sldId id="272" r:id="rId8"/>
    <p:sldId id="273" r:id="rId9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6CjkmeOSJcM3ZdaouyaXyFIzi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3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211242d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g2c211242da9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c211242da9_0_0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211242d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g2c211242da9_0_1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c211242da9_0_15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211242da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g2c211242da9_0_2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c211242da9_0_2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ńcowy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1792288" y="186209"/>
            <a:ext cx="5486400" cy="410688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1792288" y="4869160"/>
            <a:ext cx="5486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 rot="5400000">
            <a:off x="2469356" y="-411956"/>
            <a:ext cx="420528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 rot="5400000">
            <a:off x="4892787" y="2011252"/>
            <a:ext cx="55306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 rot="5400000">
            <a:off x="701788" y="30051"/>
            <a:ext cx="5530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77" name="Google Shape;77;p1" descr="foto_era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844824"/>
            <a:ext cx="5633024" cy="316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 smtClean="0"/>
              <a:t>Online </a:t>
            </a:r>
            <a:r>
              <a:rPr lang="en-GB" sz="2800" b="1" dirty="0"/>
              <a:t>Application System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s</a:t>
            </a:r>
            <a:r>
              <a:rPr lang="en-GB" sz="2800" b="1" dirty="0" err="1" smtClean="0"/>
              <a:t>tep</a:t>
            </a:r>
            <a:r>
              <a:rPr lang="en-GB" sz="2800" b="1" dirty="0" smtClean="0"/>
              <a:t> </a:t>
            </a:r>
            <a:r>
              <a:rPr lang="en-GB" sz="2800" b="1" dirty="0"/>
              <a:t>by step  </a:t>
            </a:r>
            <a:endParaRPr dirty="0"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254977" y="1475875"/>
            <a:ext cx="8678008" cy="454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Account activation in the Online Application </a:t>
            </a:r>
            <a:r>
              <a:rPr lang="en-GB" sz="2000" dirty="0" smtClean="0"/>
              <a:t>System</a:t>
            </a:r>
            <a:r>
              <a:rPr lang="pl-PL" sz="2000" dirty="0" smtClean="0"/>
              <a:t> by IRO </a:t>
            </a:r>
            <a:r>
              <a:rPr lang="pl-PL" sz="2000" dirty="0" err="1" smtClean="0"/>
              <a:t>UEKat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Activation </a:t>
            </a:r>
            <a:r>
              <a:rPr lang="en-GB" sz="2000" dirty="0" smtClean="0"/>
              <a:t>email</a:t>
            </a:r>
            <a:r>
              <a:rPr lang="pl-PL" sz="2000" dirty="0" smtClean="0"/>
              <a:t> </a:t>
            </a:r>
            <a:r>
              <a:rPr lang="en-GB" sz="2000" dirty="0" smtClean="0"/>
              <a:t>sent</a:t>
            </a:r>
            <a:r>
              <a:rPr lang="pl-PL" sz="2000" dirty="0" smtClean="0"/>
              <a:t> to the student (+ e-mail with </a:t>
            </a:r>
            <a:r>
              <a:rPr lang="en-GB" sz="2000" dirty="0" smtClean="0"/>
              <a:t>instructions</a:t>
            </a:r>
            <a:r>
              <a:rPr lang="pl-PL" sz="2000" dirty="0" smtClean="0"/>
              <a:t>)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Application form process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pl-PL" sz="2000" dirty="0"/>
              <a:t>Online </a:t>
            </a:r>
            <a:r>
              <a:rPr lang="en-GB" sz="2000" dirty="0"/>
              <a:t>Learning </a:t>
            </a:r>
            <a:r>
              <a:rPr lang="en-GB" sz="2000" dirty="0" smtClean="0"/>
              <a:t>Agreement</a:t>
            </a:r>
            <a:r>
              <a:rPr lang="pl-PL" sz="2000" dirty="0" smtClean="0"/>
              <a:t> (OLA)</a:t>
            </a:r>
            <a:r>
              <a:rPr lang="en-GB" sz="2000" dirty="0" smtClean="0"/>
              <a:t> </a:t>
            </a:r>
            <a:r>
              <a:rPr lang="en-GB" sz="2000" dirty="0"/>
              <a:t>process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2000" dirty="0"/>
          </a:p>
          <a:p>
            <a:pPr marL="0" lvl="0" indent="0" algn="ctr">
              <a:spcBef>
                <a:spcPts val="0"/>
              </a:spcBef>
              <a:buSzPts val="2200"/>
              <a:buNone/>
            </a:pPr>
            <a:r>
              <a:rPr lang="en-GB" sz="2000" dirty="0" smtClean="0"/>
              <a:t>Verification </a:t>
            </a:r>
            <a:r>
              <a:rPr lang="en-GB" sz="2000" dirty="0"/>
              <a:t>of the application </a:t>
            </a:r>
            <a:r>
              <a:rPr lang="en-GB" sz="2000" dirty="0" smtClean="0"/>
              <a:t>documents</a:t>
            </a:r>
            <a:r>
              <a:rPr lang="pl-PL" sz="2000" dirty="0" smtClean="0"/>
              <a:t> by </a:t>
            </a:r>
            <a:r>
              <a:rPr lang="en-US" sz="2000" dirty="0" smtClean="0"/>
              <a:t>IRO </a:t>
            </a:r>
            <a:r>
              <a:rPr lang="en-US" sz="2000" dirty="0" err="1"/>
              <a:t>UEKat</a:t>
            </a:r>
            <a:r>
              <a:rPr lang="en-US" sz="2000" dirty="0"/>
              <a:t> &amp; School of Undergraduate and Graduate Studies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 smtClean="0"/>
              <a:t>Acceptance Letter</a:t>
            </a:r>
            <a:r>
              <a:rPr lang="pl-PL" sz="2000" dirty="0" smtClean="0"/>
              <a:t> </a:t>
            </a:r>
            <a:r>
              <a:rPr lang="en-GB" sz="2000" dirty="0" smtClean="0"/>
              <a:t>issued</a:t>
            </a:r>
            <a:r>
              <a:rPr lang="pl-PL" sz="2000" dirty="0" smtClean="0"/>
              <a:t> by IRO </a:t>
            </a:r>
            <a:r>
              <a:rPr lang="pl-PL" sz="2000" dirty="0" err="1" smtClean="0"/>
              <a:t>UEKat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 smtClean="0"/>
              <a:t>Filling in the </a:t>
            </a:r>
            <a:r>
              <a:rPr lang="pl-PL" sz="2000" dirty="0" smtClean="0"/>
              <a:t>s</a:t>
            </a:r>
            <a:r>
              <a:rPr lang="en-GB" sz="2000" dirty="0" err="1" smtClean="0"/>
              <a:t>ection</a:t>
            </a:r>
            <a:r>
              <a:rPr lang="en-GB" sz="2000" dirty="0" smtClean="0"/>
              <a:t> </a:t>
            </a:r>
            <a:r>
              <a:rPr lang="pl-PL" sz="2000" dirty="0" smtClean="0"/>
              <a:t>„</a:t>
            </a:r>
            <a:r>
              <a:rPr lang="en-GB" sz="2000" dirty="0" smtClean="0"/>
              <a:t>Your Stay</a:t>
            </a:r>
            <a:r>
              <a:rPr lang="pl-PL" sz="2000" dirty="0" smtClean="0"/>
              <a:t>”</a:t>
            </a:r>
            <a:r>
              <a:rPr lang="en-GB" sz="2000" dirty="0" smtClean="0"/>
              <a:t> </a:t>
            </a:r>
            <a:r>
              <a:rPr lang="pl-PL" sz="2000" dirty="0" smtClean="0"/>
              <a:t>in </a:t>
            </a:r>
            <a:r>
              <a:rPr lang="pl-PL" sz="2000" dirty="0"/>
              <a:t>the Online Application System</a:t>
            </a:r>
            <a:endParaRPr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1881181"/>
            <a:ext cx="341406" cy="4755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461473"/>
            <a:ext cx="341406" cy="4755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3041765"/>
            <a:ext cx="341406" cy="475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3713533"/>
            <a:ext cx="341406" cy="4755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4" y="4629709"/>
            <a:ext cx="341406" cy="4755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4" y="5210001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211242da9_0_0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300" b="1" dirty="0"/>
              <a:t>Account activation </a:t>
            </a:r>
            <a:r>
              <a:rPr lang="pl-PL" sz="2300" b="1" dirty="0" smtClean="0"/>
              <a:t>and </a:t>
            </a:r>
            <a:r>
              <a:rPr lang="en-GB" sz="2300" b="1" dirty="0" smtClean="0"/>
              <a:t>activation</a:t>
            </a:r>
            <a:r>
              <a:rPr lang="pl-PL" sz="2300" b="1" dirty="0" smtClean="0"/>
              <a:t> e-mail             </a:t>
            </a:r>
            <a:r>
              <a:rPr lang="en-GB" sz="2300" b="1" dirty="0" smtClean="0"/>
              <a:t>in </a:t>
            </a:r>
            <a:r>
              <a:rPr lang="en-GB" sz="2300" b="1" dirty="0"/>
              <a:t>the Online Application System</a:t>
            </a:r>
            <a:r>
              <a:rPr lang="en-GB" sz="2800" b="1" dirty="0"/>
              <a:t>  </a:t>
            </a:r>
            <a:endParaRPr b="1" dirty="0"/>
          </a:p>
        </p:txBody>
      </p:sp>
      <p:sp>
        <p:nvSpPr>
          <p:cNvPr id="96" name="Google Shape;96;g2c211242da9_0_0"/>
          <p:cNvSpPr txBox="1">
            <a:spLocks noGrp="1"/>
          </p:cNvSpPr>
          <p:nvPr>
            <p:ph type="body" idx="1"/>
          </p:nvPr>
        </p:nvSpPr>
        <p:spPr>
          <a:xfrm>
            <a:off x="457200" y="1639890"/>
            <a:ext cx="8229600" cy="465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Nomination of the incoming student by his/her home coordinator within the deadline (mid May- winter semester or full year students and mid October- spring semester)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Verification of the nominated incoming student by the International Relations (</a:t>
            </a:r>
            <a:r>
              <a:rPr lang="en-GB" sz="1500" dirty="0" err="1"/>
              <a:t>UEKat</a:t>
            </a:r>
            <a:r>
              <a:rPr lang="en-GB" sz="1500" dirty="0"/>
              <a:t>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Registration of the incoming student by IRO (</a:t>
            </a:r>
            <a:r>
              <a:rPr lang="en-GB" sz="1500" dirty="0" err="1"/>
              <a:t>UEKat</a:t>
            </a:r>
            <a:r>
              <a:rPr lang="en-GB" sz="1500" dirty="0"/>
              <a:t>) in the Online Application </a:t>
            </a:r>
            <a:r>
              <a:rPr lang="en-GB" sz="1500" dirty="0" smtClean="0"/>
              <a:t>System-</a:t>
            </a:r>
            <a:r>
              <a:rPr lang="pl-PL" sz="1500" dirty="0" smtClean="0"/>
              <a:t> </a:t>
            </a:r>
            <a:r>
              <a:rPr lang="en-GB" sz="1500" dirty="0" smtClean="0"/>
              <a:t>student’s </a:t>
            </a:r>
            <a:r>
              <a:rPr lang="en-GB" sz="1500" dirty="0"/>
              <a:t>email address sent by home coordinator at </a:t>
            </a:r>
            <a:r>
              <a:rPr lang="en-GB" sz="1500" dirty="0" smtClean="0"/>
              <a:t>t</a:t>
            </a:r>
            <a:r>
              <a:rPr lang="pl-PL" sz="1500" dirty="0" smtClean="0"/>
              <a:t>h</a:t>
            </a:r>
            <a:r>
              <a:rPr lang="en-GB" sz="1500" dirty="0" smtClean="0"/>
              <a:t>e </a:t>
            </a:r>
            <a:r>
              <a:rPr lang="en-GB" sz="1500" dirty="0"/>
              <a:t>point of the nomination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Activation of the incoming student’s account in the Online Application System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lvl="0" indent="-323850">
              <a:spcBef>
                <a:spcPts val="0"/>
              </a:spcBef>
              <a:buSzPts val="1500"/>
              <a:buChar char="●"/>
            </a:pPr>
            <a:r>
              <a:rPr lang="en-GB" sz="1500" dirty="0"/>
              <a:t>Sending to the incoming student by IRO (</a:t>
            </a:r>
            <a:r>
              <a:rPr lang="en-GB" sz="1500" dirty="0" err="1"/>
              <a:t>UEKat</a:t>
            </a:r>
            <a:r>
              <a:rPr lang="en-GB" sz="1500" dirty="0"/>
              <a:t>) an automatic activation e-mail (login: </a:t>
            </a:r>
            <a:r>
              <a:rPr lang="en-GB" sz="1500" dirty="0" smtClean="0"/>
              <a:t>student’s</a:t>
            </a:r>
            <a:r>
              <a:rPr lang="pl-PL" sz="1500" dirty="0" smtClean="0"/>
              <a:t> </a:t>
            </a:r>
            <a:r>
              <a:rPr lang="en-GB" sz="1500" dirty="0" smtClean="0"/>
              <a:t>e-mail </a:t>
            </a:r>
            <a:r>
              <a:rPr lang="en-GB" sz="1500" dirty="0"/>
              <a:t>address, password- automatically generated with the possibility to change it</a:t>
            </a:r>
            <a:r>
              <a:rPr lang="en-GB" sz="1500" dirty="0" smtClean="0"/>
              <a:t>)</a:t>
            </a:r>
            <a:r>
              <a:rPr lang="pl-PL" sz="1500" dirty="0"/>
              <a:t> </a:t>
            </a:r>
            <a:r>
              <a:rPr lang="en-GB" sz="1500" dirty="0" smtClean="0"/>
              <a:t>at latest </a:t>
            </a:r>
            <a:r>
              <a:rPr lang="pl-PL" sz="1500" dirty="0" smtClean="0"/>
              <a:t>on </a:t>
            </a:r>
            <a:r>
              <a:rPr lang="pl-PL" sz="1500" dirty="0"/>
              <a:t>17th May </a:t>
            </a:r>
            <a:r>
              <a:rPr lang="pl-PL" sz="1500" dirty="0" smtClean="0"/>
              <a:t>(</a:t>
            </a:r>
            <a:r>
              <a:rPr lang="en-GB" sz="1500" dirty="0" smtClean="0"/>
              <a:t>winter and full year) or </a:t>
            </a:r>
            <a:r>
              <a:rPr lang="pl-PL" sz="1500" dirty="0" smtClean="0"/>
              <a:t>17th </a:t>
            </a:r>
            <a:r>
              <a:rPr lang="en-GB" sz="1500" dirty="0" smtClean="0"/>
              <a:t>October </a:t>
            </a:r>
            <a:r>
              <a:rPr lang="pl-PL" sz="1500" dirty="0" smtClean="0"/>
              <a:t>(</a:t>
            </a:r>
            <a:r>
              <a:rPr lang="pl-PL" sz="1500" dirty="0"/>
              <a:t>spring)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Activation by the incoming student of the personal account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211242da9_0_15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/>
              <a:t>Application form process  </a:t>
            </a:r>
            <a:endParaRPr/>
          </a:p>
        </p:txBody>
      </p:sp>
      <p:sp>
        <p:nvSpPr>
          <p:cNvPr id="111" name="Google Shape;111;g2c211242da9_0_15"/>
          <p:cNvSpPr txBox="1">
            <a:spLocks noGrp="1"/>
          </p:cNvSpPr>
          <p:nvPr>
            <p:ph type="body" idx="1"/>
          </p:nvPr>
        </p:nvSpPr>
        <p:spPr>
          <a:xfrm>
            <a:off x="237392" y="1350784"/>
            <a:ext cx="8625254" cy="489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2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Filling in the section Your Data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700" dirty="0"/>
              <a:t>Filling in the section Home institution</a:t>
            </a:r>
            <a:endParaRPr sz="19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Generating the Application Form from the section </a:t>
            </a:r>
            <a:r>
              <a:rPr lang="en-GB" sz="1800" dirty="0" smtClean="0"/>
              <a:t>Documents</a:t>
            </a:r>
            <a:r>
              <a:rPr lang="pl-PL" sz="1800" dirty="0" smtClean="0"/>
              <a:t>- </a:t>
            </a:r>
            <a:r>
              <a:rPr lang="en-GB" sz="1800" dirty="0" smtClean="0"/>
              <a:t>Download template </a:t>
            </a:r>
            <a:r>
              <a:rPr lang="pl-PL" sz="1800" dirty="0" smtClean="0"/>
              <a:t>(</a:t>
            </a:r>
            <a:r>
              <a:rPr lang="en-GB" sz="1800" dirty="0" smtClean="0"/>
              <a:t>under </a:t>
            </a:r>
            <a:r>
              <a:rPr lang="en-GB" sz="1800" dirty="0" smtClean="0"/>
              <a:t>the heading </a:t>
            </a:r>
            <a:r>
              <a:rPr lang="pl-PL" sz="1800" dirty="0" smtClean="0"/>
              <a:t>Student Application </a:t>
            </a:r>
            <a:r>
              <a:rPr lang="pl-PL" sz="1800" dirty="0" smtClean="0"/>
              <a:t>Form) 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Signing your </a:t>
            </a:r>
            <a:r>
              <a:rPr lang="pl-PL" sz="1800" dirty="0" smtClean="0"/>
              <a:t>A</a:t>
            </a:r>
            <a:r>
              <a:rPr lang="en-GB" sz="1800" dirty="0" err="1" smtClean="0"/>
              <a:t>pplication</a:t>
            </a:r>
            <a:r>
              <a:rPr lang="en-GB" sz="1800" dirty="0" smtClean="0"/>
              <a:t> </a:t>
            </a:r>
            <a:r>
              <a:rPr lang="pl-PL" sz="1800" dirty="0" smtClean="0"/>
              <a:t>F</a:t>
            </a:r>
            <a:r>
              <a:rPr lang="en-GB" sz="1800" dirty="0" err="1" smtClean="0"/>
              <a:t>orm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Sending the </a:t>
            </a:r>
            <a:r>
              <a:rPr lang="pl-PL" sz="1800" dirty="0" smtClean="0"/>
              <a:t>A</a:t>
            </a:r>
            <a:r>
              <a:rPr lang="en-GB" sz="1800" dirty="0" err="1" smtClean="0"/>
              <a:t>pplication</a:t>
            </a:r>
            <a:r>
              <a:rPr lang="en-GB" sz="1800" dirty="0" smtClean="0"/>
              <a:t> </a:t>
            </a:r>
            <a:r>
              <a:rPr lang="pl-PL" sz="1800" dirty="0" smtClean="0"/>
              <a:t>F</a:t>
            </a:r>
            <a:r>
              <a:rPr lang="en-GB" sz="1800" dirty="0" err="1" smtClean="0"/>
              <a:t>orm</a:t>
            </a:r>
            <a:r>
              <a:rPr lang="en-GB" sz="1800" dirty="0" smtClean="0"/>
              <a:t> </a:t>
            </a:r>
            <a:r>
              <a:rPr lang="en-GB" sz="1800" dirty="0"/>
              <a:t>to your </a:t>
            </a:r>
            <a:r>
              <a:rPr lang="pl-PL" sz="1800" dirty="0" smtClean="0"/>
              <a:t>H</a:t>
            </a:r>
            <a:r>
              <a:rPr lang="en-GB" sz="1800" dirty="0" err="1" smtClean="0"/>
              <a:t>ome</a:t>
            </a:r>
            <a:r>
              <a:rPr lang="en-GB" sz="1800" dirty="0" smtClean="0"/>
              <a:t> </a:t>
            </a:r>
            <a:r>
              <a:rPr lang="pl-PL" sz="1800" dirty="0" smtClean="0"/>
              <a:t>C</a:t>
            </a:r>
            <a:r>
              <a:rPr lang="en-GB" sz="1800" dirty="0" err="1" smtClean="0"/>
              <a:t>oordinator</a:t>
            </a:r>
            <a:r>
              <a:rPr lang="en-GB" sz="1800" dirty="0" smtClean="0"/>
              <a:t> </a:t>
            </a:r>
            <a:r>
              <a:rPr lang="en-GB" sz="1800" dirty="0"/>
              <a:t>to be signed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Uploading your signed </a:t>
            </a:r>
            <a:r>
              <a:rPr lang="pl-PL" sz="1800" dirty="0" smtClean="0"/>
              <a:t>A</a:t>
            </a:r>
            <a:r>
              <a:rPr lang="en-GB" sz="1800" dirty="0" err="1" smtClean="0"/>
              <a:t>pplication</a:t>
            </a:r>
            <a:r>
              <a:rPr lang="en-GB" sz="1800" dirty="0" smtClean="0"/>
              <a:t> </a:t>
            </a:r>
            <a:r>
              <a:rPr lang="pl-PL" sz="1800" dirty="0" smtClean="0"/>
              <a:t>F</a:t>
            </a:r>
            <a:r>
              <a:rPr lang="en-GB" sz="1800" dirty="0" err="1" smtClean="0"/>
              <a:t>orm</a:t>
            </a:r>
            <a:r>
              <a:rPr lang="en-GB" sz="1800" dirty="0" smtClean="0"/>
              <a:t> </a:t>
            </a:r>
            <a:r>
              <a:rPr lang="en-GB" sz="1800" dirty="0"/>
              <a:t>in the </a:t>
            </a:r>
            <a:r>
              <a:rPr lang="pl-PL" sz="1800" dirty="0"/>
              <a:t>s</a:t>
            </a:r>
            <a:r>
              <a:rPr lang="en-GB" sz="1800" dirty="0" err="1" smtClean="0"/>
              <a:t>ection</a:t>
            </a:r>
            <a:r>
              <a:rPr lang="en-GB" sz="1800" dirty="0" smtClean="0"/>
              <a:t> </a:t>
            </a:r>
            <a:r>
              <a:rPr lang="pl-PL" sz="1800" dirty="0" smtClean="0"/>
              <a:t>„</a:t>
            </a:r>
            <a:r>
              <a:rPr lang="en-GB" sz="1800" dirty="0" smtClean="0"/>
              <a:t>Documents- </a:t>
            </a:r>
            <a:r>
              <a:rPr lang="en-GB" sz="1800" dirty="0" smtClean="0"/>
              <a:t>Upload &amp; </a:t>
            </a:r>
            <a:r>
              <a:rPr lang="en-GB" sz="1800" dirty="0" smtClean="0"/>
              <a:t>Chat</a:t>
            </a:r>
            <a:r>
              <a:rPr lang="pl-PL" sz="1800" dirty="0" smtClean="0"/>
              <a:t>”</a:t>
            </a:r>
            <a:r>
              <a:rPr lang="en-GB" sz="1800" dirty="0" smtClean="0"/>
              <a:t>-</a:t>
            </a:r>
            <a:r>
              <a:rPr lang="pl-PL" sz="1800" dirty="0" smtClean="0"/>
              <a:t> </a:t>
            </a:r>
            <a:r>
              <a:rPr lang="en-GB" sz="1800" dirty="0" smtClean="0"/>
              <a:t>under </a:t>
            </a:r>
            <a:r>
              <a:rPr lang="en-GB" sz="1800" dirty="0" smtClean="0"/>
              <a:t>the heading </a:t>
            </a:r>
            <a:r>
              <a:rPr lang="pl-PL" sz="1800" dirty="0" smtClean="0"/>
              <a:t>„Student </a:t>
            </a:r>
            <a:r>
              <a:rPr lang="pl-PL" sz="1800" dirty="0" smtClean="0"/>
              <a:t>Application </a:t>
            </a:r>
            <a:r>
              <a:rPr lang="pl-PL" sz="1800" dirty="0" smtClean="0"/>
              <a:t>Form”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Waiting for the status </a:t>
            </a:r>
            <a:r>
              <a:rPr lang="pl-PL" sz="1800" dirty="0" smtClean="0"/>
              <a:t>„</a:t>
            </a:r>
            <a:r>
              <a:rPr lang="en-GB" sz="1800" dirty="0" smtClean="0"/>
              <a:t>Accepted</a:t>
            </a:r>
            <a:r>
              <a:rPr lang="pl-PL" sz="1800" dirty="0" smtClean="0"/>
              <a:t>”</a:t>
            </a:r>
            <a:r>
              <a:rPr lang="en-GB" sz="1800" dirty="0" smtClean="0"/>
              <a:t> </a:t>
            </a:r>
            <a:r>
              <a:rPr lang="en-GB" sz="1800" dirty="0"/>
              <a:t>under the heading </a:t>
            </a:r>
            <a:r>
              <a:rPr lang="pl-PL" sz="1800" dirty="0" smtClean="0"/>
              <a:t>„</a:t>
            </a:r>
            <a:r>
              <a:rPr lang="en-GB" sz="1800" dirty="0" smtClean="0"/>
              <a:t>Application Form</a:t>
            </a:r>
            <a:r>
              <a:rPr lang="pl-PL" sz="1800" dirty="0" smtClean="0"/>
              <a:t>”</a:t>
            </a:r>
            <a:endParaRPr sz="3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1986689"/>
            <a:ext cx="341406" cy="4755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97" y="2611262"/>
            <a:ext cx="341406" cy="47552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97" y="3457776"/>
            <a:ext cx="341406" cy="4755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14" y="4087457"/>
            <a:ext cx="341406" cy="4755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06" y="4723362"/>
            <a:ext cx="341406" cy="475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691" y="5604051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211242da9_0_21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/>
              <a:t>Online </a:t>
            </a:r>
            <a:r>
              <a:rPr lang="en-GB" sz="2800" b="1" dirty="0"/>
              <a:t>Learning </a:t>
            </a:r>
            <a:r>
              <a:rPr lang="en-GB" sz="2800" b="1" dirty="0" smtClean="0"/>
              <a:t>Agreement</a:t>
            </a:r>
            <a:r>
              <a:rPr lang="pl-PL" sz="2800" b="1" dirty="0" smtClean="0"/>
              <a:t> (OLA)</a:t>
            </a:r>
            <a:r>
              <a:rPr lang="en-GB" sz="2800" b="1" dirty="0" smtClean="0"/>
              <a:t> </a:t>
            </a:r>
            <a:r>
              <a:rPr lang="en-GB" sz="2800" b="1" dirty="0"/>
              <a:t>process</a:t>
            </a:r>
            <a:endParaRPr dirty="0"/>
          </a:p>
        </p:txBody>
      </p:sp>
      <p:sp>
        <p:nvSpPr>
          <p:cNvPr id="124" name="Google Shape;124;g2c211242da9_0_21"/>
          <p:cNvSpPr txBox="1">
            <a:spLocks noGrp="1"/>
          </p:cNvSpPr>
          <p:nvPr>
            <p:ph type="body" idx="1"/>
          </p:nvPr>
        </p:nvSpPr>
        <p:spPr>
          <a:xfrm>
            <a:off x="457200" y="879231"/>
            <a:ext cx="8229600" cy="546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Checking </a:t>
            </a:r>
            <a:r>
              <a:rPr lang="en-GB" sz="1600" dirty="0"/>
              <a:t>the study </a:t>
            </a:r>
            <a:r>
              <a:rPr lang="en-GB" sz="1600" dirty="0" smtClean="0"/>
              <a:t>offer</a:t>
            </a:r>
            <a:r>
              <a:rPr lang="pl-PL" sz="1600" dirty="0" smtClean="0"/>
              <a:t> </a:t>
            </a:r>
            <a:r>
              <a:rPr lang="en-GB" sz="1500" dirty="0" smtClean="0"/>
              <a:t>(</a:t>
            </a:r>
            <a:r>
              <a:rPr lang="en-GB" sz="1500" dirty="0"/>
              <a:t>https://www.ue.katowice.pl/en/exchange-students/study-offer.html)</a:t>
            </a:r>
            <a:endParaRPr sz="15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/>
              <a:t>Consulting your choice of subjects with your </a:t>
            </a:r>
            <a:r>
              <a:rPr lang="pl-PL" sz="1600" dirty="0" smtClean="0"/>
              <a:t>H</a:t>
            </a:r>
            <a:r>
              <a:rPr lang="en-GB" sz="1600" dirty="0" err="1" smtClean="0"/>
              <a:t>ome</a:t>
            </a:r>
            <a:r>
              <a:rPr lang="en-GB" sz="1600" dirty="0" smtClean="0"/>
              <a:t> </a:t>
            </a:r>
            <a:r>
              <a:rPr lang="pl-PL" sz="1600" dirty="0" smtClean="0"/>
              <a:t>C</a:t>
            </a:r>
            <a:r>
              <a:rPr lang="en-GB" sz="1600" dirty="0" err="1" smtClean="0"/>
              <a:t>oordinator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indent="0" algn="ctr">
              <a:spcBef>
                <a:spcPts val="0"/>
              </a:spcBef>
              <a:buSzPts val="2200"/>
              <a:buNone/>
            </a:pPr>
            <a:r>
              <a:rPr lang="en-GB" sz="1600" dirty="0"/>
              <a:t>Filling in your </a:t>
            </a:r>
            <a:r>
              <a:rPr lang="en-GB" sz="1600" dirty="0" smtClean="0"/>
              <a:t>O</a:t>
            </a:r>
            <a:r>
              <a:rPr lang="pl-PL" sz="1600" dirty="0"/>
              <a:t>LA </a:t>
            </a:r>
            <a:r>
              <a:rPr lang="pl-PL" sz="1600" dirty="0" smtClean="0"/>
              <a:t>(https</a:t>
            </a:r>
            <a:r>
              <a:rPr lang="pl-PL" sz="1600" dirty="0"/>
              <a:t>://learning-agreement.eu)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Waiting </a:t>
            </a:r>
            <a:r>
              <a:rPr lang="en-GB" sz="1600" dirty="0"/>
              <a:t>for your </a:t>
            </a:r>
            <a:r>
              <a:rPr lang="pl-PL" sz="1600" dirty="0" smtClean="0"/>
              <a:t>H</a:t>
            </a:r>
            <a:r>
              <a:rPr lang="en-GB" sz="1600" dirty="0" err="1" smtClean="0"/>
              <a:t>ome</a:t>
            </a:r>
            <a:r>
              <a:rPr lang="en-GB" sz="1600" dirty="0" smtClean="0"/>
              <a:t> </a:t>
            </a:r>
            <a:r>
              <a:rPr lang="pl-PL" sz="1600" dirty="0" smtClean="0"/>
              <a:t>C</a:t>
            </a:r>
            <a:r>
              <a:rPr lang="en-GB" sz="1600" dirty="0" err="1" smtClean="0"/>
              <a:t>oordinator</a:t>
            </a:r>
            <a:r>
              <a:rPr lang="en-GB" sz="1600" dirty="0" smtClean="0"/>
              <a:t> </a:t>
            </a:r>
            <a:r>
              <a:rPr lang="en-GB" sz="1600" dirty="0"/>
              <a:t>acceptance in the </a:t>
            </a:r>
            <a:r>
              <a:rPr lang="en-GB" sz="1600" dirty="0" smtClean="0"/>
              <a:t>O</a:t>
            </a:r>
            <a:r>
              <a:rPr lang="pl-PL" sz="1600" dirty="0" smtClean="0"/>
              <a:t>L</a:t>
            </a:r>
            <a:r>
              <a:rPr lang="en-GB" sz="1600" dirty="0" smtClean="0"/>
              <a:t>A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/>
              <a:t>Waiting for the receiving institution (</a:t>
            </a:r>
            <a:r>
              <a:rPr lang="en-GB" sz="1600" dirty="0" err="1"/>
              <a:t>UEKat</a:t>
            </a:r>
            <a:r>
              <a:rPr lang="en-GB" sz="1600" dirty="0"/>
              <a:t>) coordinator’s </a:t>
            </a:r>
            <a:r>
              <a:rPr lang="en-GB" sz="1600" dirty="0" smtClean="0"/>
              <a:t>acceptance</a:t>
            </a: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 </a:t>
            </a:r>
            <a:r>
              <a:rPr lang="en-GB" sz="1600" dirty="0"/>
              <a:t>in the </a:t>
            </a:r>
            <a:r>
              <a:rPr lang="pl-PL" sz="1600" dirty="0" smtClean="0"/>
              <a:t>OLA</a:t>
            </a: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Selecting the fully accepted </a:t>
            </a:r>
            <a:r>
              <a:rPr lang="en-GB" sz="1600" dirty="0" smtClean="0"/>
              <a:t>subjects</a:t>
            </a:r>
            <a:r>
              <a:rPr lang="pl-PL" sz="1600" dirty="0" smtClean="0"/>
              <a:t> in OLA</a:t>
            </a:r>
            <a:r>
              <a:rPr lang="en-GB" sz="1600" dirty="0" smtClean="0"/>
              <a:t> </a:t>
            </a:r>
            <a:r>
              <a:rPr lang="en-GB" sz="1600" dirty="0" smtClean="0"/>
              <a:t>in our </a:t>
            </a:r>
            <a:r>
              <a:rPr lang="pl-PL" sz="1600" dirty="0" smtClean="0"/>
              <a:t>Online Application System (</a:t>
            </a:r>
            <a:r>
              <a:rPr lang="en-GB" sz="1600" dirty="0" smtClean="0"/>
              <a:t>Section</a:t>
            </a:r>
            <a:r>
              <a:rPr lang="pl-PL" sz="1600" dirty="0" smtClean="0"/>
              <a:t> </a:t>
            </a:r>
            <a:r>
              <a:rPr lang="en-GB" sz="1600" dirty="0" smtClean="0"/>
              <a:t>Subjects</a:t>
            </a:r>
            <a:r>
              <a:rPr lang="pl-PL" sz="1600" dirty="0" smtClean="0"/>
              <a:t>)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US" sz="1600" dirty="0"/>
              <a:t>Waiting for the status accepted </a:t>
            </a:r>
            <a:r>
              <a:rPr lang="pl-PL" sz="1600" dirty="0" smtClean="0"/>
              <a:t>in </a:t>
            </a:r>
            <a:r>
              <a:rPr lang="en-GB" sz="1600" dirty="0" smtClean="0"/>
              <a:t>our</a:t>
            </a:r>
            <a:r>
              <a:rPr lang="pl-PL" sz="1600" dirty="0" smtClean="0"/>
              <a:t> Online Application System </a:t>
            </a:r>
            <a:r>
              <a:rPr lang="en-US" sz="1600" dirty="0" smtClean="0"/>
              <a:t>under </a:t>
            </a:r>
            <a:r>
              <a:rPr lang="en-US" sz="1600" dirty="0"/>
              <a:t>the heading </a:t>
            </a:r>
            <a:r>
              <a:rPr lang="pl-PL" sz="1600" dirty="0" smtClean="0"/>
              <a:t>„</a:t>
            </a:r>
            <a:r>
              <a:rPr lang="en-US" sz="1600" dirty="0" smtClean="0"/>
              <a:t>Learning Agreement</a:t>
            </a:r>
            <a:r>
              <a:rPr lang="pl-PL" sz="1600" dirty="0" smtClean="0"/>
              <a:t>”</a:t>
            </a: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Remark</a:t>
            </a:r>
            <a:r>
              <a:rPr lang="pl-PL" sz="1600" dirty="0" smtClean="0">
                <a:solidFill>
                  <a:srgbClr val="FF0000"/>
                </a:solidFill>
              </a:rPr>
              <a:t>: </a:t>
            </a:r>
            <a:r>
              <a:rPr lang="pl-PL" sz="1600" dirty="0" smtClean="0"/>
              <a:t>in </a:t>
            </a:r>
            <a:r>
              <a:rPr lang="en-GB" sz="1600" dirty="0" smtClean="0"/>
              <a:t>case of </a:t>
            </a:r>
            <a:r>
              <a:rPr lang="en-GB" sz="1600" dirty="0" err="1" smtClean="0"/>
              <a:t>cho</a:t>
            </a:r>
            <a:r>
              <a:rPr lang="pl-PL" sz="1600" dirty="0" smtClean="0"/>
              <a:t>o</a:t>
            </a:r>
            <a:r>
              <a:rPr lang="en-GB" sz="1600" dirty="0" smtClean="0"/>
              <a:t>sing the limited entry subjects</a:t>
            </a:r>
            <a:r>
              <a:rPr lang="pl-PL" sz="1600" dirty="0" smtClean="0"/>
              <a:t>, </a:t>
            </a:r>
            <a:r>
              <a:rPr lang="en-GB" sz="1600" dirty="0" smtClean="0"/>
              <a:t>additional approval </a:t>
            </a:r>
            <a:r>
              <a:rPr lang="pl-PL" sz="1600" dirty="0" smtClean="0"/>
              <a:t>from Ms Małgorzata Łyczek (</a:t>
            </a:r>
            <a:r>
              <a:rPr lang="pl-PL" sz="1600" dirty="0" err="1" smtClean="0"/>
              <a:t>euroclasses@uekat</a:t>
            </a:r>
            <a:r>
              <a:rPr lang="pl-PL" sz="1600" dirty="0" smtClean="0"/>
              <a:t>) </a:t>
            </a:r>
            <a:r>
              <a:rPr lang="en-GB" sz="1600" dirty="0" smtClean="0"/>
              <a:t>required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/>
          </a:p>
          <a:p>
            <a:pPr marL="0" indent="0">
              <a:spcBef>
                <a:spcPts val="0"/>
              </a:spcBef>
              <a:buSzPts val="2200"/>
              <a:buNone/>
            </a:pPr>
            <a:endParaRPr lang="en-US" sz="1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111127"/>
            <a:ext cx="341406" cy="4755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1633040"/>
            <a:ext cx="341406" cy="4755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589213"/>
            <a:ext cx="341406" cy="47552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56" y="3137649"/>
            <a:ext cx="341406" cy="4755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10" y="3856057"/>
            <a:ext cx="341406" cy="4755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10" y="4618656"/>
            <a:ext cx="341406" cy="47552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10" y="5381255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 smtClean="0"/>
              <a:t>Verification of the application documents and Acceptance Letter</a:t>
            </a:r>
            <a:endParaRPr lang="en-GB"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478677" y="1614311"/>
            <a:ext cx="8229600" cy="443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/>
              <a:t>Application </a:t>
            </a:r>
            <a:r>
              <a:rPr lang="pl-PL" sz="1800" dirty="0" smtClean="0"/>
              <a:t>Form </a:t>
            </a:r>
            <a:r>
              <a:rPr lang="en-GB" sz="1800" dirty="0" smtClean="0"/>
              <a:t>verification</a:t>
            </a:r>
            <a:r>
              <a:rPr lang="pl-PL" sz="1800" dirty="0" smtClean="0"/>
              <a:t> </a:t>
            </a:r>
            <a:r>
              <a:rPr lang="pl-PL" sz="1800" dirty="0"/>
              <a:t>by the </a:t>
            </a:r>
            <a:r>
              <a:rPr lang="pl-PL" sz="1800" dirty="0" smtClean="0"/>
              <a:t>IRO </a:t>
            </a:r>
            <a:r>
              <a:rPr lang="pl-PL" sz="1800" dirty="0" err="1" smtClean="0"/>
              <a:t>UEKat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 smtClean="0"/>
              <a:t>OLA </a:t>
            </a:r>
            <a:r>
              <a:rPr lang="en-GB" sz="1800" dirty="0" smtClean="0"/>
              <a:t>verification </a:t>
            </a:r>
            <a:r>
              <a:rPr lang="en-GB" sz="1800" dirty="0" smtClean="0"/>
              <a:t>by the Incoming </a:t>
            </a:r>
            <a:r>
              <a:rPr lang="pl-PL" sz="1800" dirty="0" smtClean="0"/>
              <a:t>Exchange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/>
              <a:t> </a:t>
            </a:r>
            <a:r>
              <a:rPr lang="en-GB" sz="1800" dirty="0" smtClean="0"/>
              <a:t>Coordinator at </a:t>
            </a:r>
            <a:r>
              <a:rPr lang="pl-PL" sz="1800" dirty="0" smtClean="0"/>
              <a:t>the </a:t>
            </a:r>
            <a:r>
              <a:rPr lang="pl-PL" sz="1800" dirty="0"/>
              <a:t>School of </a:t>
            </a:r>
            <a:r>
              <a:rPr lang="en-GB" sz="1800" dirty="0" smtClean="0"/>
              <a:t>Undergraduate and Graduate Studies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Changing</a:t>
            </a:r>
            <a:r>
              <a:rPr lang="pl-PL" sz="1800" dirty="0" smtClean="0"/>
              <a:t> </a:t>
            </a:r>
            <a:r>
              <a:rPr lang="pl-PL" sz="1800" dirty="0"/>
              <a:t>the status of </a:t>
            </a:r>
            <a:r>
              <a:rPr lang="en-GB" sz="1800" dirty="0" smtClean="0"/>
              <a:t>your documents </a:t>
            </a:r>
            <a:r>
              <a:rPr lang="pl-PL" sz="1800" dirty="0" smtClean="0"/>
              <a:t>for </a:t>
            </a:r>
            <a:r>
              <a:rPr lang="en-GB" sz="1800" dirty="0" smtClean="0"/>
              <a:t>„</a:t>
            </a:r>
            <a:r>
              <a:rPr lang="pl-PL" sz="1800" dirty="0" smtClean="0"/>
              <a:t>A</a:t>
            </a:r>
            <a:r>
              <a:rPr lang="en-GB" sz="1800" dirty="0" err="1" smtClean="0"/>
              <a:t>ccepted</a:t>
            </a:r>
            <a:r>
              <a:rPr lang="en-GB" sz="1800" dirty="0"/>
              <a:t>”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Preparing the Letter of Acceptance </a:t>
            </a:r>
            <a:r>
              <a:rPr lang="pl-PL" sz="1800" dirty="0" smtClean="0"/>
              <a:t>by </a:t>
            </a:r>
            <a:r>
              <a:rPr lang="pl-PL" sz="1800" dirty="0"/>
              <a:t>the </a:t>
            </a:r>
            <a:r>
              <a:rPr lang="pl-PL" sz="1800" dirty="0" smtClean="0"/>
              <a:t>IRO </a:t>
            </a:r>
            <a:r>
              <a:rPr lang="pl-PL" sz="1800" dirty="0" err="1" smtClean="0"/>
              <a:t>UEKat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Downloading the Letter of Acceptance </a:t>
            </a:r>
            <a:r>
              <a:rPr lang="pl-PL" sz="1800" dirty="0" smtClean="0"/>
              <a:t>by </a:t>
            </a:r>
            <a:r>
              <a:rPr lang="pl-PL" sz="1800" dirty="0"/>
              <a:t>the </a:t>
            </a:r>
            <a:r>
              <a:rPr lang="en-GB" sz="1800" dirty="0" smtClean="0"/>
              <a:t>incoming</a:t>
            </a:r>
            <a:r>
              <a:rPr lang="pl-PL" sz="1800" dirty="0" smtClean="0"/>
              <a:t> </a:t>
            </a:r>
            <a:r>
              <a:rPr lang="pl-PL" sz="1800" dirty="0"/>
              <a:t>student from the </a:t>
            </a:r>
            <a:r>
              <a:rPr lang="en-GB" sz="1800" dirty="0" smtClean="0"/>
              <a:t>section</a:t>
            </a:r>
            <a:r>
              <a:rPr lang="pl-PL" sz="1800" dirty="0" smtClean="0"/>
              <a:t> </a:t>
            </a:r>
            <a:r>
              <a:rPr lang="pl-PL" sz="1800" dirty="0" smtClean="0"/>
              <a:t>„</a:t>
            </a:r>
            <a:r>
              <a:rPr lang="en-GB" sz="1800" dirty="0" smtClean="0"/>
              <a:t>Documents</a:t>
            </a:r>
            <a:r>
              <a:rPr lang="pl-PL" sz="1800" dirty="0" smtClean="0"/>
              <a:t>”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Sending the Letter of Acceptance </a:t>
            </a:r>
            <a:r>
              <a:rPr lang="pl-PL" sz="1800" dirty="0" smtClean="0"/>
              <a:t>by </a:t>
            </a:r>
            <a:r>
              <a:rPr lang="pl-PL" sz="1800" dirty="0"/>
              <a:t>the student to the </a:t>
            </a:r>
            <a:r>
              <a:rPr lang="en-GB" sz="1800" dirty="0" smtClean="0"/>
              <a:t>home coordinator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023545"/>
            <a:ext cx="341406" cy="4755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97" y="2966371"/>
            <a:ext cx="341406" cy="47552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94" y="3594446"/>
            <a:ext cx="341406" cy="4755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37" y="4256248"/>
            <a:ext cx="341406" cy="4755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94" y="5141011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Completing YOUR STAY Section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68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2000" dirty="0" smtClean="0"/>
              <a:t>Filling</a:t>
            </a:r>
            <a:r>
              <a:rPr lang="pl-PL" sz="2000" dirty="0" smtClean="0"/>
              <a:t> </a:t>
            </a:r>
            <a:r>
              <a:rPr lang="pl-PL" sz="2000" dirty="0"/>
              <a:t>in the </a:t>
            </a:r>
            <a:r>
              <a:rPr lang="en-GB" sz="2000" dirty="0" smtClean="0"/>
              <a:t>arrival date </a:t>
            </a:r>
            <a:r>
              <a:rPr lang="pl-PL" sz="2000" dirty="0" smtClean="0"/>
              <a:t>by </a:t>
            </a:r>
            <a:r>
              <a:rPr lang="pl-PL" sz="2000" dirty="0"/>
              <a:t>the student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2000" dirty="0" smtClean="0"/>
              <a:t>Filling</a:t>
            </a:r>
            <a:r>
              <a:rPr lang="pl-PL" sz="2000" dirty="0" smtClean="0"/>
              <a:t> </a:t>
            </a:r>
            <a:r>
              <a:rPr lang="pl-PL" sz="2000" dirty="0"/>
              <a:t>in the </a:t>
            </a:r>
            <a:r>
              <a:rPr lang="en-GB" sz="2000" dirty="0" smtClean="0"/>
              <a:t>address</a:t>
            </a:r>
            <a:r>
              <a:rPr lang="pl-PL" sz="2000" dirty="0" smtClean="0"/>
              <a:t> </a:t>
            </a:r>
            <a:r>
              <a:rPr lang="pl-PL" sz="2000" dirty="0"/>
              <a:t>of the </a:t>
            </a:r>
            <a:r>
              <a:rPr lang="en-GB" sz="2000" dirty="0" smtClean="0"/>
              <a:t>accommodation</a:t>
            </a:r>
            <a:r>
              <a:rPr lang="pl-PL" sz="2000" dirty="0" smtClean="0"/>
              <a:t> </a:t>
            </a:r>
            <a:r>
              <a:rPr lang="pl-PL" sz="2000" dirty="0"/>
              <a:t>in Poland by the student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2000" dirty="0"/>
              <a:t>F</a:t>
            </a:r>
            <a:r>
              <a:rPr lang="en-GB" sz="2000" dirty="0" err="1"/>
              <a:t>ind</a:t>
            </a:r>
            <a:r>
              <a:rPr lang="pl-PL" sz="2000" dirty="0" err="1"/>
              <a:t>ing</a:t>
            </a:r>
            <a:r>
              <a:rPr lang="en-GB" sz="2000" dirty="0"/>
              <a:t> information about </a:t>
            </a:r>
            <a:r>
              <a:rPr lang="pl-PL" sz="2000" dirty="0"/>
              <a:t>the</a:t>
            </a:r>
            <a:r>
              <a:rPr lang="en-GB" sz="2000" dirty="0"/>
              <a:t> Uni Buddy and ID card payment.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GB" sz="2400" dirty="0"/>
              <a:t> 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82" y="3918160"/>
            <a:ext cx="341406" cy="4755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3006281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575</Words>
  <Application>Microsoft Office PowerPoint</Application>
  <PresentationFormat>Pokaz na ekranie (4:3)</PresentationFormat>
  <Paragraphs>103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Verdana</vt:lpstr>
      <vt:lpstr>Motyw pakietu Office</vt:lpstr>
      <vt:lpstr>International Relations (IRO UEKat) Online Application System  </vt:lpstr>
      <vt:lpstr>Online Application System  step by step  </vt:lpstr>
      <vt:lpstr>Account activation and activation e-mail             in the Online Application System  </vt:lpstr>
      <vt:lpstr>Application form process  </vt:lpstr>
      <vt:lpstr>Online Learning Agreement (OLA) process</vt:lpstr>
      <vt:lpstr>Verification of the application documents and Acceptance Letter</vt:lpstr>
      <vt:lpstr> Completing YOUR STAY Section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UEKat online application system for exchange students step by step</dc:title>
  <dc:creator>Katarzyna</dc:creator>
  <cp:lastModifiedBy>Użytkownik systemu Windows</cp:lastModifiedBy>
  <cp:revision>49</cp:revision>
  <dcterms:created xsi:type="dcterms:W3CDTF">2014-01-10T14:27:03Z</dcterms:created>
  <dcterms:modified xsi:type="dcterms:W3CDTF">2024-03-28T13:56:29Z</dcterms:modified>
</cp:coreProperties>
</file>