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70" r:id="rId7"/>
    <p:sldId id="272" r:id="rId8"/>
    <p:sldId id="273" r:id="rId9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6CjkmeOSJcM3ZdaouyaXyFIzi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2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3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211242d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g2c211242da9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c211242da9_0_0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211242d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g2c211242da9_0_1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c211242da9_0_15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211242da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g2c211242da9_0_2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c211242da9_0_2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8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ńcowy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1792288" y="186209"/>
            <a:ext cx="5486400" cy="4106887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1792288" y="4869160"/>
            <a:ext cx="5486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 rot="5400000">
            <a:off x="2469356" y="-411956"/>
            <a:ext cx="420528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 rot="5400000">
            <a:off x="4892787" y="2011252"/>
            <a:ext cx="55306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 rot="5400000">
            <a:off x="701788" y="30051"/>
            <a:ext cx="5530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263769" y="274638"/>
            <a:ext cx="871317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</a:t>
            </a:r>
            <a:r>
              <a:rPr lang="en-GB" sz="2800" b="1" dirty="0" smtClean="0"/>
              <a:t>office</a:t>
            </a:r>
            <a:r>
              <a:rPr lang="pl-PL" sz="2800" b="1" dirty="0" smtClean="0"/>
              <a:t>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en-GB" sz="2800" b="1" dirty="0" smtClean="0"/>
              <a:t>for </a:t>
            </a:r>
            <a:r>
              <a:rPr lang="en-GB" sz="2800" b="1" dirty="0"/>
              <a:t>exchange </a:t>
            </a:r>
            <a:r>
              <a:rPr lang="en-GB" sz="2800" b="1" dirty="0" smtClean="0"/>
              <a:t>student</a:t>
            </a:r>
            <a:r>
              <a:rPr lang="pl-PL" sz="2800" b="1" dirty="0" smtClean="0"/>
              <a:t>s</a:t>
            </a:r>
            <a:endParaRPr sz="2800" dirty="0"/>
          </a:p>
        </p:txBody>
      </p:sp>
      <p:pic>
        <p:nvPicPr>
          <p:cNvPr id="77" name="Google Shape;77;p1" descr="foto_era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844824"/>
            <a:ext cx="5633024" cy="316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 smtClean="0"/>
              <a:t>Online </a:t>
            </a:r>
            <a:r>
              <a:rPr lang="en-GB" sz="2800" b="1" dirty="0"/>
              <a:t>Application System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en-GB" sz="2800" b="1" dirty="0" smtClean="0"/>
              <a:t>step </a:t>
            </a:r>
            <a:r>
              <a:rPr lang="en-GB" sz="2800" b="1" dirty="0"/>
              <a:t>by step  </a:t>
            </a:r>
            <a:endParaRPr dirty="0"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281355" y="1475875"/>
            <a:ext cx="8783514" cy="488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/>
              <a:t>Account activation in the Online Application </a:t>
            </a:r>
            <a:r>
              <a:rPr lang="en-GB" sz="2000" dirty="0" smtClean="0"/>
              <a:t>System</a:t>
            </a:r>
            <a:r>
              <a:rPr lang="pl-PL" sz="2000" dirty="0" smtClean="0"/>
              <a:t> by IRO </a:t>
            </a:r>
            <a:r>
              <a:rPr lang="pl-PL" sz="2000" dirty="0" err="1" smtClean="0"/>
              <a:t>UEKat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/>
              <a:t>Activation </a:t>
            </a:r>
            <a:r>
              <a:rPr lang="en-GB" sz="2000" dirty="0" smtClean="0"/>
              <a:t>email</a:t>
            </a:r>
            <a:r>
              <a:rPr lang="pl-PL" sz="2000" dirty="0" smtClean="0"/>
              <a:t> </a:t>
            </a:r>
            <a:r>
              <a:rPr lang="en-GB" sz="2000" dirty="0" smtClean="0"/>
              <a:t>sent</a:t>
            </a:r>
            <a:r>
              <a:rPr lang="pl-PL" sz="2000" dirty="0" smtClean="0"/>
              <a:t> ot the student (+ e-mail with </a:t>
            </a:r>
            <a:r>
              <a:rPr lang="en-GB" sz="2000" dirty="0" smtClean="0"/>
              <a:t>instructions</a:t>
            </a:r>
            <a:r>
              <a:rPr lang="pl-PL" sz="2000" dirty="0" smtClean="0"/>
              <a:t>)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/>
              <a:t>Application form process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 smtClean="0"/>
              <a:t>Printable</a:t>
            </a:r>
            <a:r>
              <a:rPr lang="pl-PL" sz="2000" dirty="0" smtClean="0"/>
              <a:t> </a:t>
            </a:r>
            <a:r>
              <a:rPr lang="en-GB" sz="2000" dirty="0" smtClean="0"/>
              <a:t>Learning Agreement</a:t>
            </a:r>
            <a:r>
              <a:rPr lang="pl-PL" sz="2000" dirty="0" smtClean="0"/>
              <a:t> (LA)</a:t>
            </a:r>
            <a:r>
              <a:rPr lang="en-GB" sz="2000" dirty="0" smtClean="0"/>
              <a:t> </a:t>
            </a:r>
            <a:r>
              <a:rPr lang="en-GB" sz="2000" dirty="0"/>
              <a:t>process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/>
          </a:p>
          <a:p>
            <a:pPr marL="0" indent="0" algn="ctr">
              <a:spcBef>
                <a:spcPts val="320"/>
              </a:spcBef>
              <a:buSzPts val="2200"/>
              <a:buNone/>
            </a:pPr>
            <a:r>
              <a:rPr lang="en-GB" sz="2000" dirty="0" smtClean="0"/>
              <a:t>Verification of the application documents</a:t>
            </a:r>
            <a:r>
              <a:rPr lang="pl-PL" sz="2000" dirty="0"/>
              <a:t> by IRO </a:t>
            </a:r>
            <a:r>
              <a:rPr lang="pl-PL" sz="2000" dirty="0" err="1"/>
              <a:t>UEKat</a:t>
            </a:r>
            <a:r>
              <a:rPr lang="pl-PL" sz="2000" dirty="0"/>
              <a:t> &amp; School of </a:t>
            </a:r>
            <a:r>
              <a:rPr lang="en-GB" sz="2000" dirty="0"/>
              <a:t>Undergraduate</a:t>
            </a:r>
            <a:r>
              <a:rPr lang="pl-PL" sz="2000" dirty="0"/>
              <a:t> and </a:t>
            </a:r>
            <a:r>
              <a:rPr lang="en-GB" sz="2000" dirty="0"/>
              <a:t>Graduate</a:t>
            </a:r>
            <a:r>
              <a:rPr lang="pl-PL" sz="2000" dirty="0"/>
              <a:t> </a:t>
            </a:r>
            <a:r>
              <a:rPr lang="en-GB" sz="2000" dirty="0"/>
              <a:t>Studies</a:t>
            </a:r>
          </a:p>
          <a:p>
            <a:pPr marL="0" lvl="0" indent="0" algn="ctr">
              <a:spcBef>
                <a:spcPts val="320"/>
              </a:spcBef>
              <a:buSzPts val="2200"/>
              <a:buNone/>
            </a:pPr>
            <a:endParaRPr lang="pl-PL" sz="2000" dirty="0" smtClean="0"/>
          </a:p>
          <a:p>
            <a:pPr marL="0" lvl="0" indent="0" algn="ctr">
              <a:spcBef>
                <a:spcPts val="320"/>
              </a:spcBef>
              <a:buSzPts val="2200"/>
              <a:buNone/>
            </a:pPr>
            <a:r>
              <a:rPr lang="en-GB" sz="2000" dirty="0" smtClean="0"/>
              <a:t>Acceptance Letter issued</a:t>
            </a:r>
            <a:r>
              <a:rPr lang="pl-PL" sz="2000" dirty="0" smtClean="0"/>
              <a:t> by IRO </a:t>
            </a:r>
            <a:r>
              <a:rPr lang="pl-PL" sz="2000" dirty="0" err="1" smtClean="0"/>
              <a:t>UEKat</a:t>
            </a:r>
            <a:endParaRPr lang="pl-PL" sz="20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000" dirty="0" smtClean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2000" dirty="0" smtClean="0"/>
              <a:t>Filling </a:t>
            </a:r>
            <a:r>
              <a:rPr lang="en-GB" sz="2000" dirty="0" smtClean="0"/>
              <a:t>in the Section </a:t>
            </a:r>
            <a:r>
              <a:rPr lang="pl-PL" sz="2000" dirty="0" smtClean="0"/>
              <a:t>„</a:t>
            </a:r>
            <a:r>
              <a:rPr lang="en-GB" sz="2000" dirty="0" smtClean="0"/>
              <a:t>Your Stay</a:t>
            </a:r>
            <a:r>
              <a:rPr lang="pl-PL" sz="2000" dirty="0" smtClean="0"/>
              <a:t>”</a:t>
            </a:r>
            <a:r>
              <a:rPr lang="en-GB" sz="2000" dirty="0" smtClean="0"/>
              <a:t> </a:t>
            </a:r>
            <a:r>
              <a:rPr lang="pl-PL" sz="2000" dirty="0" smtClean="0"/>
              <a:t>in </a:t>
            </a:r>
            <a:r>
              <a:rPr lang="pl-PL" sz="2000" dirty="0"/>
              <a:t>the Online Application System</a:t>
            </a:r>
            <a:endParaRPr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523" y="1894466"/>
            <a:ext cx="341406" cy="47552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15" y="2571308"/>
            <a:ext cx="341406" cy="4755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15" y="3302910"/>
            <a:ext cx="341406" cy="4755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15" y="4030799"/>
            <a:ext cx="341406" cy="475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220" y="4901059"/>
            <a:ext cx="341406" cy="4755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069" y="5628948"/>
            <a:ext cx="341406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211242da9_0_0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300"/>
              <a:t>Account activation in the Online Application System</a:t>
            </a:r>
            <a:r>
              <a:rPr lang="en-GB" sz="2800" b="1"/>
              <a:t>  </a:t>
            </a:r>
            <a:endParaRPr/>
          </a:p>
        </p:txBody>
      </p:sp>
      <p:sp>
        <p:nvSpPr>
          <p:cNvPr id="96" name="Google Shape;96;g2c211242da9_0_0"/>
          <p:cNvSpPr txBox="1">
            <a:spLocks noGrp="1"/>
          </p:cNvSpPr>
          <p:nvPr>
            <p:ph type="body" idx="1"/>
          </p:nvPr>
        </p:nvSpPr>
        <p:spPr>
          <a:xfrm>
            <a:off x="457200" y="1305782"/>
            <a:ext cx="8229600" cy="5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238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Nomination of the incoming student by his/her home coordinator within the deadline (mid May- winter semester or full year students and mid October- spring semester)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Verification of the nominated incoming student by the International Relations (</a:t>
            </a:r>
            <a:r>
              <a:rPr lang="en-GB" sz="1500" dirty="0" err="1"/>
              <a:t>UEKat</a:t>
            </a:r>
            <a:r>
              <a:rPr lang="en-GB" sz="1500" dirty="0"/>
              <a:t>)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Registration of the incoming student by IRO (</a:t>
            </a:r>
            <a:r>
              <a:rPr lang="en-GB" sz="1500" dirty="0" err="1"/>
              <a:t>UEKat</a:t>
            </a:r>
            <a:r>
              <a:rPr lang="en-GB" sz="1500" dirty="0"/>
              <a:t>) in the Online Application System-student’s email address sent by home coordinator at </a:t>
            </a:r>
            <a:r>
              <a:rPr lang="en-GB" sz="1500" dirty="0" smtClean="0"/>
              <a:t>t</a:t>
            </a:r>
            <a:r>
              <a:rPr lang="pl-PL" sz="1500" dirty="0" smtClean="0"/>
              <a:t>h</a:t>
            </a:r>
            <a:r>
              <a:rPr lang="en-GB" sz="1500" dirty="0" smtClean="0"/>
              <a:t>e </a:t>
            </a:r>
            <a:r>
              <a:rPr lang="en-GB" sz="1500" dirty="0"/>
              <a:t>point of the nomination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Activation of the incoming student’s account in the Online Application System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00"/>
              <a:buChar char="●"/>
            </a:pPr>
            <a:r>
              <a:rPr lang="en-GB" sz="1500" dirty="0"/>
              <a:t>Sending to the incoming student by IRO (</a:t>
            </a:r>
            <a:r>
              <a:rPr lang="en-GB" sz="1500" dirty="0" err="1"/>
              <a:t>UEKat</a:t>
            </a:r>
            <a:r>
              <a:rPr lang="en-GB" sz="1500" dirty="0"/>
              <a:t>) an automatic activation e-mail (login: </a:t>
            </a:r>
            <a:r>
              <a:rPr lang="pl-PL" sz="1500" dirty="0" err="1" smtClean="0"/>
              <a:t>student’s</a:t>
            </a:r>
            <a:r>
              <a:rPr lang="pl-PL" sz="1500" dirty="0" smtClean="0"/>
              <a:t> </a:t>
            </a:r>
            <a:r>
              <a:rPr lang="en-GB" sz="1500" dirty="0" smtClean="0"/>
              <a:t>e-mail </a:t>
            </a:r>
            <a:r>
              <a:rPr lang="en-GB" sz="1500" dirty="0"/>
              <a:t>address, password- automatically generated with the possibility to change it</a:t>
            </a:r>
            <a:r>
              <a:rPr lang="en-GB" sz="1500" dirty="0" smtClean="0"/>
              <a:t>)</a:t>
            </a:r>
            <a:r>
              <a:rPr lang="pl-PL" sz="1500" dirty="0" smtClean="0"/>
              <a:t>- </a:t>
            </a:r>
            <a:r>
              <a:rPr lang="en-GB" sz="1500" dirty="0" smtClean="0"/>
              <a:t>at latest on 17th May (winter and full year) or </a:t>
            </a:r>
            <a:r>
              <a:rPr lang="pl-PL" sz="1500" dirty="0" smtClean="0"/>
              <a:t>17th </a:t>
            </a:r>
            <a:r>
              <a:rPr lang="en-GB" sz="1500" dirty="0" smtClean="0"/>
              <a:t>October</a:t>
            </a:r>
            <a:r>
              <a:rPr lang="pl-PL" sz="1500" dirty="0" smtClean="0"/>
              <a:t> (spring)</a:t>
            </a:r>
            <a:endParaRPr sz="1500" dirty="0"/>
          </a:p>
          <a:p>
            <a:pPr marL="4572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dirty="0"/>
          </a:p>
          <a:p>
            <a:pPr lvl="0" indent="-323850">
              <a:spcBef>
                <a:spcPts val="320"/>
              </a:spcBef>
              <a:buSzPts val="1500"/>
              <a:buChar char="●"/>
            </a:pPr>
            <a:r>
              <a:rPr lang="en-GB" sz="1500" dirty="0"/>
              <a:t>Activation </a:t>
            </a:r>
            <a:r>
              <a:rPr lang="en-GB" sz="1500" dirty="0"/>
              <a:t>of the personal </a:t>
            </a:r>
            <a:r>
              <a:rPr lang="en-GB" sz="1500" dirty="0" smtClean="0"/>
              <a:t>account</a:t>
            </a:r>
            <a:r>
              <a:rPr lang="pl-PL" sz="1500" dirty="0" smtClean="0"/>
              <a:t> </a:t>
            </a:r>
            <a:r>
              <a:rPr lang="en-GB" sz="1500" dirty="0" smtClean="0"/>
              <a:t>by </a:t>
            </a:r>
            <a:r>
              <a:rPr lang="en-GB" sz="1500" dirty="0"/>
              <a:t>the incoming </a:t>
            </a:r>
            <a:r>
              <a:rPr lang="en-GB" sz="1500" dirty="0" smtClean="0"/>
              <a:t>student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211242da9_0_15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/>
              <a:t>Application form process  </a:t>
            </a:r>
            <a:endParaRPr/>
          </a:p>
        </p:txBody>
      </p:sp>
      <p:sp>
        <p:nvSpPr>
          <p:cNvPr id="111" name="Google Shape;111;g2c211242da9_0_15"/>
          <p:cNvSpPr txBox="1">
            <a:spLocks noGrp="1"/>
          </p:cNvSpPr>
          <p:nvPr>
            <p:ph type="body" idx="1"/>
          </p:nvPr>
        </p:nvSpPr>
        <p:spPr>
          <a:xfrm>
            <a:off x="457200" y="1561800"/>
            <a:ext cx="8229600" cy="47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2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Filling in the section Your Data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700" dirty="0"/>
              <a:t>Filling in the section Home institution</a:t>
            </a:r>
            <a:endParaRPr sz="19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Generating the Application Form from the section Documents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Signing your </a:t>
            </a:r>
            <a:r>
              <a:rPr lang="pl-PL" sz="1800" dirty="0" smtClean="0"/>
              <a:t>A</a:t>
            </a:r>
            <a:r>
              <a:rPr lang="en-GB" sz="1800" dirty="0" err="1" smtClean="0"/>
              <a:t>pplication</a:t>
            </a:r>
            <a:r>
              <a:rPr lang="en-GB" sz="1800" dirty="0" smtClean="0"/>
              <a:t> </a:t>
            </a:r>
            <a:r>
              <a:rPr lang="pl-PL" sz="1800" dirty="0" smtClean="0"/>
              <a:t>F</a:t>
            </a:r>
            <a:r>
              <a:rPr lang="en-GB" sz="1800" dirty="0" err="1" smtClean="0"/>
              <a:t>orm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Sending the </a:t>
            </a:r>
            <a:r>
              <a:rPr lang="pl-PL" sz="1800" dirty="0" smtClean="0"/>
              <a:t>A</a:t>
            </a:r>
            <a:r>
              <a:rPr lang="en-GB" sz="1800" dirty="0" err="1" smtClean="0"/>
              <a:t>pplication</a:t>
            </a:r>
            <a:r>
              <a:rPr lang="en-GB" sz="1800" dirty="0" smtClean="0"/>
              <a:t> </a:t>
            </a:r>
            <a:r>
              <a:rPr lang="pl-PL" sz="1800" dirty="0" smtClean="0"/>
              <a:t>F</a:t>
            </a:r>
            <a:r>
              <a:rPr lang="en-GB" sz="1800" dirty="0" err="1" smtClean="0"/>
              <a:t>orm</a:t>
            </a:r>
            <a:r>
              <a:rPr lang="en-GB" sz="1800" dirty="0" smtClean="0"/>
              <a:t> </a:t>
            </a:r>
            <a:r>
              <a:rPr lang="en-GB" sz="1800" dirty="0"/>
              <a:t>to your </a:t>
            </a:r>
            <a:r>
              <a:rPr lang="pl-PL" sz="1800" dirty="0" smtClean="0"/>
              <a:t>H</a:t>
            </a:r>
            <a:r>
              <a:rPr lang="en-GB" sz="1800" dirty="0" err="1" smtClean="0"/>
              <a:t>ome</a:t>
            </a:r>
            <a:r>
              <a:rPr lang="en-GB" sz="1800" dirty="0" smtClean="0"/>
              <a:t> </a:t>
            </a:r>
            <a:r>
              <a:rPr lang="pl-PL" sz="1800" dirty="0" smtClean="0"/>
              <a:t>C</a:t>
            </a:r>
            <a:r>
              <a:rPr lang="en-GB" sz="1800" dirty="0" err="1" smtClean="0"/>
              <a:t>oordinator</a:t>
            </a:r>
            <a:r>
              <a:rPr lang="en-GB" sz="1800" dirty="0" smtClean="0"/>
              <a:t> </a:t>
            </a:r>
            <a:r>
              <a:rPr lang="en-GB" sz="1800" dirty="0"/>
              <a:t>to be signed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Uploading your signed application form in the </a:t>
            </a:r>
            <a:r>
              <a:rPr lang="pl-PL" sz="1800" dirty="0"/>
              <a:t>s</a:t>
            </a:r>
            <a:r>
              <a:rPr lang="en-GB" sz="1800" dirty="0" err="1" smtClean="0"/>
              <a:t>ection</a:t>
            </a:r>
            <a:r>
              <a:rPr lang="en-GB" sz="1800" dirty="0" smtClean="0"/>
              <a:t> </a:t>
            </a:r>
            <a:r>
              <a:rPr lang="pl-PL" sz="1800" dirty="0" smtClean="0"/>
              <a:t>„</a:t>
            </a:r>
            <a:r>
              <a:rPr lang="en-GB" sz="1800" dirty="0" smtClean="0"/>
              <a:t>Documents</a:t>
            </a:r>
            <a:r>
              <a:rPr lang="pl-PL" sz="1800" dirty="0" smtClean="0"/>
              <a:t>”</a:t>
            </a:r>
            <a:r>
              <a:rPr lang="en-GB" sz="1800" dirty="0" smtClean="0"/>
              <a:t> </a:t>
            </a:r>
            <a:r>
              <a:rPr lang="en-GB" sz="1800" dirty="0" smtClean="0"/>
              <a:t>-field </a:t>
            </a:r>
            <a:r>
              <a:rPr lang="pl-PL" sz="1800" dirty="0" smtClean="0"/>
              <a:t>„</a:t>
            </a:r>
            <a:r>
              <a:rPr lang="en-GB" sz="1800" dirty="0" smtClean="0"/>
              <a:t>Upload </a:t>
            </a:r>
            <a:r>
              <a:rPr lang="en-GB" sz="1800" dirty="0" smtClean="0"/>
              <a:t>&amp; </a:t>
            </a:r>
            <a:r>
              <a:rPr lang="en-GB" sz="1800" dirty="0" smtClean="0"/>
              <a:t>Chat</a:t>
            </a:r>
            <a:r>
              <a:rPr lang="pl-PL" sz="1800" dirty="0" smtClean="0"/>
              <a:t>”</a:t>
            </a:r>
            <a:r>
              <a:rPr lang="en-GB" sz="1800" dirty="0" smtClean="0"/>
              <a:t> </a:t>
            </a:r>
            <a:r>
              <a:rPr lang="en-GB" sz="1800" dirty="0" smtClean="0"/>
              <a:t>under the heading</a:t>
            </a:r>
            <a:r>
              <a:rPr lang="pl-PL" sz="1800" dirty="0" smtClean="0"/>
              <a:t> </a:t>
            </a:r>
            <a:r>
              <a:rPr lang="pl-PL" sz="1800" dirty="0" smtClean="0"/>
              <a:t>„Student </a:t>
            </a:r>
            <a:r>
              <a:rPr lang="pl-PL" sz="1800" dirty="0" smtClean="0"/>
              <a:t>Application </a:t>
            </a:r>
            <a:r>
              <a:rPr lang="pl-PL" sz="1800" dirty="0" smtClean="0"/>
              <a:t>Form”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800" dirty="0"/>
              <a:t>Waiting for the status </a:t>
            </a:r>
            <a:r>
              <a:rPr lang="pl-PL" sz="1800" dirty="0" smtClean="0"/>
              <a:t>„</a:t>
            </a:r>
            <a:r>
              <a:rPr lang="en-GB" sz="1800" dirty="0" smtClean="0"/>
              <a:t>Accepted</a:t>
            </a:r>
            <a:r>
              <a:rPr lang="pl-PL" sz="1800" dirty="0" smtClean="0"/>
              <a:t>”</a:t>
            </a:r>
            <a:r>
              <a:rPr lang="en-GB" sz="1800" dirty="0" smtClean="0"/>
              <a:t> </a:t>
            </a:r>
            <a:r>
              <a:rPr lang="en-GB" sz="1800" dirty="0"/>
              <a:t>under the heading </a:t>
            </a:r>
            <a:r>
              <a:rPr lang="pl-PL" sz="1800" dirty="0" smtClean="0"/>
              <a:t>„Student </a:t>
            </a:r>
            <a:r>
              <a:rPr lang="en-GB" sz="1800" dirty="0" smtClean="0"/>
              <a:t>Application </a:t>
            </a:r>
            <a:r>
              <a:rPr lang="en-GB" sz="1800" dirty="0" smtClean="0"/>
              <a:t>Form</a:t>
            </a:r>
            <a:r>
              <a:rPr lang="pl-PL" sz="1800" dirty="0" smtClean="0"/>
              <a:t>”</a:t>
            </a:r>
            <a:endParaRPr sz="32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171824"/>
            <a:ext cx="341406" cy="4755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882" y="2740389"/>
            <a:ext cx="341406" cy="48162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882" y="3988063"/>
            <a:ext cx="341406" cy="4816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882" y="3370806"/>
            <a:ext cx="341406" cy="4816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882" y="4594044"/>
            <a:ext cx="341406" cy="4816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882" y="5477565"/>
            <a:ext cx="341406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211242da9_0_21"/>
          <p:cNvSpPr txBox="1">
            <a:spLocks noGrp="1"/>
          </p:cNvSpPr>
          <p:nvPr>
            <p:ph type="title"/>
          </p:nvPr>
        </p:nvSpPr>
        <p:spPr>
          <a:xfrm flipH="1">
            <a:off x="457200" y="116632"/>
            <a:ext cx="822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 smtClean="0"/>
              <a:t>Printable</a:t>
            </a:r>
            <a:r>
              <a:rPr lang="pl-PL" sz="2800" b="1" dirty="0" smtClean="0"/>
              <a:t> </a:t>
            </a:r>
            <a:r>
              <a:rPr lang="en-GB" sz="2800" b="1" dirty="0" smtClean="0"/>
              <a:t>Learning Agreement</a:t>
            </a:r>
            <a:r>
              <a:rPr lang="pl-PL" sz="2800" b="1" dirty="0" smtClean="0"/>
              <a:t> (LA)</a:t>
            </a:r>
            <a:r>
              <a:rPr lang="en-GB" sz="2800" b="1" dirty="0" smtClean="0"/>
              <a:t> </a:t>
            </a:r>
            <a:r>
              <a:rPr lang="en-GB" sz="2800" b="1" dirty="0"/>
              <a:t>process</a:t>
            </a:r>
            <a:endParaRPr dirty="0"/>
          </a:p>
        </p:txBody>
      </p:sp>
      <p:sp>
        <p:nvSpPr>
          <p:cNvPr id="124" name="Google Shape;124;g2c211242da9_0_21"/>
          <p:cNvSpPr txBox="1">
            <a:spLocks noGrp="1"/>
          </p:cNvSpPr>
          <p:nvPr>
            <p:ph type="body" idx="1"/>
          </p:nvPr>
        </p:nvSpPr>
        <p:spPr>
          <a:xfrm>
            <a:off x="457200" y="835270"/>
            <a:ext cx="8044962" cy="574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Checking </a:t>
            </a:r>
            <a:r>
              <a:rPr lang="en-GB" sz="1600" dirty="0"/>
              <a:t>the study </a:t>
            </a:r>
            <a:r>
              <a:rPr lang="en-GB" sz="1600" dirty="0" smtClean="0"/>
              <a:t>offer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500" dirty="0"/>
              <a:t>(https://www.ue.katowice.pl/en/exchange-students/study-offer.html)</a:t>
            </a:r>
            <a:endParaRPr sz="15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4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/>
              <a:t>Consulting your choice of subjects with your home coordinator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Ticking the chosen subjects </a:t>
            </a:r>
            <a:r>
              <a:rPr lang="pl-PL" sz="1600" dirty="0" smtClean="0"/>
              <a:t>in the system and</a:t>
            </a:r>
            <a:r>
              <a:rPr lang="en-GB" sz="1600" dirty="0" smtClean="0"/>
              <a:t> downloading</a:t>
            </a:r>
            <a:r>
              <a:rPr lang="pl-PL" sz="1600" dirty="0" smtClean="0"/>
              <a:t> the </a:t>
            </a:r>
            <a:r>
              <a:rPr lang="en-GB" sz="1600" dirty="0" smtClean="0"/>
              <a:t>partially filled </a:t>
            </a:r>
            <a:r>
              <a:rPr lang="pl-PL" sz="1600" dirty="0" smtClean="0"/>
              <a:t>in</a:t>
            </a:r>
            <a:r>
              <a:rPr lang="en-GB" sz="1600" dirty="0" smtClean="0"/>
              <a:t> LA</a:t>
            </a:r>
            <a:r>
              <a:rPr lang="pl-PL" sz="1600" dirty="0" smtClean="0"/>
              <a:t> from the </a:t>
            </a:r>
            <a:r>
              <a:rPr lang="pl-PL" sz="1600" dirty="0"/>
              <a:t>s</a:t>
            </a:r>
            <a:r>
              <a:rPr lang="en-GB" sz="1600" dirty="0" err="1" smtClean="0"/>
              <a:t>ection</a:t>
            </a:r>
            <a:r>
              <a:rPr lang="en-GB" sz="1600" dirty="0" smtClean="0"/>
              <a:t> </a:t>
            </a:r>
            <a:r>
              <a:rPr lang="pl-PL" sz="1600" dirty="0" smtClean="0"/>
              <a:t>„</a:t>
            </a:r>
            <a:r>
              <a:rPr lang="en-GB" sz="1600" dirty="0" smtClean="0"/>
              <a:t>Documents- </a:t>
            </a:r>
            <a:r>
              <a:rPr lang="en-GB" sz="1600" dirty="0" smtClean="0"/>
              <a:t>Download </a:t>
            </a:r>
            <a:r>
              <a:rPr lang="en-GB" sz="1600" dirty="0" smtClean="0"/>
              <a:t>template</a:t>
            </a:r>
            <a:r>
              <a:rPr lang="pl-PL" sz="1600" dirty="0" smtClean="0"/>
              <a:t>”</a:t>
            </a:r>
            <a:r>
              <a:rPr lang="en-GB" sz="1600" dirty="0" smtClean="0"/>
              <a:t> </a:t>
            </a:r>
            <a:r>
              <a:rPr lang="en-GB" sz="1600" dirty="0" smtClean="0"/>
              <a:t>(under the heading </a:t>
            </a:r>
            <a:r>
              <a:rPr lang="pl-PL" sz="1600" dirty="0" smtClean="0"/>
              <a:t>Learning Agreement)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Filling</a:t>
            </a:r>
            <a:r>
              <a:rPr lang="pl-PL" sz="1600" dirty="0" smtClean="0"/>
              <a:t> in the missing data </a:t>
            </a:r>
            <a:r>
              <a:rPr lang="en-GB" sz="1600" dirty="0" smtClean="0"/>
              <a:t>(e.g. recognition table)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en-GB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Sending the completed </a:t>
            </a:r>
            <a:r>
              <a:rPr lang="pl-PL" sz="1600" dirty="0" smtClean="0"/>
              <a:t>LA to the Home </a:t>
            </a:r>
            <a:r>
              <a:rPr lang="en-GB" sz="1600" dirty="0" smtClean="0"/>
              <a:t>Coordinator to be signed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Uploading the signed </a:t>
            </a:r>
            <a:r>
              <a:rPr lang="pl-PL" sz="1600" dirty="0" smtClean="0"/>
              <a:t>LA (by </a:t>
            </a:r>
            <a:r>
              <a:rPr lang="en-GB" sz="1600" dirty="0" smtClean="0"/>
              <a:t>you and your Coordinator) into the </a:t>
            </a:r>
            <a:r>
              <a:rPr lang="pl-PL" sz="1600" dirty="0" smtClean="0"/>
              <a:t>s</a:t>
            </a:r>
            <a:r>
              <a:rPr lang="en-GB" sz="1600" dirty="0" err="1" smtClean="0"/>
              <a:t>ection</a:t>
            </a:r>
            <a:r>
              <a:rPr lang="en-GB" sz="1600" dirty="0" smtClean="0"/>
              <a:t> </a:t>
            </a:r>
            <a:r>
              <a:rPr lang="pl-PL" sz="1600" dirty="0" smtClean="0"/>
              <a:t>„</a:t>
            </a:r>
            <a:r>
              <a:rPr lang="en-GB" sz="1600" dirty="0" smtClean="0"/>
              <a:t>Documents</a:t>
            </a:r>
            <a:r>
              <a:rPr lang="pl-PL" sz="1600" dirty="0" smtClean="0"/>
              <a:t>- </a:t>
            </a:r>
            <a:r>
              <a:rPr lang="en-GB" sz="1600" dirty="0" smtClean="0"/>
              <a:t>Upload &amp; </a:t>
            </a:r>
            <a:r>
              <a:rPr lang="en-GB" sz="1600" dirty="0" smtClean="0"/>
              <a:t>Chat</a:t>
            </a:r>
            <a:r>
              <a:rPr lang="pl-PL" sz="1600" dirty="0" smtClean="0"/>
              <a:t>”</a:t>
            </a:r>
            <a:r>
              <a:rPr lang="en-GB" sz="1600" dirty="0" smtClean="0"/>
              <a:t>- </a:t>
            </a:r>
            <a:r>
              <a:rPr lang="en-GB" sz="1600" dirty="0" smtClean="0"/>
              <a:t>under the heading </a:t>
            </a:r>
            <a:r>
              <a:rPr lang="pl-PL" sz="1600" dirty="0" smtClean="0"/>
              <a:t>„Learning Agreement” </a:t>
            </a:r>
            <a:endParaRPr lang="pl-PL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r>
              <a:rPr lang="en-GB" sz="1600" dirty="0" smtClean="0"/>
              <a:t>Waiting </a:t>
            </a:r>
            <a:r>
              <a:rPr lang="en-GB" sz="1600" dirty="0"/>
              <a:t>for the receiving institution (</a:t>
            </a:r>
            <a:r>
              <a:rPr lang="en-GB" sz="1600" dirty="0" err="1"/>
              <a:t>UEKat</a:t>
            </a:r>
            <a:r>
              <a:rPr lang="en-GB" sz="1600" dirty="0"/>
              <a:t>) coordinator’s acceptance </a:t>
            </a:r>
            <a:r>
              <a:rPr lang="pl-PL" sz="1600" dirty="0" smtClean="0"/>
              <a:t>of</a:t>
            </a:r>
            <a:r>
              <a:rPr lang="en-GB" sz="1600" dirty="0" smtClean="0"/>
              <a:t> </a:t>
            </a:r>
            <a:r>
              <a:rPr lang="en-GB" sz="1600" dirty="0"/>
              <a:t>the </a:t>
            </a:r>
            <a:r>
              <a:rPr lang="en-GB" sz="1600" dirty="0" smtClean="0"/>
              <a:t>Learning Agreement</a:t>
            </a:r>
            <a:r>
              <a:rPr lang="pl-PL" sz="1600" dirty="0" smtClean="0"/>
              <a:t> and the status </a:t>
            </a:r>
            <a:r>
              <a:rPr lang="pl-PL" sz="1600" dirty="0" smtClean="0"/>
              <a:t>„</a:t>
            </a:r>
            <a:r>
              <a:rPr lang="en-GB" sz="1600" dirty="0" smtClean="0"/>
              <a:t>Accepted</a:t>
            </a:r>
            <a:r>
              <a:rPr lang="pl-PL" sz="1600" dirty="0" smtClean="0"/>
              <a:t>”</a:t>
            </a:r>
            <a:endParaRPr lang="en-GB" sz="16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800" dirty="0"/>
          </a:p>
          <a:p>
            <a:pPr marL="0" indent="0">
              <a:spcBef>
                <a:spcPts val="0"/>
              </a:spcBef>
              <a:buSzPts val="2200"/>
              <a:buNone/>
            </a:pPr>
            <a:endParaRPr lang="en-US" sz="16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78" y="3577481"/>
            <a:ext cx="341406" cy="48162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60" y="2502272"/>
            <a:ext cx="341406" cy="48162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13" y="4186896"/>
            <a:ext cx="341406" cy="48162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905" y="4724481"/>
            <a:ext cx="341406" cy="48162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17" y="1915270"/>
            <a:ext cx="341406" cy="48162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905" y="5556533"/>
            <a:ext cx="341406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 smtClean="0"/>
              <a:t>Verification of the application documents and Acceptance Letter</a:t>
            </a:r>
            <a:endParaRPr lang="en-GB" dirty="0"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478677" y="1614311"/>
            <a:ext cx="8229600" cy="443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1800" dirty="0"/>
              <a:t>Application Form- </a:t>
            </a:r>
            <a:r>
              <a:rPr lang="en-GB" sz="1800" dirty="0" smtClean="0"/>
              <a:t>verification</a:t>
            </a:r>
            <a:r>
              <a:rPr lang="pl-PL" sz="1800" dirty="0" smtClean="0"/>
              <a:t> </a:t>
            </a:r>
            <a:r>
              <a:rPr lang="pl-PL" sz="1800" dirty="0"/>
              <a:t>by the </a:t>
            </a:r>
            <a:r>
              <a:rPr lang="pl-PL" sz="1800" dirty="0" smtClean="0"/>
              <a:t>IRO </a:t>
            </a:r>
            <a:r>
              <a:rPr lang="pl-PL" sz="1800" dirty="0" err="1" smtClean="0"/>
              <a:t>UEKat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1800" dirty="0" smtClean="0"/>
              <a:t>Learning </a:t>
            </a:r>
            <a:r>
              <a:rPr lang="pl-PL" sz="1800" dirty="0"/>
              <a:t>Agreement- </a:t>
            </a:r>
            <a:r>
              <a:rPr lang="en-GB" sz="1800" dirty="0" smtClean="0"/>
              <a:t>verification by the Incoming </a:t>
            </a:r>
            <a:r>
              <a:rPr lang="pl-PL" sz="1800" dirty="0" smtClean="0"/>
              <a:t>Exchange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1800" dirty="0"/>
              <a:t> </a:t>
            </a:r>
            <a:r>
              <a:rPr lang="en-GB" sz="1800" dirty="0" smtClean="0"/>
              <a:t>Coordinator at the School of Undergraduate and Graduate Studies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en-GB" sz="1800" dirty="0" smtClean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Changing the status of your documents </a:t>
            </a:r>
            <a:r>
              <a:rPr lang="pl-PL" sz="1800" dirty="0" smtClean="0"/>
              <a:t>for </a:t>
            </a:r>
            <a:r>
              <a:rPr lang="en-GB" sz="1800" dirty="0" smtClean="0"/>
              <a:t>„</a:t>
            </a:r>
            <a:r>
              <a:rPr lang="pl-PL" sz="1800" dirty="0" smtClean="0"/>
              <a:t>A</a:t>
            </a:r>
            <a:r>
              <a:rPr lang="en-GB" sz="1800" dirty="0" err="1" smtClean="0"/>
              <a:t>ccepted</a:t>
            </a:r>
            <a:r>
              <a:rPr lang="en-GB" sz="1800" dirty="0"/>
              <a:t>”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Preparing the Letter of Acceptance </a:t>
            </a:r>
            <a:r>
              <a:rPr lang="pl-PL" sz="1800" dirty="0" smtClean="0"/>
              <a:t>by </a:t>
            </a:r>
            <a:r>
              <a:rPr lang="pl-PL" sz="1800" dirty="0"/>
              <a:t>the </a:t>
            </a:r>
            <a:r>
              <a:rPr lang="pl-PL" sz="1800" dirty="0" smtClean="0"/>
              <a:t>IRO </a:t>
            </a:r>
            <a:r>
              <a:rPr lang="pl-PL" sz="1800" dirty="0" err="1" smtClean="0"/>
              <a:t>UEKat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Downloading the Letter of Acceptance </a:t>
            </a:r>
            <a:r>
              <a:rPr lang="pl-PL" sz="1800" dirty="0" smtClean="0"/>
              <a:t>by </a:t>
            </a:r>
            <a:r>
              <a:rPr lang="en-GB" sz="1800" dirty="0" smtClean="0"/>
              <a:t>the incoming </a:t>
            </a:r>
            <a:r>
              <a:rPr lang="pl-PL" sz="1800" dirty="0" smtClean="0"/>
              <a:t>student </a:t>
            </a:r>
            <a:r>
              <a:rPr lang="pl-PL" sz="1800" dirty="0"/>
              <a:t>from the </a:t>
            </a:r>
            <a:r>
              <a:rPr lang="en-GB" sz="1800" dirty="0" smtClean="0"/>
              <a:t>section </a:t>
            </a:r>
            <a:r>
              <a:rPr lang="pl-PL" sz="1800" dirty="0" smtClean="0"/>
              <a:t>„</a:t>
            </a:r>
            <a:r>
              <a:rPr lang="en-GB" sz="1800" dirty="0" smtClean="0"/>
              <a:t>Documents</a:t>
            </a:r>
            <a:r>
              <a:rPr lang="pl-PL" sz="1800" dirty="0" smtClean="0"/>
              <a:t>” (</a:t>
            </a:r>
            <a:r>
              <a:rPr lang="en-GB" sz="1800" dirty="0" smtClean="0"/>
              <a:t>under </a:t>
            </a:r>
            <a:r>
              <a:rPr lang="en-GB" sz="1800" dirty="0" smtClean="0"/>
              <a:t>the heading </a:t>
            </a:r>
            <a:r>
              <a:rPr lang="pl-PL" sz="1800" dirty="0" smtClean="0"/>
              <a:t>„Learning Agreement”)</a:t>
            </a: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8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1800" dirty="0" smtClean="0"/>
              <a:t>Sending the Letter of Acceptance by the student to the home coordinator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981135"/>
            <a:ext cx="341406" cy="48162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74" y="3591398"/>
            <a:ext cx="341406" cy="48162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7" y="4210492"/>
            <a:ext cx="341406" cy="48162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030533"/>
            <a:ext cx="341406" cy="48162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82" y="5101868"/>
            <a:ext cx="341406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Completing YOUR STAY Section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468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en-GB" sz="2000" dirty="0" smtClean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2000" dirty="0" smtClean="0"/>
              <a:t>Filling in the arrival date </a:t>
            </a:r>
            <a:r>
              <a:rPr lang="pl-PL" sz="2000" dirty="0" smtClean="0"/>
              <a:t>by </a:t>
            </a:r>
            <a:r>
              <a:rPr lang="pl-PL" sz="2000" dirty="0"/>
              <a:t>the student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GB" sz="2000" dirty="0" smtClean="0"/>
              <a:t>Filling in the address of the accommodation </a:t>
            </a:r>
            <a:r>
              <a:rPr lang="pl-PL" sz="2000" dirty="0" smtClean="0"/>
              <a:t>in </a:t>
            </a:r>
            <a:r>
              <a:rPr lang="pl-PL" sz="2000" dirty="0"/>
              <a:t>Poland by the student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pl-PL" sz="1600" dirty="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pl-PL" sz="2000" dirty="0"/>
              <a:t>F</a:t>
            </a:r>
            <a:r>
              <a:rPr lang="en-GB" sz="2000" dirty="0" err="1"/>
              <a:t>ind</a:t>
            </a:r>
            <a:r>
              <a:rPr lang="pl-PL" sz="2000" dirty="0" err="1"/>
              <a:t>ing</a:t>
            </a:r>
            <a:r>
              <a:rPr lang="en-GB" sz="2000" dirty="0"/>
              <a:t> information about </a:t>
            </a:r>
            <a:r>
              <a:rPr lang="pl-PL" sz="2000" dirty="0"/>
              <a:t>the</a:t>
            </a:r>
            <a:r>
              <a:rPr lang="en-GB" sz="2000" dirty="0"/>
              <a:t> Uni Buddy and ID card payment.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en-GB" sz="2400" dirty="0"/>
              <a:t> 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2997136"/>
            <a:ext cx="341406" cy="4816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97" y="3935963"/>
            <a:ext cx="341406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583</Words>
  <Application>Microsoft Office PowerPoint</Application>
  <PresentationFormat>Pokaz na ekranie (4:3)</PresentationFormat>
  <Paragraphs>101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Verdana</vt:lpstr>
      <vt:lpstr>Motyw pakietu Office</vt:lpstr>
      <vt:lpstr>International Relations office (IRO UEKat) Online Application System  for exchange students</vt:lpstr>
      <vt:lpstr>Online Application System  step by step  </vt:lpstr>
      <vt:lpstr>Account activation in the Online Application System  </vt:lpstr>
      <vt:lpstr>Application form process  </vt:lpstr>
      <vt:lpstr>Printable Learning Agreement (LA) process</vt:lpstr>
      <vt:lpstr>Verification of the application documents and Acceptance Letter</vt:lpstr>
      <vt:lpstr> Completing YOUR STAY Section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UEKat online application system for exchange students step by step</dc:title>
  <dc:creator>Katarzyna</dc:creator>
  <cp:lastModifiedBy>Użytkownik systemu Windows</cp:lastModifiedBy>
  <cp:revision>47</cp:revision>
  <dcterms:created xsi:type="dcterms:W3CDTF">2014-01-10T14:27:03Z</dcterms:created>
  <dcterms:modified xsi:type="dcterms:W3CDTF">2024-03-28T13:28:55Z</dcterms:modified>
</cp:coreProperties>
</file>