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62" r:id="rId4"/>
    <p:sldId id="263" r:id="rId5"/>
    <p:sldId id="257" r:id="rId6"/>
    <p:sldId id="273" r:id="rId7"/>
    <p:sldId id="274" r:id="rId8"/>
    <p:sldId id="275" r:id="rId9"/>
    <p:sldId id="288" r:id="rId10"/>
    <p:sldId id="266" r:id="rId11"/>
    <p:sldId id="284" r:id="rId12"/>
    <p:sldId id="285" r:id="rId13"/>
    <p:sldId id="286" r:id="rId14"/>
    <p:sldId id="272" r:id="rId15"/>
    <p:sldId id="264" r:id="rId16"/>
    <p:sldId id="270" r:id="rId17"/>
    <p:sldId id="271" r:id="rId18"/>
    <p:sldId id="276" r:id="rId19"/>
    <p:sldId id="267" r:id="rId20"/>
    <p:sldId id="268" r:id="rId21"/>
    <p:sldId id="287" r:id="rId22"/>
    <p:sldId id="277" r:id="rId23"/>
    <p:sldId id="280" r:id="rId24"/>
    <p:sldId id="279" r:id="rId25"/>
    <p:sldId id="278" r:id="rId26"/>
    <p:sldId id="281" r:id="rId27"/>
    <p:sldId id="282" r:id="rId28"/>
    <p:sldId id="259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Helvetica" panose="020B0604020202020204" pitchFamily="34" charset="0"/>
      <p:regular r:id="rId36"/>
      <p:bold r:id="rId37"/>
      <p:italic r:id="rId38"/>
      <p:boldItalic r:id="rId39"/>
    </p:embeddedFont>
    <p:embeddedFont>
      <p:font typeface="Lato" panose="020B0604020202020204" charset="0"/>
      <p:regular r:id="rId40"/>
      <p:bold r:id="rId41"/>
      <p:italic r:id="rId42"/>
      <p:boldItalic r:id="rId43"/>
    </p:embeddedFont>
    <p:embeddedFont>
      <p:font typeface="Lato Medium" panose="020B0604020202020204" charset="0"/>
      <p:regular r:id="rId44"/>
      <p:italic r:id="rId45"/>
    </p:embeddedFont>
    <p:embeddedFont>
      <p:font typeface="Lato Semibold" panose="020B060402020202020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E43"/>
    <a:srgbClr val="424242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51" d="100"/>
          <a:sy n="151" d="100"/>
        </p:scale>
        <p:origin x="47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17A2D9-276A-4E82-A012-59A7E81E7E2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36AE22B-CC33-4506-A099-ED3B9C7C6483}">
      <dgm:prSet phldrT="[Tekst]" custT="1"/>
      <dgm:spPr/>
      <dgm:t>
        <a:bodyPr/>
        <a:lstStyle/>
        <a:p>
          <a:r>
            <a:rPr lang="pl-PL" sz="20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Wyjazdowe</a:t>
          </a:r>
          <a:endParaRPr lang="pl-PL" sz="500" dirty="0">
            <a:solidFill>
              <a:schemeClr val="accent3">
                <a:lumMod val="20000"/>
                <a:lumOff val="8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E82A9B-B86A-4F1B-996A-7B440AF74C84}" type="parTrans" cxnId="{DA43E818-2A76-49D7-92ED-0ECEEF9C6BCE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076E63-93FA-45B8-9E56-8FA09A9F45E9}" type="sibTrans" cxnId="{DA43E818-2A76-49D7-92ED-0ECEEF9C6BCE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327BE6-95DE-4C5C-90B0-09E30953F0C4}">
      <dgm:prSet phldrT="[Tekst]" custT="1"/>
      <dgm:spPr/>
      <dgm:t>
        <a:bodyPr/>
        <a:lstStyle/>
        <a:p>
          <a:r>
            <a:rPr lang="pl-PL" sz="2000" kern="1200" dirty="0" err="1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Bekker</a:t>
          </a:r>
          <a:r>
            <a:rPr lang="pl-PL" sz="2000" kern="1200" dirty="0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NAWA </a:t>
          </a:r>
        </a:p>
      </dgm:t>
    </dgm:pt>
    <dgm:pt modelId="{AAFFBBA4-4398-4CCF-A19D-8ABF5DE9C33B}" type="parTrans" cxnId="{1C9DD8BA-BBD6-4A18-83D8-5811994D3A70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0F8E76-2F86-4A38-8C7E-FF29C7C63E8A}" type="sibTrans" cxnId="{1C9DD8BA-BBD6-4A18-83D8-5811994D3A70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B5C369-F79A-484A-8103-29EFCDD6FEFB}">
      <dgm:prSet phldrT="[Tekst]" custT="1"/>
      <dgm:spPr/>
      <dgm:t>
        <a:bodyPr/>
        <a:lstStyle/>
        <a:p>
          <a:r>
            <a:rPr lang="pl-PL" sz="2000" kern="1200" dirty="0">
              <a:solidFill>
                <a:srgbClr val="F0837F">
                  <a:lumMod val="20000"/>
                  <a:lumOff val="8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Przyjazdowe</a:t>
          </a:r>
          <a:endParaRPr lang="pl-PL" sz="1600" kern="1200" dirty="0">
            <a:solidFill>
              <a:srgbClr val="F0837F">
                <a:lumMod val="20000"/>
                <a:lumOff val="8000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88EFD79-8F53-40C6-A4C3-071A7799E76B}" type="parTrans" cxnId="{E647130A-A508-4E44-99BA-88B6FEDE46DD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9601A6-8F49-4DFB-8BE8-1D6416DFD635}" type="sibTrans" cxnId="{E647130A-A508-4E44-99BA-88B6FEDE46DD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222008-24EF-46AB-B40D-A7FC102A7A2E}">
      <dgm:prSet phldrT="[Tekst]" custT="1"/>
      <dgm:spPr/>
      <dgm:t>
        <a:bodyPr/>
        <a:lstStyle/>
        <a:p>
          <a:r>
            <a:rPr lang="pl-PL" sz="2000" dirty="0">
              <a:latin typeface="Arial" panose="020B0604020202020204" pitchFamily="34" charset="0"/>
              <a:cs typeface="Arial" panose="020B0604020202020204" pitchFamily="34" charset="0"/>
            </a:rPr>
            <a:t>Ulam NAWA</a:t>
          </a:r>
        </a:p>
      </dgm:t>
    </dgm:pt>
    <dgm:pt modelId="{F274223E-5A4A-4430-8405-4EE809CD0AD3}" type="parTrans" cxnId="{4881189A-C43A-4D1A-972F-92301A49151C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C6333A-79B4-4C15-9E3D-BA18DB56CAD9}" type="sibTrans" cxnId="{4881189A-C43A-4D1A-972F-92301A49151C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6EB332-A04C-44DE-91CB-3CC5E9BBF07E}">
      <dgm:prSet phldrT="[Tekst]" custT="1"/>
      <dgm:spPr/>
      <dgm:t>
        <a:bodyPr/>
        <a:lstStyle/>
        <a:p>
          <a:r>
            <a:rPr lang="pl-PL" sz="2000" dirty="0">
              <a:latin typeface="Arial" panose="020B0604020202020204" pitchFamily="34" charset="0"/>
              <a:cs typeface="Arial" panose="020B0604020202020204" pitchFamily="34" charset="0"/>
            </a:rPr>
            <a:t>Polskie Powroty NAWA</a:t>
          </a:r>
        </a:p>
      </dgm:t>
    </dgm:pt>
    <dgm:pt modelId="{CB7F7117-CCCD-47A6-964B-5F6AA9E627C9}" type="parTrans" cxnId="{9315E85A-5567-47E9-A802-58798A76ED77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231C71-9673-41C7-80A0-76FD590BDBFE}" type="sibTrans" cxnId="{9315E85A-5567-47E9-A802-58798A76ED77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E37A14-33E1-4CE1-B3DE-3644C1E9834E}">
      <dgm:prSet phldrT="[Tekst]" custT="1"/>
      <dgm:spPr/>
      <dgm:t>
        <a:bodyPr/>
        <a:lstStyle/>
        <a:p>
          <a:r>
            <a:rPr lang="pl-P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Profesura NAWA</a:t>
          </a:r>
        </a:p>
      </dgm:t>
    </dgm:pt>
    <dgm:pt modelId="{482F8D5C-720F-40A3-B14B-D2228C80AA11}" type="parTrans" cxnId="{93319F9F-72E7-46C4-9F74-A2DF49CF962C}">
      <dgm:prSet/>
      <dgm:spPr/>
      <dgm:t>
        <a:bodyPr/>
        <a:lstStyle/>
        <a:p>
          <a:endParaRPr lang="pl-PL"/>
        </a:p>
      </dgm:t>
    </dgm:pt>
    <dgm:pt modelId="{2A6945CB-3DE0-46B2-AE7D-836E353FCC07}" type="sibTrans" cxnId="{93319F9F-72E7-46C4-9F74-A2DF49CF962C}">
      <dgm:prSet/>
      <dgm:spPr/>
      <dgm:t>
        <a:bodyPr/>
        <a:lstStyle/>
        <a:p>
          <a:endParaRPr lang="pl-PL"/>
        </a:p>
      </dgm:t>
    </dgm:pt>
    <dgm:pt modelId="{65B0BD75-6A88-40A6-9138-25C6CBD3CF0F}">
      <dgm:prSet custT="1"/>
      <dgm:spPr/>
      <dgm:t>
        <a:bodyPr/>
        <a:lstStyle/>
        <a:p>
          <a:r>
            <a:rPr lang="pl-PL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Walczak NAWA</a:t>
          </a:r>
        </a:p>
      </dgm:t>
    </dgm:pt>
    <dgm:pt modelId="{47C46C0F-7CCF-40F8-B621-B64DD9531FE7}" type="parTrans" cxnId="{79B7BBE3-B96F-45F1-9ECF-230ABB881E6A}">
      <dgm:prSet/>
      <dgm:spPr/>
      <dgm:t>
        <a:bodyPr/>
        <a:lstStyle/>
        <a:p>
          <a:endParaRPr lang="pl-PL"/>
        </a:p>
      </dgm:t>
    </dgm:pt>
    <dgm:pt modelId="{E402663C-69A1-405E-9B60-F9006C5863C8}" type="sibTrans" cxnId="{79B7BBE3-B96F-45F1-9ECF-230ABB881E6A}">
      <dgm:prSet/>
      <dgm:spPr/>
      <dgm:t>
        <a:bodyPr/>
        <a:lstStyle/>
        <a:p>
          <a:endParaRPr lang="pl-PL"/>
        </a:p>
      </dgm:t>
    </dgm:pt>
    <dgm:pt modelId="{DC52FCFB-D12F-422D-B16B-B4EDF690794F}">
      <dgm:prSet custT="1"/>
      <dgm:spPr/>
      <dgm:t>
        <a:bodyPr/>
        <a:lstStyle/>
        <a:p>
          <a:r>
            <a:rPr lang="pl-PL" sz="2000" kern="1200" dirty="0">
              <a:latin typeface="Arial" panose="020B0604020202020204" pitchFamily="34" charset="0"/>
              <a:ea typeface="Helvetica"/>
              <a:cs typeface="Arial" panose="020B0604020202020204" pitchFamily="34" charset="0"/>
            </a:rPr>
            <a:t>Granty interwencyjne NAWA</a:t>
          </a:r>
        </a:p>
      </dgm:t>
    </dgm:pt>
    <dgm:pt modelId="{67FE976D-815A-47A6-922D-040E576BEC53}" type="parTrans" cxnId="{0E3A52F0-7430-46EB-9947-A8441CF38ACF}">
      <dgm:prSet/>
      <dgm:spPr/>
      <dgm:t>
        <a:bodyPr/>
        <a:lstStyle/>
        <a:p>
          <a:endParaRPr lang="en-US"/>
        </a:p>
      </dgm:t>
    </dgm:pt>
    <dgm:pt modelId="{CB63CA08-B6A1-4408-96BB-9E5D6C7A1E1B}" type="sibTrans" cxnId="{0E3A52F0-7430-46EB-9947-A8441CF38ACF}">
      <dgm:prSet/>
      <dgm:spPr/>
      <dgm:t>
        <a:bodyPr/>
        <a:lstStyle/>
        <a:p>
          <a:endParaRPr lang="en-US"/>
        </a:p>
      </dgm:t>
    </dgm:pt>
    <dgm:pt modelId="{E45ED2AC-32FE-41DB-9D5E-2794B23E30F0}">
      <dgm:prSet phldrT="[Tekst]" custT="1"/>
      <dgm:spPr/>
      <dgm:t>
        <a:bodyPr/>
        <a:lstStyle/>
        <a:p>
          <a:r>
            <a:rPr lang="pl-PL" sz="2000" dirty="0">
              <a:latin typeface="Arial" panose="020B0604020202020204" pitchFamily="34" charset="0"/>
              <a:cs typeface="Arial" panose="020B0604020202020204" pitchFamily="34" charset="0"/>
            </a:rPr>
            <a:t>Granty interwencyjne NAWA</a:t>
          </a:r>
        </a:p>
      </dgm:t>
    </dgm:pt>
    <dgm:pt modelId="{BE0AB53E-7FA6-4B7D-8FB3-8C4F3522E75A}" type="parTrans" cxnId="{3F68E673-517D-45C7-8289-83659A7FC29F}">
      <dgm:prSet/>
      <dgm:spPr/>
      <dgm:t>
        <a:bodyPr/>
        <a:lstStyle/>
        <a:p>
          <a:endParaRPr lang="en-US"/>
        </a:p>
      </dgm:t>
    </dgm:pt>
    <dgm:pt modelId="{E98CABEB-F933-4812-928C-CC7B57E38CDD}" type="sibTrans" cxnId="{3F68E673-517D-45C7-8289-83659A7FC29F}">
      <dgm:prSet/>
      <dgm:spPr/>
      <dgm:t>
        <a:bodyPr/>
        <a:lstStyle/>
        <a:p>
          <a:endParaRPr lang="en-US"/>
        </a:p>
      </dgm:t>
    </dgm:pt>
    <dgm:pt modelId="{56D6DCB9-81FD-45D5-B6DF-F14D13648297}" type="pres">
      <dgm:prSet presAssocID="{DF17A2D9-276A-4E82-A012-59A7E81E7E25}" presName="Name0" presStyleCnt="0">
        <dgm:presLayoutVars>
          <dgm:dir/>
          <dgm:animLvl val="lvl"/>
          <dgm:resizeHandles val="exact"/>
        </dgm:presLayoutVars>
      </dgm:prSet>
      <dgm:spPr/>
    </dgm:pt>
    <dgm:pt modelId="{78905144-F702-4217-B10E-AE92E657A4AD}" type="pres">
      <dgm:prSet presAssocID="{836AE22B-CC33-4506-A099-ED3B9C7C6483}" presName="composite" presStyleCnt="0"/>
      <dgm:spPr/>
    </dgm:pt>
    <dgm:pt modelId="{67E4ADC5-2280-4882-862E-2C37B26BF8DC}" type="pres">
      <dgm:prSet presAssocID="{836AE22B-CC33-4506-A099-ED3B9C7C6483}" presName="parTx" presStyleLbl="alignNode1" presStyleIdx="0" presStyleCnt="2" custScaleY="90853" custLinFactNeighborX="3765" custLinFactNeighborY="-7667">
        <dgm:presLayoutVars>
          <dgm:chMax val="0"/>
          <dgm:chPref val="0"/>
          <dgm:bulletEnabled val="1"/>
        </dgm:presLayoutVars>
      </dgm:prSet>
      <dgm:spPr/>
    </dgm:pt>
    <dgm:pt modelId="{2D3EB0A0-8A03-4D12-90CE-F3AA2C70E8AD}" type="pres">
      <dgm:prSet presAssocID="{836AE22B-CC33-4506-A099-ED3B9C7C6483}" presName="desTx" presStyleLbl="alignAccFollowNode1" presStyleIdx="0" presStyleCnt="2" custLinFactY="1200000" custLinFactNeighborX="3707" custLinFactNeighborY="1286061">
        <dgm:presLayoutVars>
          <dgm:bulletEnabled val="1"/>
        </dgm:presLayoutVars>
      </dgm:prSet>
      <dgm:spPr/>
    </dgm:pt>
    <dgm:pt modelId="{2C449BCF-9BF2-4140-87B3-D7D005FCE1D7}" type="pres">
      <dgm:prSet presAssocID="{DD076E63-93FA-45B8-9E56-8FA09A9F45E9}" presName="space" presStyleCnt="0"/>
      <dgm:spPr/>
    </dgm:pt>
    <dgm:pt modelId="{EC7EBDD2-B21F-40B4-A944-F3C0C2458AD8}" type="pres">
      <dgm:prSet presAssocID="{44B5C369-F79A-484A-8103-29EFCDD6FEFB}" presName="composite" presStyleCnt="0"/>
      <dgm:spPr/>
    </dgm:pt>
    <dgm:pt modelId="{0FAFFDCC-B1B1-4669-A2F6-9DAA53F67272}" type="pres">
      <dgm:prSet presAssocID="{44B5C369-F79A-484A-8103-29EFCDD6FEFB}" presName="parTx" presStyleLbl="alignNode1" presStyleIdx="1" presStyleCnt="2" custScaleY="88469" custLinFactNeighborX="1" custLinFactNeighborY="-19800">
        <dgm:presLayoutVars>
          <dgm:chMax val="0"/>
          <dgm:chPref val="0"/>
          <dgm:bulletEnabled val="1"/>
        </dgm:presLayoutVars>
      </dgm:prSet>
      <dgm:spPr/>
    </dgm:pt>
    <dgm:pt modelId="{6B4557A7-6768-478B-A550-5202A38CFBDC}" type="pres">
      <dgm:prSet presAssocID="{44B5C369-F79A-484A-8103-29EFCDD6FEFB}" presName="desTx" presStyleLbl="alignAccFollowNode1" presStyleIdx="1" presStyleCnt="2" custLinFactY="241372" custLinFactNeighborX="1" custLinFactNeighborY="300000">
        <dgm:presLayoutVars>
          <dgm:bulletEnabled val="1"/>
        </dgm:presLayoutVars>
      </dgm:prSet>
      <dgm:spPr/>
    </dgm:pt>
  </dgm:ptLst>
  <dgm:cxnLst>
    <dgm:cxn modelId="{38EA7108-36C3-4C6D-9179-1D32FF03AD3D}" type="presOf" srcId="{DC52FCFB-D12F-422D-B16B-B4EDF690794F}" destId="{2D3EB0A0-8A03-4D12-90CE-F3AA2C70E8AD}" srcOrd="0" destOrd="2" presId="urn:microsoft.com/office/officeart/2005/8/layout/hList1"/>
    <dgm:cxn modelId="{E647130A-A508-4E44-99BA-88B6FEDE46DD}" srcId="{DF17A2D9-276A-4E82-A012-59A7E81E7E25}" destId="{44B5C369-F79A-484A-8103-29EFCDD6FEFB}" srcOrd="1" destOrd="0" parTransId="{788EFD79-8F53-40C6-A4C3-071A7799E76B}" sibTransId="{BB9601A6-8F49-4DFB-8BE8-1D6416DFD635}"/>
    <dgm:cxn modelId="{101DA417-9D26-4B75-8F24-31DCDC00F3E3}" type="presOf" srcId="{EB327BE6-95DE-4C5C-90B0-09E30953F0C4}" destId="{2D3EB0A0-8A03-4D12-90CE-F3AA2C70E8AD}" srcOrd="0" destOrd="0" presId="urn:microsoft.com/office/officeart/2005/8/layout/hList1"/>
    <dgm:cxn modelId="{DA43E818-2A76-49D7-92ED-0ECEEF9C6BCE}" srcId="{DF17A2D9-276A-4E82-A012-59A7E81E7E25}" destId="{836AE22B-CC33-4506-A099-ED3B9C7C6483}" srcOrd="0" destOrd="0" parTransId="{94E82A9B-B86A-4F1B-996A-7B440AF74C84}" sibTransId="{DD076E63-93FA-45B8-9E56-8FA09A9F45E9}"/>
    <dgm:cxn modelId="{21984373-F031-4CA5-951C-4D410DB6245F}" type="presOf" srcId="{68222008-24EF-46AB-B40D-A7FC102A7A2E}" destId="{6B4557A7-6768-478B-A550-5202A38CFBDC}" srcOrd="0" destOrd="0" presId="urn:microsoft.com/office/officeart/2005/8/layout/hList1"/>
    <dgm:cxn modelId="{3F68E673-517D-45C7-8289-83659A7FC29F}" srcId="{44B5C369-F79A-484A-8103-29EFCDD6FEFB}" destId="{E45ED2AC-32FE-41DB-9D5E-2794B23E30F0}" srcOrd="3" destOrd="0" parTransId="{BE0AB53E-7FA6-4B7D-8FB3-8C4F3522E75A}" sibTransId="{E98CABEB-F933-4812-928C-CC7B57E38CDD}"/>
    <dgm:cxn modelId="{9315E85A-5567-47E9-A802-58798A76ED77}" srcId="{44B5C369-F79A-484A-8103-29EFCDD6FEFB}" destId="{6D6EB332-A04C-44DE-91CB-3CC5E9BBF07E}" srcOrd="1" destOrd="0" parTransId="{CB7F7117-CCCD-47A6-964B-5F6AA9E627C9}" sibTransId="{94231C71-9673-41C7-80A0-76FD590BDBFE}"/>
    <dgm:cxn modelId="{4881189A-C43A-4D1A-972F-92301A49151C}" srcId="{44B5C369-F79A-484A-8103-29EFCDD6FEFB}" destId="{68222008-24EF-46AB-B40D-A7FC102A7A2E}" srcOrd="0" destOrd="0" parTransId="{F274223E-5A4A-4430-8405-4EE809CD0AD3}" sibTransId="{ACC6333A-79B4-4C15-9E3D-BA18DB56CAD9}"/>
    <dgm:cxn modelId="{93319F9F-72E7-46C4-9F74-A2DF49CF962C}" srcId="{44B5C369-F79A-484A-8103-29EFCDD6FEFB}" destId="{15E37A14-33E1-4CE1-B3DE-3644C1E9834E}" srcOrd="2" destOrd="0" parTransId="{482F8D5C-720F-40A3-B14B-D2228C80AA11}" sibTransId="{2A6945CB-3DE0-46B2-AE7D-836E353FCC07}"/>
    <dgm:cxn modelId="{7239EAB2-FA25-4BAD-9466-9110C7A5CF6E}" type="presOf" srcId="{6D6EB332-A04C-44DE-91CB-3CC5E9BBF07E}" destId="{6B4557A7-6768-478B-A550-5202A38CFBDC}" srcOrd="0" destOrd="1" presId="urn:microsoft.com/office/officeart/2005/8/layout/hList1"/>
    <dgm:cxn modelId="{F77F60B3-66E0-4FA9-A432-82ACDB591DCD}" type="presOf" srcId="{836AE22B-CC33-4506-A099-ED3B9C7C6483}" destId="{67E4ADC5-2280-4882-862E-2C37B26BF8DC}" srcOrd="0" destOrd="0" presId="urn:microsoft.com/office/officeart/2005/8/layout/hList1"/>
    <dgm:cxn modelId="{1C9DD8BA-BBD6-4A18-83D8-5811994D3A70}" srcId="{836AE22B-CC33-4506-A099-ED3B9C7C6483}" destId="{EB327BE6-95DE-4C5C-90B0-09E30953F0C4}" srcOrd="0" destOrd="0" parTransId="{AAFFBBA4-4398-4CCF-A19D-8ABF5DE9C33B}" sibTransId="{630F8E76-2F86-4A38-8C7E-FF29C7C63E8A}"/>
    <dgm:cxn modelId="{911544D4-44CF-41DA-99C6-C0B7A706560A}" type="presOf" srcId="{65B0BD75-6A88-40A6-9138-25C6CBD3CF0F}" destId="{2D3EB0A0-8A03-4D12-90CE-F3AA2C70E8AD}" srcOrd="0" destOrd="1" presId="urn:microsoft.com/office/officeart/2005/8/layout/hList1"/>
    <dgm:cxn modelId="{537C90D6-BCA3-420D-B64C-17235045B461}" type="presOf" srcId="{E45ED2AC-32FE-41DB-9D5E-2794B23E30F0}" destId="{6B4557A7-6768-478B-A550-5202A38CFBDC}" srcOrd="0" destOrd="3" presId="urn:microsoft.com/office/officeart/2005/8/layout/hList1"/>
    <dgm:cxn modelId="{4ECB9AD9-F8F0-40D7-B8EF-35F117BE7F91}" type="presOf" srcId="{44B5C369-F79A-484A-8103-29EFCDD6FEFB}" destId="{0FAFFDCC-B1B1-4669-A2F6-9DAA53F67272}" srcOrd="0" destOrd="0" presId="urn:microsoft.com/office/officeart/2005/8/layout/hList1"/>
    <dgm:cxn modelId="{79B7BBE3-B96F-45F1-9ECF-230ABB881E6A}" srcId="{836AE22B-CC33-4506-A099-ED3B9C7C6483}" destId="{65B0BD75-6A88-40A6-9138-25C6CBD3CF0F}" srcOrd="1" destOrd="0" parTransId="{47C46C0F-7CCF-40F8-B621-B64DD9531FE7}" sibTransId="{E402663C-69A1-405E-9B60-F9006C5863C8}"/>
    <dgm:cxn modelId="{0E3A52F0-7430-46EB-9947-A8441CF38ACF}" srcId="{836AE22B-CC33-4506-A099-ED3B9C7C6483}" destId="{DC52FCFB-D12F-422D-B16B-B4EDF690794F}" srcOrd="2" destOrd="0" parTransId="{67FE976D-815A-47A6-922D-040E576BEC53}" sibTransId="{CB63CA08-B6A1-4408-96BB-9E5D6C7A1E1B}"/>
    <dgm:cxn modelId="{FE4B4EF2-D97D-44F0-9087-D63A870F7BCD}" type="presOf" srcId="{DF17A2D9-276A-4E82-A012-59A7E81E7E25}" destId="{56D6DCB9-81FD-45D5-B6DF-F14D13648297}" srcOrd="0" destOrd="0" presId="urn:microsoft.com/office/officeart/2005/8/layout/hList1"/>
    <dgm:cxn modelId="{869C3FFD-D983-43E6-ADE3-5062A53996EF}" type="presOf" srcId="{15E37A14-33E1-4CE1-B3DE-3644C1E9834E}" destId="{6B4557A7-6768-478B-A550-5202A38CFBDC}" srcOrd="0" destOrd="2" presId="urn:microsoft.com/office/officeart/2005/8/layout/hList1"/>
    <dgm:cxn modelId="{A4E2FDAF-FAA6-4E24-B02F-1BABE4E6D566}" type="presParOf" srcId="{56D6DCB9-81FD-45D5-B6DF-F14D13648297}" destId="{78905144-F702-4217-B10E-AE92E657A4AD}" srcOrd="0" destOrd="0" presId="urn:microsoft.com/office/officeart/2005/8/layout/hList1"/>
    <dgm:cxn modelId="{60744F4F-7F5D-4FFB-8510-E887FFF020AA}" type="presParOf" srcId="{78905144-F702-4217-B10E-AE92E657A4AD}" destId="{67E4ADC5-2280-4882-862E-2C37B26BF8DC}" srcOrd="0" destOrd="0" presId="urn:microsoft.com/office/officeart/2005/8/layout/hList1"/>
    <dgm:cxn modelId="{5574C358-C22E-4CDF-99E9-719F19077052}" type="presParOf" srcId="{78905144-F702-4217-B10E-AE92E657A4AD}" destId="{2D3EB0A0-8A03-4D12-90CE-F3AA2C70E8AD}" srcOrd="1" destOrd="0" presId="urn:microsoft.com/office/officeart/2005/8/layout/hList1"/>
    <dgm:cxn modelId="{53743DD2-8091-4332-B3B6-22BF2E2F453C}" type="presParOf" srcId="{56D6DCB9-81FD-45D5-B6DF-F14D13648297}" destId="{2C449BCF-9BF2-4140-87B3-D7D005FCE1D7}" srcOrd="1" destOrd="0" presId="urn:microsoft.com/office/officeart/2005/8/layout/hList1"/>
    <dgm:cxn modelId="{9911EF7C-D614-4AF9-B125-6173ABD520EE}" type="presParOf" srcId="{56D6DCB9-81FD-45D5-B6DF-F14D13648297}" destId="{EC7EBDD2-B21F-40B4-A944-F3C0C2458AD8}" srcOrd="2" destOrd="0" presId="urn:microsoft.com/office/officeart/2005/8/layout/hList1"/>
    <dgm:cxn modelId="{341E4DEF-735F-4F3D-8A79-2F1914C6B55D}" type="presParOf" srcId="{EC7EBDD2-B21F-40B4-A944-F3C0C2458AD8}" destId="{0FAFFDCC-B1B1-4669-A2F6-9DAA53F67272}" srcOrd="0" destOrd="0" presId="urn:microsoft.com/office/officeart/2005/8/layout/hList1"/>
    <dgm:cxn modelId="{1E5DC02F-D65A-46EB-A56C-1CBD8AE03B25}" type="presParOf" srcId="{EC7EBDD2-B21F-40B4-A944-F3C0C2458AD8}" destId="{6B4557A7-6768-478B-A550-5202A38CFBD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4ADC5-2280-4882-862E-2C37B26BF8DC}">
      <dsp:nvSpPr>
        <dsp:cNvPr id="0" name=""/>
        <dsp:cNvSpPr/>
      </dsp:nvSpPr>
      <dsp:spPr>
        <a:xfrm>
          <a:off x="123438" y="0"/>
          <a:ext cx="3277660" cy="1125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Wyjazdowe</a:t>
          </a:r>
          <a:endParaRPr lang="pl-PL" sz="500" kern="1200" dirty="0">
            <a:solidFill>
              <a:schemeClr val="accent3">
                <a:lumMod val="20000"/>
                <a:lumOff val="8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438" y="0"/>
        <a:ext cx="3277660" cy="1125123"/>
      </dsp:txXfrm>
    </dsp:sp>
    <dsp:sp modelId="{2D3EB0A0-8A03-4D12-90CE-F3AA2C70E8AD}">
      <dsp:nvSpPr>
        <dsp:cNvPr id="0" name=""/>
        <dsp:cNvSpPr/>
      </dsp:nvSpPr>
      <dsp:spPr>
        <a:xfrm>
          <a:off x="121537" y="1185188"/>
          <a:ext cx="3277660" cy="1888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 err="1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Bekker</a:t>
          </a:r>
          <a:r>
            <a:rPr lang="pl-PL" sz="2000" kern="1200" dirty="0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NAWA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Walczak NAWA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Arial" panose="020B0604020202020204" pitchFamily="34" charset="0"/>
              <a:ea typeface="Helvetica"/>
              <a:cs typeface="Arial" panose="020B0604020202020204" pitchFamily="34" charset="0"/>
            </a:rPr>
            <a:t>Granty interwencyjne NAWA</a:t>
          </a:r>
        </a:p>
      </dsp:txBody>
      <dsp:txXfrm>
        <a:off x="121537" y="1185188"/>
        <a:ext cx="3277660" cy="1888560"/>
      </dsp:txXfrm>
    </dsp:sp>
    <dsp:sp modelId="{0FAFFDCC-B1B1-4669-A2F6-9DAA53F67272}">
      <dsp:nvSpPr>
        <dsp:cNvPr id="0" name=""/>
        <dsp:cNvSpPr/>
      </dsp:nvSpPr>
      <dsp:spPr>
        <a:xfrm>
          <a:off x="3736600" y="0"/>
          <a:ext cx="3277660" cy="109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F0837F">
                  <a:lumMod val="20000"/>
                  <a:lumOff val="8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Przyjazdowe</a:t>
          </a:r>
          <a:endParaRPr lang="pl-PL" sz="1600" kern="1200" dirty="0">
            <a:solidFill>
              <a:srgbClr val="F0837F">
                <a:lumMod val="20000"/>
                <a:lumOff val="8000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736600" y="0"/>
        <a:ext cx="3277660" cy="1095600"/>
      </dsp:txXfrm>
    </dsp:sp>
    <dsp:sp modelId="{6B4557A7-6768-478B-A550-5202A38CFBDC}">
      <dsp:nvSpPr>
        <dsp:cNvPr id="0" name=""/>
        <dsp:cNvSpPr/>
      </dsp:nvSpPr>
      <dsp:spPr>
        <a:xfrm>
          <a:off x="3736600" y="1185188"/>
          <a:ext cx="3277660" cy="1888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Arial" panose="020B0604020202020204" pitchFamily="34" charset="0"/>
              <a:cs typeface="Arial" panose="020B0604020202020204" pitchFamily="34" charset="0"/>
            </a:rPr>
            <a:t>Ulam NAWA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Arial" panose="020B0604020202020204" pitchFamily="34" charset="0"/>
              <a:cs typeface="Arial" panose="020B0604020202020204" pitchFamily="34" charset="0"/>
            </a:rPr>
            <a:t>Polskie Powroty NAWA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Profesura NAWA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>
              <a:latin typeface="Arial" panose="020B0604020202020204" pitchFamily="34" charset="0"/>
              <a:cs typeface="Arial" panose="020B0604020202020204" pitchFamily="34" charset="0"/>
            </a:rPr>
            <a:t>Granty interwencyjne NAWA</a:t>
          </a:r>
        </a:p>
      </dsp:txBody>
      <dsp:txXfrm>
        <a:off x="3736600" y="1185188"/>
        <a:ext cx="3277660" cy="1888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147894-BC4C-CB45-9077-71AA2846F8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B1A84E-40A8-BE4E-9BF5-79C203DB4A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95CFF-C42E-A544-BCD3-157AC0476740}" type="datetimeFigureOut">
              <a:rPr lang="en-PL" smtClean="0"/>
              <a:t>06/09/2021</a:t>
            </a:fld>
            <a:endParaRPr lang="en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83596-2E68-6442-AAB4-4F05FD115C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BD4B59-7963-DC48-B22A-0EEE55F5E5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965B3-FFEA-334E-B576-56A36822294F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712894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AA680-0258-4B40-8BF5-6E45FD600F8F}" type="datetimeFigureOut">
              <a:rPr lang="en-PL" smtClean="0"/>
              <a:t>06/09/2021</a:t>
            </a:fld>
            <a:endParaRPr lang="en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3CB24-B5C3-E44D-A355-86815D9E6175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428392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584462"/>
            <a:ext cx="6858000" cy="178166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701528"/>
            <a:ext cx="6858000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6A90118-E6BB-8E45-B841-2E494DC7AA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5598" y="478611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A4C0A14D-4936-EC45-8DAA-079C4A2D546E}" type="datetime1">
              <a:rPr lang="pl-PL" smtClean="0"/>
              <a:t>09.06.2021</a:t>
            </a:fld>
            <a:endParaRPr lang="en-PL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EAFDC2D-96A3-2A4B-8F7D-A2DA0A085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80501" y="478611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1D504F32-41F4-0141-A3E9-078EB4AA3364}" type="slidenum">
              <a:rPr lang="en-PL" smtClean="0"/>
              <a:pPr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24066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2C2DAD1-4B2E-8B4F-B132-5595B2581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5598" y="478611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A4C0A14D-4936-EC45-8DAA-079C4A2D546E}" type="datetime1">
              <a:rPr lang="pl-PL" smtClean="0"/>
              <a:t>09.06.2021</a:t>
            </a:fld>
            <a:endParaRPr lang="en-PL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F9E66A-7B51-4244-888E-ABC335F8B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80501" y="478611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1D504F32-41F4-0141-A3E9-078EB4AA3364}" type="slidenum">
              <a:rPr lang="en-PL" smtClean="0"/>
              <a:pPr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21165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102520"/>
            <a:ext cx="7886700" cy="213955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DA2D6DB-ABBA-DD41-953E-683E1271D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5598" y="478611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A4C0A14D-4936-EC45-8DAA-079C4A2D546E}" type="datetime1">
              <a:rPr lang="pl-PL" smtClean="0"/>
              <a:t>09.06.2021</a:t>
            </a:fld>
            <a:endParaRPr lang="en-PL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C87CE0-3000-B243-9C12-2C85D49ED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80501" y="478611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1D504F32-41F4-0141-A3E9-078EB4AA3364}" type="slidenum">
              <a:rPr lang="en-PL" smtClean="0"/>
              <a:pPr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78154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EDBAD1B-152E-3447-A2F7-96579B221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65598" y="478611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A4C0A14D-4936-EC45-8DAA-079C4A2D546E}" type="datetime1">
              <a:rPr lang="pl-PL" smtClean="0"/>
              <a:t>09.06.2021</a:t>
            </a:fld>
            <a:endParaRPr lang="en-P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6F11B0-A45C-1F4B-A310-39955F202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80501" y="478611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1D504F32-41F4-0141-A3E9-078EB4AA3364}" type="slidenum">
              <a:rPr lang="en-PL" smtClean="0"/>
              <a:pPr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52804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24AA-CB08-4A45-BCED-7099B988982E}" type="datetime1">
              <a:rPr lang="pl-PL" smtClean="0"/>
              <a:t>09.06.2021</a:t>
            </a:fld>
            <a:endParaRPr lang="en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4F32-41F4-0141-A3E9-078EB4AA3364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826146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1DEB2B9-7593-C443-A1BB-6247914804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5598" y="478611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A4C0A14D-4936-EC45-8DAA-079C4A2D546E}" type="datetime1">
              <a:rPr lang="pl-PL" smtClean="0"/>
              <a:t>09.06.2021</a:t>
            </a:fld>
            <a:endParaRPr lang="en-P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C3C170-FCDA-5A4E-8DBE-49E29A687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80501" y="478611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1D504F32-41F4-0141-A3E9-078EB4AA3364}" type="slidenum">
              <a:rPr lang="en-PL" smtClean="0"/>
              <a:pPr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75308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3401A2-4480-2E43-8283-673419B2C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5598" y="478611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A4C0A14D-4936-EC45-8DAA-079C4A2D546E}" type="datetime1">
              <a:rPr lang="pl-PL" smtClean="0"/>
              <a:t>09.06.2021</a:t>
            </a:fld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ABF95-121F-3545-9878-E3FC8B4AB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80501" y="478611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1D504F32-41F4-0141-A3E9-078EB4AA3364}" type="slidenum">
              <a:rPr lang="en-PL" smtClean="0"/>
              <a:pPr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15257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AEBB1B6-E1C1-444B-BFEF-DC12E1ABFA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6888" y="1818766"/>
            <a:ext cx="6337300" cy="649288"/>
          </a:xfrm>
        </p:spPr>
        <p:txBody>
          <a:bodyPr anchor="ctr">
            <a:normAutofit/>
          </a:bodyPr>
          <a:lstStyle>
            <a:lvl1pPr marL="0" indent="0">
              <a:buNone/>
              <a:defRPr sz="3200" b="1" i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PL" dirty="0"/>
              <a:t>Dziękuję za uwagę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0DEA1FFA-2844-EC42-A724-62075F74A9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66888" y="2694301"/>
            <a:ext cx="6337300" cy="369411"/>
          </a:xfrm>
        </p:spPr>
        <p:txBody>
          <a:bodyPr anchor="ctr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PL" dirty="0"/>
              <a:t>Imię Nazwisko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98C63F8D-39AC-C943-B9C8-348E6AD5F5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6888" y="3080801"/>
            <a:ext cx="6337300" cy="303422"/>
          </a:xfrm>
        </p:spPr>
        <p:txBody>
          <a:bodyPr anchor="b"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PL" dirty="0"/>
              <a:t>Stanowisko, email</a:t>
            </a:r>
          </a:p>
        </p:txBody>
      </p:sp>
    </p:spTree>
    <p:extLst>
      <p:ext uri="{BB962C8B-B14F-4D97-AF65-F5344CB8AC3E}">
        <p14:creationId xmlns:p14="http://schemas.microsoft.com/office/powerpoint/2010/main" val="127558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65598" y="478611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A4C0A14D-4936-EC45-8DAA-079C4A2D546E}" type="datetime1">
              <a:rPr lang="pl-PL" smtClean="0"/>
              <a:t>09.06.2021</a:t>
            </a:fld>
            <a:endParaRPr lang="en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0501" y="478611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1D504F32-41F4-0141-A3E9-078EB4AA3364}" type="slidenum">
              <a:rPr lang="en-PL" smtClean="0"/>
              <a:pPr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44753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rgbClr val="D91E43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rgbClr val="424242"/>
          </a:solidFill>
          <a:latin typeface="Lato Medium" panose="020F0502020204030203" pitchFamily="34" charset="0"/>
          <a:ea typeface="Lato Medium" panose="020F0502020204030203" pitchFamily="34" charset="0"/>
          <a:cs typeface="Lato Medium" panose="020F050202020403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424242"/>
          </a:solidFill>
          <a:latin typeface="Lato Medium" panose="020F0502020204030203" pitchFamily="34" charset="0"/>
          <a:ea typeface="Lato Medium" panose="020F0502020204030203" pitchFamily="34" charset="0"/>
          <a:cs typeface="Lato Medium" panose="020F050202020403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rgbClr val="424242"/>
          </a:solidFill>
          <a:latin typeface="Lato Medium" panose="020F0502020204030203" pitchFamily="34" charset="0"/>
          <a:ea typeface="Lato Medium" panose="020F0502020204030203" pitchFamily="34" charset="0"/>
          <a:cs typeface="Lato Medium" panose="020F050202020403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424242"/>
          </a:solidFill>
          <a:latin typeface="Lato Medium" panose="020F0502020204030203" pitchFamily="34" charset="0"/>
          <a:ea typeface="Lato Medium" panose="020F0502020204030203" pitchFamily="34" charset="0"/>
          <a:cs typeface="Lato Medium" panose="020F050202020403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424242"/>
          </a:solidFill>
          <a:latin typeface="Lato Medium" panose="020F0502020204030203" pitchFamily="34" charset="0"/>
          <a:ea typeface="Lato Medium" panose="020F0502020204030203" pitchFamily="34" charset="0"/>
          <a:cs typeface="Lato Medium" panose="020F050202020403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gnieszka.kawka@nawa.gov.pl" TargetMode="External"/><Relationship Id="rId2" Type="http://schemas.openxmlformats.org/officeDocument/2006/relationships/hyperlink" Target="mailto:agnieszka.chmiel@nawa.gov.pl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pawel.kurzynski@nawa.gov.p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agdalena.kowalczyk@nawa.gov.p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atarzyna.pietruszynska@nawa.gov.p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003316F-46F7-4D45-B6E1-1E8F8D1FF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3781" y="1950839"/>
            <a:ext cx="4430598" cy="1241822"/>
          </a:xfrm>
        </p:spPr>
        <p:txBody>
          <a:bodyPr anchor="ctr"/>
          <a:lstStyle/>
          <a:p>
            <a:pPr algn="r"/>
            <a:r>
              <a:rPr lang="pl-PL" cap="all" dirty="0">
                <a:solidFill>
                  <a:srgbClr val="42424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Dzień INTERNACJONALIZACJI</a:t>
            </a:r>
          </a:p>
          <a:p>
            <a:pPr algn="r"/>
            <a:r>
              <a:rPr lang="pl-PL" cap="all" dirty="0">
                <a:solidFill>
                  <a:srgbClr val="424242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UE KATOWICE</a:t>
            </a:r>
            <a:endParaRPr lang="en-PL" cap="all" dirty="0">
              <a:solidFill>
                <a:srgbClr val="424242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39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6CBDFE-1BDA-4EB2-BD94-7A6612AC0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Polskie Powroty NAWA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385D77-B1DD-4EEE-98F7-44573F5B6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107365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Program adresowany jest do naukowców z polskim obywatelstwem, którzy planują powrót do kraju po okresie pracy naukowej za granicą; </a:t>
            </a:r>
          </a:p>
          <a:p>
            <a:r>
              <a:rPr lang="pl-PL" dirty="0"/>
              <a:t>W ramach projektu Powracający Naukowiec wraz z Grupą Projektową tworzoną w ramach programu realizuje w wybranym ośrodku naukowym aktywności zaplanowane we wniosku i aktywnie aplikuje o granty;</a:t>
            </a:r>
          </a:p>
          <a:p>
            <a:pPr algn="just"/>
            <a:r>
              <a:rPr lang="pl-PL" dirty="0"/>
              <a:t>NAWA zapewnia środki na wynagrodzenie Powracającego Naukowca (brutto </a:t>
            </a:r>
            <a:r>
              <a:rPr lang="pl-PL" dirty="0" err="1"/>
              <a:t>brutto</a:t>
            </a:r>
            <a:r>
              <a:rPr lang="pl-PL"/>
              <a:t>; umowa o pracę) </a:t>
            </a:r>
            <a:r>
              <a:rPr lang="pl-PL" dirty="0"/>
              <a:t>oraz Grupy Projektowej zatrudnionych w projekcie trwającym do 48 miesięcy;</a:t>
            </a:r>
          </a:p>
          <a:p>
            <a:pPr algn="just"/>
            <a:r>
              <a:rPr lang="pl-PL" dirty="0"/>
              <a:t>Komponent badawczy finansowany przez NCN;</a:t>
            </a:r>
          </a:p>
          <a:p>
            <a:pPr algn="just"/>
            <a:r>
              <a:rPr lang="pl-PL" dirty="0"/>
              <a:t>Nabór wniosków trwa do: </a:t>
            </a:r>
            <a:r>
              <a:rPr lang="pl-PL" dirty="0">
                <a:solidFill>
                  <a:srgbClr val="D91E43"/>
                </a:solidFill>
              </a:rPr>
              <a:t>29 lipca 2021 r.</a:t>
            </a:r>
          </a:p>
          <a:p>
            <a:pPr algn="just"/>
            <a:r>
              <a:rPr lang="pl-PL" dirty="0"/>
              <a:t>Aplikują wspólnie naukowiec i instytucja</a:t>
            </a:r>
          </a:p>
          <a:p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303D945-74E1-45D8-AFAF-120C6B499C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C0A14D-4936-EC45-8DAA-079C4A2D546E}" type="datetime1">
              <a:rPr lang="pl-PL" smtClean="0"/>
              <a:t>09.06.2021</a:t>
            </a:fld>
            <a:endParaRPr lang="en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5C76C33-D822-4BB4-ABB9-D93CE1D91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04F32-41F4-0141-A3E9-078EB4AA3364}" type="slidenum">
              <a:rPr lang="en-PL" smtClean="0"/>
              <a:pPr/>
              <a:t>10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65868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6CBDFE-1BDA-4EB2-BD94-7A6612AC0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Polskie Powroty NAWA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385D77-B1DD-4EEE-98F7-44573F5B6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107365"/>
          </a:xfrm>
        </p:spPr>
        <p:txBody>
          <a:bodyPr>
            <a:normAutofit/>
          </a:bodyPr>
          <a:lstStyle/>
          <a:p>
            <a:r>
              <a:rPr lang="pl-PL" dirty="0"/>
              <a:t>Dwie ścieżki: Junior </a:t>
            </a:r>
            <a:r>
              <a:rPr lang="pl-PL" dirty="0" err="1"/>
              <a:t>scientist</a:t>
            </a:r>
            <a:r>
              <a:rPr lang="pl-PL" dirty="0"/>
              <a:t> i </a:t>
            </a:r>
            <a:r>
              <a:rPr lang="pl-PL" dirty="0" err="1"/>
              <a:t>Experienced</a:t>
            </a:r>
            <a:r>
              <a:rPr lang="pl-PL" dirty="0"/>
              <a:t> </a:t>
            </a:r>
            <a:r>
              <a:rPr lang="pl-PL" dirty="0" err="1"/>
              <a:t>scientist</a:t>
            </a:r>
            <a:endParaRPr lang="pl-PL" dirty="0"/>
          </a:p>
          <a:p>
            <a:r>
              <a:rPr lang="pl-PL" dirty="0"/>
              <a:t>Wymagania wobec PN:</a:t>
            </a:r>
          </a:p>
          <a:p>
            <a:pPr lvl="1"/>
            <a:r>
              <a:rPr lang="pl-PL" dirty="0"/>
              <a:t>posiada obywatelstwo polskie;</a:t>
            </a:r>
          </a:p>
          <a:p>
            <a:pPr lvl="1"/>
            <a:r>
              <a:rPr lang="pl-PL" dirty="0"/>
              <a:t>posiada co najmniej stopień naukowy doktora (junior – do 7 lat po doktoracie);</a:t>
            </a:r>
          </a:p>
          <a:p>
            <a:pPr lvl="1"/>
            <a:r>
              <a:rPr lang="pl-PL" dirty="0"/>
              <a:t>może wykazać się wyróżniającym dorobkiem naukowym </a:t>
            </a:r>
          </a:p>
          <a:p>
            <a:pPr lvl="1"/>
            <a:r>
              <a:rPr lang="pl-PL" dirty="0"/>
              <a:t>Min. 12 (junior)/36 (</a:t>
            </a:r>
            <a:r>
              <a:rPr lang="pl-PL" dirty="0" err="1"/>
              <a:t>experienced</a:t>
            </a:r>
            <a:r>
              <a:rPr lang="pl-PL" dirty="0"/>
              <a:t>) miesięcy pracy za granicą </a:t>
            </a:r>
          </a:p>
          <a:p>
            <a:pPr lvl="1"/>
            <a:r>
              <a:rPr lang="pl-PL" dirty="0" err="1"/>
              <a:t>Experienced</a:t>
            </a:r>
            <a:r>
              <a:rPr lang="pl-PL" dirty="0"/>
              <a:t> – dodatkowo wymóg kierowania za granicą co najmniej jednym projektu badawczego wyłonionego w konkursie o zasięgu krajowym lub międzynarodowym.</a:t>
            </a:r>
          </a:p>
          <a:p>
            <a:pPr lvl="1"/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303D945-74E1-45D8-AFAF-120C6B499C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C0A14D-4936-EC45-8DAA-079C4A2D546E}" type="datetime1">
              <a:rPr lang="pl-PL" smtClean="0"/>
              <a:t>09.06.2021</a:t>
            </a:fld>
            <a:endParaRPr lang="en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5C76C33-D822-4BB4-ABB9-D93CE1D91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04F32-41F4-0141-A3E9-078EB4AA3364}" type="slidenum">
              <a:rPr lang="en-PL" smtClean="0"/>
              <a:pPr/>
              <a:t>11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170357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6CBDFE-1BDA-4EB2-BD94-7A6612AC0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Polskie Powroty NAWA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385D77-B1DD-4EEE-98F7-44573F5B6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1073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Warunki realizacji - </a:t>
            </a:r>
            <a:r>
              <a:rPr lang="pl-PL" dirty="0">
                <a:solidFill>
                  <a:srgbClr val="0070C0"/>
                </a:solidFill>
                <a:cs typeface="Arial" panose="020B0604020202020204" pitchFamily="34" charset="0"/>
              </a:rPr>
              <a:t>Junior </a:t>
            </a:r>
            <a:r>
              <a:rPr lang="pl-PL" dirty="0" err="1">
                <a:solidFill>
                  <a:srgbClr val="0070C0"/>
                </a:solidFill>
                <a:cs typeface="Arial" panose="020B0604020202020204" pitchFamily="34" charset="0"/>
              </a:rPr>
              <a:t>scientist</a:t>
            </a:r>
            <a:endParaRPr lang="pl-PL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1028700" lvl="1" indent="-571500" hangingPunct="0">
              <a:buClr>
                <a:srgbClr val="DB173D"/>
              </a:buClr>
              <a:defRPr/>
            </a:pPr>
            <a:r>
              <a:rPr lang="pl-PL" dirty="0">
                <a:cs typeface="Arial" panose="020B0604020202020204" pitchFamily="34" charset="0"/>
              </a:rPr>
              <a:t>Projekty trwające od </a:t>
            </a:r>
            <a:r>
              <a:rPr lang="pl-PL" dirty="0">
                <a:solidFill>
                  <a:srgbClr val="0070C0"/>
                </a:solidFill>
                <a:cs typeface="Arial" panose="020B0604020202020204" pitchFamily="34" charset="0"/>
              </a:rPr>
              <a:t>24 do 36 </a:t>
            </a:r>
            <a:r>
              <a:rPr lang="pl-PL" dirty="0">
                <a:cs typeface="Arial" panose="020B0604020202020204" pitchFamily="34" charset="0"/>
              </a:rPr>
              <a:t>miesięcy</a:t>
            </a:r>
          </a:p>
          <a:p>
            <a:pPr marL="1028700" lvl="1" indent="-571500" hangingPunct="0">
              <a:buClr>
                <a:srgbClr val="DB173D"/>
              </a:buClr>
              <a:defRPr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Możliwość stworzenia grupy projektowej</a:t>
            </a:r>
          </a:p>
          <a:p>
            <a:pPr marL="1028700" lvl="1" indent="-571500" hangingPunct="0">
              <a:buClr>
                <a:srgbClr val="DB173D"/>
              </a:buClr>
              <a:defRPr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Finansowanie NAWA:</a:t>
            </a:r>
          </a:p>
          <a:p>
            <a:pPr marL="742950" lvl="1" indent="-117475" hangingPunct="0">
              <a:buClr>
                <a:srgbClr val="DB173D"/>
              </a:buClr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wynagrodzenie dla PN: </a:t>
            </a:r>
            <a:r>
              <a:rPr lang="pl-PL" dirty="0">
                <a:solidFill>
                  <a:srgbClr val="0070C0"/>
                </a:solidFill>
                <a:cs typeface="Arial" panose="020B0604020202020204" pitchFamily="34" charset="0"/>
              </a:rPr>
              <a:t>220 000 – 240 000 PLN brutto </a:t>
            </a:r>
            <a:r>
              <a:rPr lang="pl-PL" dirty="0" err="1">
                <a:solidFill>
                  <a:srgbClr val="0070C0"/>
                </a:solidFill>
                <a:cs typeface="Arial" panose="020B0604020202020204" pitchFamily="34" charset="0"/>
              </a:rPr>
              <a:t>brutto</a:t>
            </a:r>
            <a:r>
              <a:rPr lang="pl-PL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rocznie</a:t>
            </a:r>
          </a:p>
          <a:p>
            <a:pPr marL="742950" lvl="1" indent="-117475" hangingPunct="0">
              <a:buClr>
                <a:srgbClr val="DB173D"/>
              </a:buClr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wynagrodzenie osoby zapraszającej/opiekuna 14 400 PLN rocznie</a:t>
            </a:r>
          </a:p>
          <a:p>
            <a:pPr marL="742950" lvl="1" indent="-117475" hangingPunct="0">
              <a:buClr>
                <a:srgbClr val="DB173D"/>
              </a:buClr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wynagrodzenie grupy projektowej max. </a:t>
            </a:r>
            <a:r>
              <a:rPr lang="pl-PL" dirty="0">
                <a:solidFill>
                  <a:srgbClr val="0070C0"/>
                </a:solidFill>
                <a:cs typeface="Arial" panose="020B0604020202020204" pitchFamily="34" charset="0"/>
              </a:rPr>
              <a:t>120 000 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PLN rocznie</a:t>
            </a:r>
          </a:p>
          <a:p>
            <a:pPr marL="742950" lvl="1" indent="-117475" hangingPunct="0">
              <a:buClr>
                <a:srgbClr val="DB173D"/>
              </a:buClr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środki na adaptację miejsca pracy max. 50 000 PLN</a:t>
            </a:r>
          </a:p>
          <a:p>
            <a:pPr marL="742950" lvl="1" indent="-117475" hangingPunct="0">
              <a:buClr>
                <a:srgbClr val="DB173D"/>
              </a:buClr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stypendium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mobilnościowe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dla naukowca 20 000 PLN </a:t>
            </a:r>
          </a:p>
          <a:p>
            <a:pPr marL="1028700" lvl="1" indent="-571500" hangingPunct="0">
              <a:buClr>
                <a:srgbClr val="DB173D"/>
              </a:buClr>
              <a:defRPr/>
            </a:pPr>
            <a:r>
              <a:rPr lang="pl-PL" dirty="0">
                <a:solidFill>
                  <a:srgbClr val="424242">
                    <a:lumMod val="50000"/>
                  </a:srgbClr>
                </a:solidFill>
                <a:cs typeface="Arial" panose="020B0604020202020204" pitchFamily="34" charset="0"/>
              </a:rPr>
              <a:t>Komponent badawczy z NCN – tylko dla projektów z zakresu nauk podstawowych (200 </a:t>
            </a:r>
            <a:r>
              <a:rPr lang="pl-PL" dirty="0" err="1">
                <a:solidFill>
                  <a:srgbClr val="424242">
                    <a:lumMod val="50000"/>
                  </a:srgbClr>
                </a:solidFill>
                <a:cs typeface="Arial" panose="020B0604020202020204" pitchFamily="34" charset="0"/>
              </a:rPr>
              <a:t>tys</a:t>
            </a:r>
            <a:r>
              <a:rPr lang="pl-PL" dirty="0">
                <a:solidFill>
                  <a:srgbClr val="424242">
                    <a:lumMod val="50000"/>
                  </a:srgbClr>
                </a:solidFill>
                <a:cs typeface="Arial" panose="020B0604020202020204" pitchFamily="34" charset="0"/>
              </a:rPr>
              <a:t> zł na pierwsze 18 m-</a:t>
            </a:r>
            <a:r>
              <a:rPr lang="pl-PL" dirty="0" err="1">
                <a:solidFill>
                  <a:srgbClr val="424242">
                    <a:lumMod val="50000"/>
                  </a:srgbClr>
                </a:solidFill>
                <a:cs typeface="Arial" panose="020B0604020202020204" pitchFamily="34" charset="0"/>
              </a:rPr>
              <a:t>cy</a:t>
            </a:r>
            <a:r>
              <a:rPr lang="pl-PL" dirty="0">
                <a:solidFill>
                  <a:srgbClr val="424242">
                    <a:lumMod val="50000"/>
                  </a:srgbClr>
                </a:solidFill>
                <a:cs typeface="Arial" panose="020B0604020202020204" pitchFamily="34" charset="0"/>
              </a:rPr>
              <a:t> realizacji projektu)</a:t>
            </a:r>
          </a:p>
          <a:p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303D945-74E1-45D8-AFAF-120C6B499C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C0A14D-4936-EC45-8DAA-079C4A2D546E}" type="datetime1">
              <a:rPr lang="pl-PL" smtClean="0"/>
              <a:t>09.06.2021</a:t>
            </a:fld>
            <a:endParaRPr lang="en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5C76C33-D822-4BB4-ABB9-D93CE1D91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04F32-41F4-0141-A3E9-078EB4AA3364}" type="slidenum">
              <a:rPr lang="en-PL" smtClean="0"/>
              <a:pPr/>
              <a:t>12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168919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6CBDFE-1BDA-4EB2-BD94-7A6612AC0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Polskie Powroty NAWA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385D77-B1DD-4EEE-98F7-44573F5B6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1073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Warunki realizacji - </a:t>
            </a:r>
            <a:r>
              <a:rPr lang="pl-PL" dirty="0" err="1">
                <a:solidFill>
                  <a:srgbClr val="0070C0"/>
                </a:solidFill>
                <a:cs typeface="Arial" panose="020B0604020202020204" pitchFamily="34" charset="0"/>
              </a:rPr>
              <a:t>Experienced</a:t>
            </a:r>
            <a:r>
              <a:rPr lang="pl-PL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pl-PL" dirty="0" err="1">
                <a:solidFill>
                  <a:srgbClr val="0070C0"/>
                </a:solidFill>
                <a:cs typeface="Arial" panose="020B0604020202020204" pitchFamily="34" charset="0"/>
              </a:rPr>
              <a:t>scientist</a:t>
            </a:r>
            <a:endParaRPr lang="pl-PL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1028700" lvl="1" indent="-571500" hangingPunct="0">
              <a:buClr>
                <a:srgbClr val="DB173D"/>
              </a:buClr>
              <a:defRPr/>
            </a:pPr>
            <a:r>
              <a:rPr lang="pl-PL" dirty="0">
                <a:cs typeface="Arial" panose="020B0604020202020204" pitchFamily="34" charset="0"/>
              </a:rPr>
              <a:t>Projekty trwające od </a:t>
            </a:r>
            <a:r>
              <a:rPr lang="pl-PL" dirty="0">
                <a:solidFill>
                  <a:srgbClr val="0070C0"/>
                </a:solidFill>
                <a:cs typeface="Arial" panose="020B0604020202020204" pitchFamily="34" charset="0"/>
              </a:rPr>
              <a:t>36 do 48 </a:t>
            </a:r>
            <a:r>
              <a:rPr lang="pl-PL" dirty="0">
                <a:cs typeface="Arial" panose="020B0604020202020204" pitchFamily="34" charset="0"/>
              </a:rPr>
              <a:t>miesięcy</a:t>
            </a:r>
          </a:p>
          <a:p>
            <a:pPr marL="1028700" lvl="1" indent="-571500" hangingPunct="0">
              <a:buClr>
                <a:srgbClr val="DB173D"/>
              </a:buClr>
              <a:defRPr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Możliwość stworzenia grupy projektowej</a:t>
            </a:r>
          </a:p>
          <a:p>
            <a:pPr marL="1028700" lvl="1" indent="-571500" hangingPunct="0">
              <a:buClr>
                <a:srgbClr val="DB173D"/>
              </a:buClr>
              <a:defRPr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Finansowanie NAWA:</a:t>
            </a:r>
          </a:p>
          <a:p>
            <a:pPr marL="742950" lvl="1" indent="-117475" hangingPunct="0">
              <a:buClr>
                <a:srgbClr val="DB173D"/>
              </a:buClr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wynagrodzenie dla PN: </a:t>
            </a:r>
            <a:r>
              <a:rPr lang="pl-PL" dirty="0">
                <a:solidFill>
                  <a:srgbClr val="0070C0"/>
                </a:solidFill>
                <a:cs typeface="Arial" panose="020B0604020202020204" pitchFamily="34" charset="0"/>
              </a:rPr>
              <a:t>300 000 – 330 000 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PLN rocznie</a:t>
            </a:r>
          </a:p>
          <a:p>
            <a:pPr marL="742950" lvl="1" indent="-117475" hangingPunct="0">
              <a:buClr>
                <a:srgbClr val="DB173D"/>
              </a:buClr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wynagrodzenie osoby zapraszającej/opiekuna 14 400 PLN rocznie</a:t>
            </a:r>
          </a:p>
          <a:p>
            <a:pPr marL="742950" lvl="1" indent="-117475" hangingPunct="0">
              <a:buClr>
                <a:srgbClr val="DB173D"/>
              </a:buClr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wynagrodzenie grupy projektowej max. </a:t>
            </a:r>
            <a:r>
              <a:rPr lang="pl-PL" dirty="0">
                <a:solidFill>
                  <a:srgbClr val="0070C0"/>
                </a:solidFill>
                <a:cs typeface="Arial" panose="020B0604020202020204" pitchFamily="34" charset="0"/>
              </a:rPr>
              <a:t>250 000 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PLN rocznie</a:t>
            </a:r>
          </a:p>
          <a:p>
            <a:pPr marL="742950" lvl="1" indent="-117475" hangingPunct="0">
              <a:buClr>
                <a:srgbClr val="DB173D"/>
              </a:buClr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środki na adaptację miejsca pracy max. 50 000 PLN</a:t>
            </a:r>
          </a:p>
          <a:p>
            <a:pPr marL="742950" lvl="1" indent="-117475" hangingPunct="0">
              <a:buClr>
                <a:srgbClr val="DB173D"/>
              </a:buClr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stypendium </a:t>
            </a:r>
            <a:r>
              <a:rPr lang="pl-PL" dirty="0" err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mobilnościowe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dla naukowca 20 000 PLN </a:t>
            </a:r>
          </a:p>
          <a:p>
            <a:pPr marL="1028700" lvl="1" indent="-571500" hangingPunct="0">
              <a:buClr>
                <a:srgbClr val="DB173D"/>
              </a:buClr>
              <a:defRPr/>
            </a:pPr>
            <a:r>
              <a:rPr lang="pl-PL" dirty="0">
                <a:solidFill>
                  <a:srgbClr val="424242">
                    <a:lumMod val="50000"/>
                  </a:srgbClr>
                </a:solidFill>
                <a:cs typeface="Arial" panose="020B0604020202020204" pitchFamily="34" charset="0"/>
              </a:rPr>
              <a:t>Komponent badawczy z NCN – tylko dla projektów z zakresu nauk podstawowych (200 </a:t>
            </a:r>
            <a:r>
              <a:rPr lang="pl-PL" dirty="0" err="1">
                <a:solidFill>
                  <a:srgbClr val="424242">
                    <a:lumMod val="50000"/>
                  </a:srgbClr>
                </a:solidFill>
                <a:cs typeface="Arial" panose="020B0604020202020204" pitchFamily="34" charset="0"/>
              </a:rPr>
              <a:t>tys</a:t>
            </a:r>
            <a:r>
              <a:rPr lang="pl-PL" dirty="0">
                <a:solidFill>
                  <a:srgbClr val="424242">
                    <a:lumMod val="50000"/>
                  </a:srgbClr>
                </a:solidFill>
                <a:cs typeface="Arial" panose="020B0604020202020204" pitchFamily="34" charset="0"/>
              </a:rPr>
              <a:t> zł na pierwsze 18 m-</a:t>
            </a:r>
            <a:r>
              <a:rPr lang="pl-PL" dirty="0" err="1">
                <a:solidFill>
                  <a:srgbClr val="424242">
                    <a:lumMod val="50000"/>
                  </a:srgbClr>
                </a:solidFill>
                <a:cs typeface="Arial" panose="020B0604020202020204" pitchFamily="34" charset="0"/>
              </a:rPr>
              <a:t>cy</a:t>
            </a:r>
            <a:r>
              <a:rPr lang="pl-PL" dirty="0">
                <a:solidFill>
                  <a:srgbClr val="424242">
                    <a:lumMod val="50000"/>
                  </a:srgbClr>
                </a:solidFill>
                <a:cs typeface="Arial" panose="020B0604020202020204" pitchFamily="34" charset="0"/>
              </a:rPr>
              <a:t> realizacji projektu)</a:t>
            </a:r>
          </a:p>
          <a:p>
            <a:endParaRPr lang="pl-PL" sz="1500" dirty="0">
              <a:solidFill>
                <a:srgbClr val="FF0000"/>
              </a:solidFill>
            </a:endParaRPr>
          </a:p>
          <a:p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303D945-74E1-45D8-AFAF-120C6B499C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C0A14D-4936-EC45-8DAA-079C4A2D546E}" type="datetime1">
              <a:rPr lang="pl-PL" smtClean="0"/>
              <a:t>09.06.2021</a:t>
            </a:fld>
            <a:endParaRPr lang="en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5C76C33-D822-4BB4-ABB9-D93CE1D91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04F32-41F4-0141-A3E9-078EB4AA3364}" type="slidenum">
              <a:rPr lang="en-PL" smtClean="0"/>
              <a:pPr/>
              <a:t>13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30428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5CB4B6-A186-2949-8C5E-E152E4377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736" y="646951"/>
            <a:ext cx="6247614" cy="1609197"/>
          </a:xfrm>
        </p:spPr>
        <p:txBody>
          <a:bodyPr anchor="b"/>
          <a:lstStyle/>
          <a:p>
            <a:r>
              <a:rPr lang="pl-PL" dirty="0" err="1">
                <a:solidFill>
                  <a:srgbClr val="424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Bekker</a:t>
            </a:r>
            <a:r>
              <a:rPr lang="pl-PL" dirty="0">
                <a:solidFill>
                  <a:srgbClr val="424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NAWA</a:t>
            </a:r>
            <a:endParaRPr lang="en-PL" dirty="0">
              <a:solidFill>
                <a:srgbClr val="42424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07DF74-D57E-9349-BA95-C5B1269CC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2736" y="2812453"/>
            <a:ext cx="6247615" cy="921348"/>
          </a:xfrm>
        </p:spPr>
        <p:txBody>
          <a:bodyPr>
            <a:normAutofit fontScale="62500" lnSpcReduction="20000"/>
          </a:bodyPr>
          <a:lstStyle/>
          <a:p>
            <a:r>
              <a:rPr lang="pl-PL" sz="2600" b="1" dirty="0">
                <a:solidFill>
                  <a:srgbClr val="D91E43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Średniookresowa mobilność wyjazdowa </a:t>
            </a:r>
            <a:br>
              <a:rPr lang="pl-PL" sz="2600" b="1" dirty="0">
                <a:solidFill>
                  <a:srgbClr val="D91E43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</a:br>
            <a:r>
              <a:rPr lang="pl-PL" sz="2600" b="1" dirty="0">
                <a:solidFill>
                  <a:srgbClr val="D91E43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naukowców i doktorantów</a:t>
            </a:r>
          </a:p>
          <a:p>
            <a:endParaRPr lang="pl-PL" b="1" dirty="0">
              <a:solidFill>
                <a:srgbClr val="D91E43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r>
              <a:rPr lang="pl-PL" sz="2200" b="1" dirty="0">
                <a:solidFill>
                  <a:srgbClr val="D91E43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Kontakt: </a:t>
            </a:r>
            <a:r>
              <a:rPr lang="pl-PL" sz="2200" b="1" dirty="0">
                <a:solidFill>
                  <a:srgbClr val="D91E43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  <a:hlinkClick r:id="rId2"/>
              </a:rPr>
              <a:t>agnieszka.chmiel@nawa.gov.pl</a:t>
            </a:r>
            <a:r>
              <a:rPr lang="pl-PL" sz="2200" b="1" dirty="0">
                <a:solidFill>
                  <a:srgbClr val="D91E43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; </a:t>
            </a:r>
            <a:r>
              <a:rPr lang="pl-PL" sz="2200" b="1" dirty="0">
                <a:solidFill>
                  <a:srgbClr val="D91E43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  <a:hlinkClick r:id="rId3"/>
              </a:rPr>
              <a:t>agnieszka.kawka@nawa.gov.pl</a:t>
            </a:r>
            <a:endParaRPr lang="pl-PL" sz="2200" b="1" dirty="0">
              <a:solidFill>
                <a:srgbClr val="D91E43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endParaRPr lang="pl-PL" b="1" dirty="0">
              <a:solidFill>
                <a:srgbClr val="D91E43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endParaRPr lang="en-PL" b="1" dirty="0">
              <a:solidFill>
                <a:srgbClr val="D91E43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066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22FE71-F185-45B9-BB65-9D18C1744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3770"/>
            <a:ext cx="7886700" cy="3288953"/>
          </a:xfrm>
        </p:spPr>
        <p:txBody>
          <a:bodyPr>
            <a:normAutofit/>
          </a:bodyPr>
          <a:lstStyle/>
          <a:p>
            <a:r>
              <a:rPr lang="pl-PL" sz="2000" dirty="0"/>
              <a:t>otwarty dla </a:t>
            </a:r>
            <a:r>
              <a:rPr lang="pl-PL" sz="2000" dirty="0">
                <a:solidFill>
                  <a:srgbClr val="0070C0"/>
                </a:solidFill>
              </a:rPr>
              <a:t>doktorantów</a:t>
            </a:r>
            <a:r>
              <a:rPr lang="pl-PL" sz="2000" dirty="0"/>
              <a:t> i naukowców z Polski</a:t>
            </a:r>
          </a:p>
          <a:p>
            <a:r>
              <a:rPr lang="pl-PL" sz="2000" dirty="0"/>
              <a:t>wyjazdy naukowe do najlepszych ośrodków zagranicznych na świecie</a:t>
            </a:r>
          </a:p>
          <a:p>
            <a:r>
              <a:rPr lang="pl-PL" sz="2000" dirty="0"/>
              <a:t>możliwość rozwoju kariery naukowej oraz nawiązania lub wzmocnienia międzynarodowej współpracy</a:t>
            </a:r>
          </a:p>
          <a:p>
            <a:r>
              <a:rPr lang="pl-PL" sz="2000" dirty="0"/>
              <a:t>realizacja projektów w ramach wszystkich dziedzin naukowych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C2774B2-DC2C-44FF-BAB7-54BEB3B3F7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C0A14D-4936-EC45-8DAA-079C4A2D546E}" type="datetime1">
              <a:rPr lang="pl-PL" smtClean="0"/>
              <a:t>09.06.2021</a:t>
            </a:fld>
            <a:endParaRPr lang="en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073081C-646B-4FBE-9641-F2242657B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04F32-41F4-0141-A3E9-078EB4AA3364}" type="slidenum">
              <a:rPr lang="en-PL" smtClean="0"/>
              <a:pPr/>
              <a:t>15</a:t>
            </a:fld>
            <a:endParaRPr lang="en-PL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FC43DB7D-0D32-4DCE-8654-A8151DCBC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pl-PL" dirty="0" err="1"/>
              <a:t>Bekker</a:t>
            </a:r>
            <a:r>
              <a:rPr lang="pl-PL" dirty="0"/>
              <a:t> NAWA</a:t>
            </a:r>
          </a:p>
        </p:txBody>
      </p:sp>
    </p:spTree>
    <p:extLst>
      <p:ext uri="{BB962C8B-B14F-4D97-AF65-F5344CB8AC3E}">
        <p14:creationId xmlns:p14="http://schemas.microsoft.com/office/powerpoint/2010/main" val="3317051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22FE71-F185-45B9-BB65-9D18C1744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8295"/>
            <a:ext cx="7799734" cy="422214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2600" dirty="0">
                <a:solidFill>
                  <a:srgbClr val="D91E43"/>
                </a:solidFill>
              </a:rPr>
              <a:t>Kto składa wniosek?</a:t>
            </a:r>
          </a:p>
          <a:p>
            <a:r>
              <a:rPr lang="pl-PL" sz="1900" dirty="0"/>
              <a:t>doktoranci z otwartym przewodem doktorskim/wszczętym postępowaniem;</a:t>
            </a:r>
          </a:p>
          <a:p>
            <a:r>
              <a:rPr lang="pl-PL" sz="1900" dirty="0"/>
              <a:t>uczestnicy szkół doktorskich;</a:t>
            </a:r>
          </a:p>
          <a:p>
            <a:r>
              <a:rPr lang="pl-PL" sz="1900" dirty="0"/>
              <a:t>naukowcy oraz nauczyciele akademiccy, posiadający co najmniej </a:t>
            </a:r>
            <a:r>
              <a:rPr lang="pl-PL" sz="2000" dirty="0"/>
              <a:t>stopień naukowy doktora.</a:t>
            </a:r>
            <a:endParaRPr lang="pl-PL" sz="1900" dirty="0"/>
          </a:p>
          <a:p>
            <a:pPr marL="0" indent="0">
              <a:buNone/>
            </a:pPr>
            <a:endParaRPr lang="pl-PL" sz="1300" dirty="0">
              <a:solidFill>
                <a:srgbClr val="D91E43"/>
              </a:solidFill>
            </a:endParaRPr>
          </a:p>
          <a:p>
            <a:pPr marL="0" indent="0">
              <a:buNone/>
            </a:pPr>
            <a:r>
              <a:rPr lang="pl-PL" sz="2600" dirty="0">
                <a:solidFill>
                  <a:srgbClr val="D91E43"/>
                </a:solidFill>
              </a:rPr>
              <a:t>Jakie działania są objęte programem?</a:t>
            </a:r>
          </a:p>
          <a:p>
            <a:r>
              <a:rPr lang="pl-PL" sz="1900" dirty="0"/>
              <a:t>prowadzenie badań naukowych lub prac rozwojowych kluczowych na danym etapie kariery;</a:t>
            </a:r>
          </a:p>
          <a:p>
            <a:r>
              <a:rPr lang="pl-PL" sz="1900" dirty="0"/>
              <a:t>pozyskanie materiałów do publikacji naukowej;</a:t>
            </a:r>
          </a:p>
          <a:p>
            <a:r>
              <a:rPr lang="pl-PL" sz="1900" dirty="0"/>
              <a:t>odbycie stażu podoktorskiego;</a:t>
            </a:r>
          </a:p>
          <a:p>
            <a:r>
              <a:rPr lang="pl-PL" sz="1900" dirty="0"/>
              <a:t>w przypadku doktorantów realizacji części kształcenia;</a:t>
            </a:r>
          </a:p>
          <a:p>
            <a:pPr marL="0" indent="0">
              <a:buNone/>
            </a:pPr>
            <a:r>
              <a:rPr lang="pl-PL" sz="1900" dirty="0"/>
              <a:t>oraz dodatkowo – tylko jako uzupełnienie do powyższych celów – inne formy aktywności naukowej lub akademickiej, w tym prowadzenie zajęć dydaktycznych.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C2774B2-DC2C-44FF-BAB7-54BEB3B3F7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C0A14D-4936-EC45-8DAA-079C4A2D546E}" type="datetime1">
              <a:rPr lang="pl-PL" smtClean="0"/>
              <a:t>09.06.2021</a:t>
            </a:fld>
            <a:endParaRPr lang="en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073081C-646B-4FBE-9641-F2242657B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04F32-41F4-0141-A3E9-078EB4AA3364}" type="slidenum">
              <a:rPr lang="en-PL" smtClean="0"/>
              <a:pPr/>
              <a:t>16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733356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22FE71-F185-45B9-BB65-9D18C1744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8296"/>
            <a:ext cx="7799734" cy="4182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>
                <a:solidFill>
                  <a:srgbClr val="D91E43"/>
                </a:solidFill>
              </a:rPr>
              <a:t>Jaki jest termin realizacji projektów?</a:t>
            </a:r>
          </a:p>
          <a:p>
            <a:pPr marL="0" indent="0">
              <a:buNone/>
            </a:pPr>
            <a:r>
              <a:rPr lang="pl-PL" dirty="0"/>
              <a:t>Projekt może być realizowany przez okres: </a:t>
            </a:r>
          </a:p>
          <a:p>
            <a:r>
              <a:rPr lang="pl-PL" dirty="0"/>
              <a:t>od 3 do 24 miesięcy w przypadku młodego naukowca lub </a:t>
            </a:r>
          </a:p>
          <a:p>
            <a:r>
              <a:rPr lang="pl-PL" dirty="0"/>
              <a:t>od 3 do 12 miesięcy w przypadku pozostałych wnioskodawców, w tym doktorantów.</a:t>
            </a:r>
            <a:endParaRPr lang="pl-PL" sz="2600" dirty="0">
              <a:solidFill>
                <a:srgbClr val="D91E43"/>
              </a:solidFill>
            </a:endParaRPr>
          </a:p>
          <a:p>
            <a:pPr marL="0" indent="0">
              <a:buNone/>
            </a:pPr>
            <a:endParaRPr lang="pl-PL" sz="1300" dirty="0">
              <a:solidFill>
                <a:srgbClr val="D91E43"/>
              </a:solidFill>
            </a:endParaRPr>
          </a:p>
          <a:p>
            <a:pPr marL="0" indent="0">
              <a:buNone/>
            </a:pPr>
            <a:r>
              <a:rPr lang="pl-PL" sz="2600" dirty="0">
                <a:solidFill>
                  <a:srgbClr val="D91E43"/>
                </a:solidFill>
              </a:rPr>
              <a:t>Jaka jest wysokość stypendium?</a:t>
            </a:r>
          </a:p>
          <a:p>
            <a:r>
              <a:rPr lang="pl-PL" sz="1900" dirty="0"/>
              <a:t>koszty utrzymania: od 9 do 12 tys. zł miesięcznie</a:t>
            </a:r>
          </a:p>
          <a:p>
            <a:r>
              <a:rPr lang="pl-PL" sz="1900" dirty="0"/>
              <a:t>jednorazowy dodatek </a:t>
            </a:r>
            <a:r>
              <a:rPr lang="pl-PL" sz="1900" dirty="0" err="1"/>
              <a:t>mobilnościowy</a:t>
            </a:r>
            <a:r>
              <a:rPr lang="pl-PL" sz="1900" dirty="0"/>
              <a:t>: od 7 do 12 tys. zł</a:t>
            </a:r>
          </a:p>
          <a:p>
            <a:r>
              <a:rPr lang="pl-PL" sz="1900" dirty="0"/>
              <a:t>dodatkowe finansowanie dla członków rodziny</a:t>
            </a:r>
          </a:p>
          <a:p>
            <a:pPr marL="0" indent="0">
              <a:buNone/>
            </a:pPr>
            <a:endParaRPr lang="pl-PL" sz="1200" dirty="0">
              <a:solidFill>
                <a:srgbClr val="D91E43"/>
              </a:solidFill>
            </a:endParaRP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C2774B2-DC2C-44FF-BAB7-54BEB3B3F7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C0A14D-4936-EC45-8DAA-079C4A2D546E}" type="datetime1">
              <a:rPr lang="pl-PL" smtClean="0"/>
              <a:t>09.06.2021</a:t>
            </a:fld>
            <a:endParaRPr lang="en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073081C-646B-4FBE-9641-F2242657B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04F32-41F4-0141-A3E9-078EB4AA3364}" type="slidenum">
              <a:rPr lang="en-PL" smtClean="0"/>
              <a:pPr/>
              <a:t>17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235959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5CB4B6-A186-2949-8C5E-E152E4377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4486" y="793001"/>
            <a:ext cx="6247614" cy="1609197"/>
          </a:xfrm>
        </p:spPr>
        <p:txBody>
          <a:bodyPr anchor="b"/>
          <a:lstStyle/>
          <a:p>
            <a:r>
              <a:rPr lang="pl-PL" dirty="0">
                <a:solidFill>
                  <a:srgbClr val="424242"/>
                </a:solidFill>
              </a:rPr>
              <a:t>Inne programy dla naukowców i doktorantów</a:t>
            </a:r>
            <a:endParaRPr lang="en-PL" dirty="0">
              <a:solidFill>
                <a:srgbClr val="42424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07DF74-D57E-9349-BA95-C5B1269CC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4486" y="2912201"/>
            <a:ext cx="6247615" cy="1609197"/>
          </a:xfrm>
        </p:spPr>
        <p:txBody>
          <a:bodyPr/>
          <a:lstStyle/>
          <a:p>
            <a:r>
              <a:rPr lang="pl-PL" b="1" dirty="0">
                <a:solidFill>
                  <a:srgbClr val="D91E43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Profesura NAWA, Granty interwencyjne NAWA, </a:t>
            </a:r>
          </a:p>
          <a:p>
            <a:r>
              <a:rPr lang="pl-PL" b="1" dirty="0">
                <a:solidFill>
                  <a:srgbClr val="D91E43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Wspólne projekty badawcze, </a:t>
            </a:r>
          </a:p>
          <a:p>
            <a:r>
              <a:rPr lang="pl-PL" b="1" dirty="0">
                <a:solidFill>
                  <a:srgbClr val="D91E43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Program wymiany osobowej naukowców i doktorantów</a:t>
            </a:r>
            <a:endParaRPr lang="en-PL" b="1" dirty="0">
              <a:solidFill>
                <a:srgbClr val="D91E43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497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CC19B2-F3CD-4F15-8B36-C86200F32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Profesura NAWA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977568-1CCE-4216-91AA-B39BCA53A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8598"/>
            <a:ext cx="7886700" cy="3424125"/>
          </a:xfrm>
        </p:spPr>
        <p:txBody>
          <a:bodyPr>
            <a:normAutofit lnSpcReduction="10000"/>
          </a:bodyPr>
          <a:lstStyle/>
          <a:p>
            <a:r>
              <a:rPr lang="pl-PL" sz="1800" dirty="0"/>
              <a:t>Celem programu jest wspieranie wysokiej jakości działalności naukowo-badawczej i edukacyjnej prowadzonej przez polskie </a:t>
            </a:r>
            <a:br>
              <a:rPr lang="pl-PL" sz="1800" dirty="0"/>
            </a:br>
            <a:r>
              <a:rPr lang="pl-PL" sz="1800" dirty="0"/>
              <a:t>ośrodki akademickie i naukowe, poprzez włączenie w te działania zagranicznych naukowców światowej klasy;</a:t>
            </a:r>
          </a:p>
          <a:p>
            <a:r>
              <a:rPr lang="pl-PL" sz="1800" dirty="0"/>
              <a:t>W ramach programu możliwe będzie zatrudnienie na okres 36-48 miesięcy naukowców o uznanym dorobku międzynarodowym, reprezentujących wszystkie dyscypliny naukowe, pochodzących </a:t>
            </a:r>
            <a:br>
              <a:rPr lang="pl-PL" sz="1800" dirty="0"/>
            </a:br>
            <a:r>
              <a:rPr lang="pl-PL" sz="1800" dirty="0"/>
              <a:t>z różnych krajów na świecie oraz stworzenie dla nich grupy projektowej;</a:t>
            </a:r>
          </a:p>
          <a:p>
            <a:r>
              <a:rPr lang="pl-PL" sz="1800" dirty="0"/>
              <a:t>Komponent badawczy finansowany przez NCN;</a:t>
            </a:r>
          </a:p>
          <a:p>
            <a:r>
              <a:rPr lang="pl-PL" sz="1800" dirty="0"/>
              <a:t>Nadchodzący konkurs: </a:t>
            </a:r>
            <a:r>
              <a:rPr lang="pl-PL" sz="1800" dirty="0">
                <a:solidFill>
                  <a:srgbClr val="D91E43"/>
                </a:solidFill>
              </a:rPr>
              <a:t>2022 r</a:t>
            </a:r>
            <a:r>
              <a:rPr lang="pl-PL" sz="1800" dirty="0"/>
              <a:t>.</a:t>
            </a:r>
          </a:p>
          <a:p>
            <a:endParaRPr lang="pl-PL" sz="1800" dirty="0"/>
          </a:p>
          <a:p>
            <a:pPr marL="0" indent="0">
              <a:buNone/>
            </a:pPr>
            <a:r>
              <a:rPr lang="pl-PL" sz="1500" dirty="0">
                <a:solidFill>
                  <a:srgbClr val="FF0000"/>
                </a:solidFill>
              </a:rPr>
              <a:t>Kontakt: </a:t>
            </a:r>
            <a:r>
              <a:rPr lang="pl-PL" sz="1500" dirty="0"/>
              <a:t>artur.kolodziejczyk@nawa.gov.pl</a:t>
            </a:r>
          </a:p>
          <a:p>
            <a:pPr marL="0" indent="0">
              <a:buNone/>
            </a:pPr>
            <a:endParaRPr lang="pl-PL" sz="1500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59392A8-305E-483B-97F6-BD42188019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C0A14D-4936-EC45-8DAA-079C4A2D546E}" type="datetime1">
              <a:rPr lang="pl-PL" smtClean="0"/>
              <a:t>09.06.2021</a:t>
            </a:fld>
            <a:endParaRPr lang="en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D8081FB-1F23-42C5-AA90-A6CA8300E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04F32-41F4-0141-A3E9-078EB4AA3364}" type="slidenum">
              <a:rPr lang="en-PL" smtClean="0"/>
              <a:pPr/>
              <a:t>19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570920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40EAA-811A-B649-8338-DAB536347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Otoczenie instytucjonalne</a:t>
            </a:r>
            <a:endParaRPr lang="en-P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EADDE-3F75-BE49-B7F3-58B8740F76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C0A14D-4936-EC45-8DAA-079C4A2D546E}" type="datetime1">
              <a:rPr lang="pl-PL" smtClean="0"/>
              <a:t>09.06.2021</a:t>
            </a:fld>
            <a:endParaRPr lang="en-PL"/>
          </a:p>
        </p:txBody>
      </p:sp>
      <p:pic>
        <p:nvPicPr>
          <p:cNvPr id="56" name="Obraz 55" descr="LOGO_PL">
            <a:extLst>
              <a:ext uri="{FF2B5EF4-FFF2-40B4-BE49-F238E27FC236}">
                <a16:creationId xmlns:a16="http://schemas.microsoft.com/office/drawing/2014/main" id="{214CAD9D-5FD4-4EDC-A7D1-54FBFF092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97" y="1963138"/>
            <a:ext cx="2136507" cy="27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2" descr="Znalezione obrazy dla zapytania ncbr logo">
            <a:extLst>
              <a:ext uri="{FF2B5EF4-FFF2-40B4-BE49-F238E27FC236}">
                <a16:creationId xmlns:a16="http://schemas.microsoft.com/office/drawing/2014/main" id="{C11D6E27-D811-4A32-968E-53E253097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128" y="1802456"/>
            <a:ext cx="1525527" cy="53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Znalezione obrazy dla zapytania ncn logo">
            <a:extLst>
              <a:ext uri="{FF2B5EF4-FFF2-40B4-BE49-F238E27FC236}">
                <a16:creationId xmlns:a16="http://schemas.microsoft.com/office/drawing/2014/main" id="{553F8E4C-5CD3-415D-80F0-EB6862E66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44" y="1958581"/>
            <a:ext cx="2789075" cy="2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Prostokąt 58">
            <a:extLst>
              <a:ext uri="{FF2B5EF4-FFF2-40B4-BE49-F238E27FC236}">
                <a16:creationId xmlns:a16="http://schemas.microsoft.com/office/drawing/2014/main" id="{A8C11FE8-D941-4791-8871-8E2CE6B51C3D}"/>
              </a:ext>
            </a:extLst>
          </p:cNvPr>
          <p:cNvSpPr/>
          <p:nvPr/>
        </p:nvSpPr>
        <p:spPr>
          <a:xfrm>
            <a:off x="662780" y="2277801"/>
            <a:ext cx="2288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</a:t>
            </a:r>
            <a:r>
              <a:rPr lang="en-GB" sz="1400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obilność</a:t>
            </a:r>
            <a:r>
              <a:rPr lang="en-GB" sz="1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, </a:t>
            </a:r>
            <a:r>
              <a:rPr lang="en-GB" sz="1400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internacjonalizacja</a:t>
            </a:r>
            <a:endParaRPr lang="en-GB" sz="1400" dirty="0">
              <a:solidFill>
                <a:srgbClr val="000000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  <a:sym typeface="Helvetica Light"/>
            </a:endParaRPr>
          </a:p>
        </p:txBody>
      </p:sp>
      <p:sp>
        <p:nvSpPr>
          <p:cNvPr id="60" name="Prostokąt 59">
            <a:extLst>
              <a:ext uri="{FF2B5EF4-FFF2-40B4-BE49-F238E27FC236}">
                <a16:creationId xmlns:a16="http://schemas.microsoft.com/office/drawing/2014/main" id="{BA46BF01-398A-4123-ADFB-C2DC0B57B1A2}"/>
              </a:ext>
            </a:extLst>
          </p:cNvPr>
          <p:cNvSpPr/>
          <p:nvPr/>
        </p:nvSpPr>
        <p:spPr>
          <a:xfrm>
            <a:off x="6468611" y="2310140"/>
            <a:ext cx="2221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badania stosowane, współpraca z przemysłem</a:t>
            </a:r>
          </a:p>
        </p:txBody>
      </p:sp>
      <p:sp>
        <p:nvSpPr>
          <p:cNvPr id="61" name="Prostokąt 60">
            <a:extLst>
              <a:ext uri="{FF2B5EF4-FFF2-40B4-BE49-F238E27FC236}">
                <a16:creationId xmlns:a16="http://schemas.microsoft.com/office/drawing/2014/main" id="{373216FE-366D-402F-984A-9DD5C83A2056}"/>
              </a:ext>
            </a:extLst>
          </p:cNvPr>
          <p:cNvSpPr/>
          <p:nvPr/>
        </p:nvSpPr>
        <p:spPr>
          <a:xfrm>
            <a:off x="3129550" y="2338814"/>
            <a:ext cx="1956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badania podstawowe</a:t>
            </a:r>
          </a:p>
        </p:txBody>
      </p:sp>
      <p:pic>
        <p:nvPicPr>
          <p:cNvPr id="64" name="Obraz 63">
            <a:extLst>
              <a:ext uri="{FF2B5EF4-FFF2-40B4-BE49-F238E27FC236}">
                <a16:creationId xmlns:a16="http://schemas.microsoft.com/office/drawing/2014/main" id="{862D752F-AD72-4B25-9CBE-09C495950F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80" y="2986607"/>
            <a:ext cx="1909433" cy="1044221"/>
          </a:xfrm>
          <a:prstGeom prst="rect">
            <a:avLst/>
          </a:prstGeom>
        </p:spPr>
      </p:pic>
      <p:sp>
        <p:nvSpPr>
          <p:cNvPr id="65" name="Prostokąt 64">
            <a:extLst>
              <a:ext uri="{FF2B5EF4-FFF2-40B4-BE49-F238E27FC236}">
                <a16:creationId xmlns:a16="http://schemas.microsoft.com/office/drawing/2014/main" id="{6B5A4920-6EC7-45B1-A1A6-56E5258A3934}"/>
              </a:ext>
            </a:extLst>
          </p:cNvPr>
          <p:cNvSpPr/>
          <p:nvPr/>
        </p:nvSpPr>
        <p:spPr>
          <a:xfrm>
            <a:off x="615485" y="4068732"/>
            <a:ext cx="1956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badania naukowe w medycynie</a:t>
            </a:r>
          </a:p>
        </p:txBody>
      </p:sp>
      <p:pic>
        <p:nvPicPr>
          <p:cNvPr id="66" name="Picture 4">
            <a:extLst>
              <a:ext uri="{FF2B5EF4-FFF2-40B4-BE49-F238E27FC236}">
                <a16:creationId xmlns:a16="http://schemas.microsoft.com/office/drawing/2014/main" id="{D8F69EAA-5500-4A4B-8C93-E80F7AD4F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4017" y="3059887"/>
            <a:ext cx="2343613" cy="76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Prostokąt 66">
            <a:extLst>
              <a:ext uri="{FF2B5EF4-FFF2-40B4-BE49-F238E27FC236}">
                <a16:creationId xmlns:a16="http://schemas.microsoft.com/office/drawing/2014/main" id="{39313631-1E3B-44B0-B3C9-045202C742B9}"/>
              </a:ext>
            </a:extLst>
          </p:cNvPr>
          <p:cNvSpPr/>
          <p:nvPr/>
        </p:nvSpPr>
        <p:spPr>
          <a:xfrm>
            <a:off x="2712891" y="4004031"/>
            <a:ext cx="1956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Lato Bold"/>
              </a:rPr>
              <a:t>p</a:t>
            </a:r>
            <a:r>
              <a:rPr lang="en-GB" sz="1400" dirty="0" err="1">
                <a:latin typeface="Lato Bold"/>
              </a:rPr>
              <a:t>rojekty</a:t>
            </a:r>
            <a:r>
              <a:rPr lang="en-GB" sz="1400" dirty="0">
                <a:latin typeface="Lato Bold"/>
              </a:rPr>
              <a:t> </a:t>
            </a:r>
            <a:r>
              <a:rPr lang="en-GB" sz="1400" dirty="0" err="1">
                <a:latin typeface="Lato Bold"/>
              </a:rPr>
              <a:t>badawcze</a:t>
            </a:r>
            <a:r>
              <a:rPr lang="en-GB" sz="1400" dirty="0">
                <a:latin typeface="Lato Bold"/>
              </a:rPr>
              <a:t>, </a:t>
            </a:r>
            <a:br>
              <a:rPr lang="pl-PL" sz="1400" dirty="0">
                <a:latin typeface="Lato Bold"/>
              </a:rPr>
            </a:br>
            <a:r>
              <a:rPr lang="en-GB" sz="1400" dirty="0" err="1">
                <a:latin typeface="Lato Bold"/>
              </a:rPr>
              <a:t>stypendia</a:t>
            </a:r>
            <a:r>
              <a:rPr lang="en-GB" sz="1400" dirty="0">
                <a:latin typeface="Lato Bold"/>
              </a:rPr>
              <a:t>, </a:t>
            </a:r>
            <a:r>
              <a:rPr lang="en-GB" sz="1400" dirty="0" err="1">
                <a:latin typeface="Lato Bold"/>
              </a:rPr>
              <a:t>nagrody</a:t>
            </a:r>
            <a:endParaRPr lang="en-GB" sz="1400" dirty="0">
              <a:latin typeface="Lato Bold"/>
            </a:endParaRPr>
          </a:p>
        </p:txBody>
      </p:sp>
      <p:sp>
        <p:nvSpPr>
          <p:cNvPr id="69" name="Prostokąt 68">
            <a:extLst>
              <a:ext uri="{FF2B5EF4-FFF2-40B4-BE49-F238E27FC236}">
                <a16:creationId xmlns:a16="http://schemas.microsoft.com/office/drawing/2014/main" id="{580A4848-6556-416C-AC97-64EC85F365C7}"/>
              </a:ext>
            </a:extLst>
          </p:cNvPr>
          <p:cNvSpPr/>
          <p:nvPr/>
        </p:nvSpPr>
        <p:spPr>
          <a:xfrm>
            <a:off x="6542128" y="4111752"/>
            <a:ext cx="1956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Lato Bold"/>
              </a:rPr>
              <a:t>Agencja </a:t>
            </a:r>
            <a:r>
              <a:rPr lang="en-GB" sz="1400" dirty="0">
                <a:latin typeface="Lato Bold"/>
              </a:rPr>
              <a:t>Erasmus+</a:t>
            </a:r>
          </a:p>
        </p:txBody>
      </p:sp>
      <p:pic>
        <p:nvPicPr>
          <p:cNvPr id="1026" name="Picture 2" descr="https://prowly-uploads.s3.eu-west-1.amazonaws.com/uploads/4749/assets/74249/znak_podstawowy_poziomy.jpg">
            <a:extLst>
              <a:ext uri="{FF2B5EF4-FFF2-40B4-BE49-F238E27FC236}">
                <a16:creationId xmlns:a16="http://schemas.microsoft.com/office/drawing/2014/main" id="{16C99ACE-BF1A-4E2E-8273-B0E8BBABC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407" y="3151572"/>
            <a:ext cx="1816975" cy="83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we logo LUKASIEWICZ">
            <a:extLst>
              <a:ext uri="{FF2B5EF4-FFF2-40B4-BE49-F238E27FC236}">
                <a16:creationId xmlns:a16="http://schemas.microsoft.com/office/drawing/2014/main" id="{D9028A48-35DC-417D-99A6-7EB4BBB41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990" y="2754051"/>
            <a:ext cx="839509" cy="115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Prostokąt 71">
            <a:extLst>
              <a:ext uri="{FF2B5EF4-FFF2-40B4-BE49-F238E27FC236}">
                <a16:creationId xmlns:a16="http://schemas.microsoft.com/office/drawing/2014/main" id="{8763E9C4-66E7-4277-B0CE-518D895CE7EA}"/>
              </a:ext>
            </a:extLst>
          </p:cNvPr>
          <p:cNvSpPr/>
          <p:nvPr/>
        </p:nvSpPr>
        <p:spPr>
          <a:xfrm>
            <a:off x="5086278" y="4012376"/>
            <a:ext cx="1956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Lato Bold"/>
              </a:rPr>
              <a:t>Sieć Badawcza Łukasiewicz</a:t>
            </a:r>
          </a:p>
        </p:txBody>
      </p:sp>
    </p:spTree>
    <p:extLst>
      <p:ext uri="{BB962C8B-B14F-4D97-AF65-F5344CB8AC3E}">
        <p14:creationId xmlns:p14="http://schemas.microsoft.com/office/powerpoint/2010/main" val="2384839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27BE2D-49D9-44A1-92D4-B2B005204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Granty interwencyjne NAWA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2CBB94-EC20-4A17-9FAB-C355C8613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016"/>
            <a:ext cx="7886700" cy="3364707"/>
          </a:xfrm>
        </p:spPr>
        <p:txBody>
          <a:bodyPr>
            <a:normAutofit fontScale="92500"/>
          </a:bodyPr>
          <a:lstStyle/>
          <a:p>
            <a:r>
              <a:rPr lang="pl-PL" dirty="0"/>
              <a:t>Celem programu jest wspieranie współpracy międzynarodowej zespołów badawczych lub mobilności międzynarodowej naukowców, podejmowanej w reakcji na </a:t>
            </a:r>
            <a:r>
              <a:rPr lang="pl-PL" dirty="0">
                <a:solidFill>
                  <a:srgbClr val="0070C0"/>
                </a:solidFill>
              </a:rPr>
              <a:t>nagłe, ważne, nieprzewidziane zjawiska </a:t>
            </a:r>
            <a:r>
              <a:rPr lang="pl-PL" dirty="0">
                <a:solidFill>
                  <a:schemeClr val="tx1"/>
                </a:solidFill>
              </a:rPr>
              <a:t>społeczne</a:t>
            </a:r>
            <a:r>
              <a:rPr lang="pl-PL" dirty="0"/>
              <a:t>, cywilizacyjne i przyrodnicze o konsekwencjach globalnych lub istotnych regionalnie;</a:t>
            </a:r>
          </a:p>
          <a:p>
            <a:r>
              <a:rPr lang="pl-PL" dirty="0"/>
              <a:t>W ramach programu możliwe jest pozyskanie danych, zdobycie nowej wiedzy, zbadanie efektów ekstremalnego zjawiska lub wydarzenia  najszybszym możliwym terminie po jego wystąpieniu;</a:t>
            </a:r>
          </a:p>
          <a:p>
            <a:r>
              <a:rPr lang="pl-PL" dirty="0"/>
              <a:t>Możliwe finansowanie do 300 000 zł;</a:t>
            </a:r>
          </a:p>
          <a:p>
            <a:r>
              <a:rPr lang="pl-PL" dirty="0"/>
              <a:t>Nabór ciągły w 2 rundach: obecna do </a:t>
            </a:r>
            <a:r>
              <a:rPr lang="pl-PL" dirty="0">
                <a:solidFill>
                  <a:srgbClr val="D91E43"/>
                </a:solidFill>
              </a:rPr>
              <a:t>30 czerwca 2021 r.</a:t>
            </a:r>
          </a:p>
          <a:p>
            <a:pPr marL="0" indent="0">
              <a:buNone/>
            </a:pPr>
            <a:r>
              <a:rPr lang="pl-PL" b="1" dirty="0"/>
              <a:t>		</a:t>
            </a:r>
            <a:r>
              <a:rPr lang="pl-PL" dirty="0"/>
              <a:t>kolejna: </a:t>
            </a:r>
            <a:r>
              <a:rPr lang="pl-PL" dirty="0">
                <a:solidFill>
                  <a:srgbClr val="D91E43"/>
                </a:solidFill>
              </a:rPr>
              <a:t>1 września do 30 listopada 2021 r.</a:t>
            </a: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1708D2-325C-4D40-8702-10E126BB8F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C0A14D-4936-EC45-8DAA-079C4A2D546E}" type="datetime1">
              <a:rPr lang="pl-PL" smtClean="0"/>
              <a:t>09.06.2021</a:t>
            </a:fld>
            <a:endParaRPr lang="en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56821C1-7D51-4047-BA5F-46191633D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04F32-41F4-0141-A3E9-078EB4AA3364}" type="slidenum">
              <a:rPr lang="en-PL" smtClean="0"/>
              <a:pPr/>
              <a:t>20</a:t>
            </a:fld>
            <a:endParaRPr lang="en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4ED70B6-0E0E-41C8-9713-F78EBC53C845}"/>
              </a:ext>
            </a:extLst>
          </p:cNvPr>
          <p:cNvSpPr txBox="1"/>
          <p:nvPr/>
        </p:nvSpPr>
        <p:spPr>
          <a:xfrm>
            <a:off x="4737311" y="4573486"/>
            <a:ext cx="3900590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kumimoji="0" lang="pl-PL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23950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27BE2D-49D9-44A1-92D4-B2B005204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Granty interwencyjne NAWA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2CBB94-EC20-4A17-9FAB-C355C8613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016"/>
            <a:ext cx="7886700" cy="3364707"/>
          </a:xfrm>
        </p:spPr>
        <p:txBody>
          <a:bodyPr>
            <a:normAutofit lnSpcReduction="10000"/>
          </a:bodyPr>
          <a:lstStyle/>
          <a:p>
            <a:r>
              <a:rPr lang="pl-PL" sz="1800" dirty="0"/>
              <a:t>projekt obejmuje międzynarodową współpracę zespołów badawczych lub mobilność naukowców</a:t>
            </a:r>
          </a:p>
          <a:p>
            <a:r>
              <a:rPr lang="pl-PL" sz="1800" dirty="0"/>
              <a:t>okres realizacji projektu: 3-12 m-</a:t>
            </a:r>
            <a:r>
              <a:rPr lang="pl-PL" sz="1800" dirty="0" err="1"/>
              <a:t>cy</a:t>
            </a:r>
            <a:endParaRPr lang="pl-PL" sz="1800" dirty="0"/>
          </a:p>
          <a:p>
            <a:r>
              <a:rPr lang="pl-PL" sz="1800" dirty="0"/>
              <a:t>koszty w projekcie:</a:t>
            </a:r>
          </a:p>
          <a:p>
            <a:pPr lvl="1"/>
            <a:r>
              <a:rPr lang="pl-PL" dirty="0"/>
              <a:t>koszty wynagrodzeń osób bezpośrednio zaangażowanych w realizację działań w Projekcie (umowy o pracę; umowy cywilno-prawne)</a:t>
            </a:r>
          </a:p>
          <a:p>
            <a:pPr lvl="1"/>
            <a:r>
              <a:rPr lang="pl-PL" dirty="0"/>
              <a:t>k</a:t>
            </a:r>
            <a:r>
              <a:rPr lang="en-US" dirty="0" err="1"/>
              <a:t>oszty</a:t>
            </a:r>
            <a:r>
              <a:rPr lang="en-US" dirty="0"/>
              <a:t> </a:t>
            </a:r>
            <a:r>
              <a:rPr lang="en-US" dirty="0" err="1"/>
              <a:t>podróży</a:t>
            </a:r>
            <a:r>
              <a:rPr lang="en-US" dirty="0"/>
              <a:t> i </a:t>
            </a:r>
            <a:r>
              <a:rPr lang="en-US" dirty="0" err="1"/>
              <a:t>utrzymania</a:t>
            </a:r>
            <a:endParaRPr lang="pl-PL" dirty="0"/>
          </a:p>
          <a:p>
            <a:pPr lvl="1"/>
            <a:r>
              <a:rPr lang="pl-PL" dirty="0"/>
              <a:t>koszty pozyskania ekspertyz, opracowań, zlecenia zadań o charakterze badawczym, analitycznym, statystycznym</a:t>
            </a:r>
          </a:p>
          <a:p>
            <a:pPr lvl="1"/>
            <a:r>
              <a:rPr lang="pl-PL" dirty="0"/>
              <a:t>koszty zakupu pozostałych usług niezbędnych do realizacji Projektu</a:t>
            </a:r>
          </a:p>
          <a:p>
            <a:pPr lvl="1"/>
            <a:endParaRPr lang="pl-PL" sz="1100" dirty="0"/>
          </a:p>
          <a:p>
            <a:pPr marL="0" indent="0">
              <a:buNone/>
            </a:pPr>
            <a:r>
              <a:rPr lang="pl-PL" sz="1400" dirty="0">
                <a:solidFill>
                  <a:srgbClr val="FF0000"/>
                </a:solidFill>
              </a:rPr>
              <a:t>Kontakt:</a:t>
            </a:r>
            <a:r>
              <a:rPr lang="pl-PL" sz="1400" dirty="0"/>
              <a:t> </a:t>
            </a:r>
            <a:r>
              <a:rPr lang="pl-PL" sz="1400" dirty="0">
                <a:hlinkClick r:id="rId2"/>
              </a:rPr>
              <a:t>pawel.kurzynski@nawa.gov.pl</a:t>
            </a:r>
            <a:endParaRPr lang="pl-PL" sz="14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1708D2-325C-4D40-8702-10E126BB8F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C0A14D-4936-EC45-8DAA-079C4A2D546E}" type="datetime1">
              <a:rPr lang="pl-PL" smtClean="0"/>
              <a:t>09.06.2021</a:t>
            </a:fld>
            <a:endParaRPr lang="en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56821C1-7D51-4047-BA5F-46191633D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04F32-41F4-0141-A3E9-078EB4AA3364}" type="slidenum">
              <a:rPr lang="en-PL" smtClean="0"/>
              <a:pPr/>
              <a:t>21</a:t>
            </a:fld>
            <a:endParaRPr lang="en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4ED70B6-0E0E-41C8-9713-F78EBC53C845}"/>
              </a:ext>
            </a:extLst>
          </p:cNvPr>
          <p:cNvSpPr txBox="1"/>
          <p:nvPr/>
        </p:nvSpPr>
        <p:spPr>
          <a:xfrm>
            <a:off x="4737311" y="4573486"/>
            <a:ext cx="3900590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lang="pl-PL" sz="1100" dirty="0"/>
              <a:t>*</a:t>
            </a:r>
            <a:endParaRPr kumimoji="0" lang="pl-PL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5042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27BB9D-D74A-4F6C-AF1E-5243A1280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Wspólne projekty badawcze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E880B8-2794-4EC4-A676-F206C45C5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9820"/>
            <a:ext cx="7886700" cy="3756025"/>
          </a:xfrm>
        </p:spPr>
        <p:txBody>
          <a:bodyPr>
            <a:normAutofit fontScale="77500" lnSpcReduction="20000"/>
          </a:bodyPr>
          <a:lstStyle/>
          <a:p>
            <a:r>
              <a:rPr lang="pl-PL" sz="2300" dirty="0"/>
              <a:t>wsparcie mobilności naukowców przy realizacji projektów badawczych, uzgodnionych i prowadzonych wspólnie przez partnerów z krajów partnerskich;</a:t>
            </a:r>
          </a:p>
          <a:p>
            <a:r>
              <a:rPr lang="pl-PL" sz="2300" dirty="0"/>
              <a:t>dofinansowanie przeznaczone jest wyłącznie na pokrycie kosztów wymiany osobowej;</a:t>
            </a:r>
          </a:p>
          <a:p>
            <a:r>
              <a:rPr lang="pl-PL" sz="2300" dirty="0"/>
              <a:t>strona wysyłająca pokrywa koszty podróży swojego naukowca, natomiast strona przyjmująca pokrywa koszty pobytu naukowca z kraju partnerskiego*</a:t>
            </a:r>
          </a:p>
          <a:p>
            <a:r>
              <a:rPr lang="pl-PL" sz="2300" dirty="0"/>
              <a:t>kraje: Austria, Belgia-Walonia, Włochy, Chiny, Czechy, Francja, Indie, Niemcy, Portugalia, Słowacja, Ukraina;</a:t>
            </a:r>
          </a:p>
          <a:p>
            <a:r>
              <a:rPr lang="pl-PL" sz="2300" dirty="0"/>
              <a:t>trwające nabory na projekty realizowane we współpracy z:</a:t>
            </a:r>
          </a:p>
          <a:p>
            <a:pPr lvl="1"/>
            <a:r>
              <a:rPr lang="pl-PL" sz="2100" dirty="0">
                <a:solidFill>
                  <a:srgbClr val="D91E43"/>
                </a:solidFill>
              </a:rPr>
              <a:t>Francją</a:t>
            </a:r>
            <a:r>
              <a:rPr lang="pl-PL" sz="2100" dirty="0"/>
              <a:t> – do 22 lipca 2021 r.</a:t>
            </a:r>
          </a:p>
          <a:p>
            <a:pPr lvl="1"/>
            <a:r>
              <a:rPr lang="pl-PL" sz="2100" dirty="0">
                <a:solidFill>
                  <a:srgbClr val="D91E43"/>
                </a:solidFill>
              </a:rPr>
              <a:t>Portugalią</a:t>
            </a:r>
            <a:r>
              <a:rPr lang="pl-PL" sz="2100" dirty="0"/>
              <a:t> – do 16 lipca 2021 r. </a:t>
            </a:r>
          </a:p>
          <a:p>
            <a:pPr lvl="1"/>
            <a:r>
              <a:rPr lang="pl-PL" sz="2100" dirty="0">
                <a:solidFill>
                  <a:srgbClr val="D91E43"/>
                </a:solidFill>
              </a:rPr>
              <a:t>Niemcami</a:t>
            </a:r>
            <a:r>
              <a:rPr lang="pl-PL" sz="2100" dirty="0"/>
              <a:t> –do 30 czerwca 2021 r. </a:t>
            </a:r>
          </a:p>
          <a:p>
            <a:pPr lvl="1"/>
            <a:r>
              <a:rPr lang="pl-PL" sz="2100" dirty="0">
                <a:solidFill>
                  <a:srgbClr val="D91E43"/>
                </a:solidFill>
              </a:rPr>
              <a:t>Słowacją</a:t>
            </a:r>
            <a:r>
              <a:rPr lang="pl-PL" sz="2100" dirty="0"/>
              <a:t> – do 21 czerwca 2021 r.</a:t>
            </a:r>
          </a:p>
          <a:p>
            <a:pPr lvl="1"/>
            <a:r>
              <a:rPr lang="pl-PL" sz="2100" dirty="0">
                <a:solidFill>
                  <a:srgbClr val="D91E43"/>
                </a:solidFill>
              </a:rPr>
              <a:t>Ukrainą</a:t>
            </a:r>
            <a:r>
              <a:rPr lang="pl-PL" sz="2100" dirty="0"/>
              <a:t> – IV kw. 2021 r.</a:t>
            </a:r>
          </a:p>
          <a:p>
            <a:pPr lvl="1"/>
            <a:endParaRPr lang="pl-PL" sz="2100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2B43BCB-70AE-4FF0-9336-79C67B74C6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C0A14D-4936-EC45-8DAA-079C4A2D546E}" type="datetime1">
              <a:rPr lang="pl-PL" smtClean="0"/>
              <a:t>09.06.2021</a:t>
            </a:fld>
            <a:endParaRPr lang="en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CE82BDB-C65F-444E-87E3-965EC53F2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04F32-41F4-0141-A3E9-078EB4AA3364}" type="slidenum">
              <a:rPr lang="en-PL" smtClean="0"/>
              <a:pPr/>
              <a:t>22</a:t>
            </a:fld>
            <a:endParaRPr lang="en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8C09E04-4AAF-4083-92F1-B258822987CD}"/>
              </a:ext>
            </a:extLst>
          </p:cNvPr>
          <p:cNvSpPr txBox="1"/>
          <p:nvPr/>
        </p:nvSpPr>
        <p:spPr>
          <a:xfrm>
            <a:off x="4428877" y="4573486"/>
            <a:ext cx="4209024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lang="pl-PL" sz="1100" dirty="0"/>
              <a:t>*zaproszenie może określać odmienny sposób finansowania mobilności</a:t>
            </a:r>
            <a:endParaRPr kumimoji="0" lang="pl-PL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86749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27BE2D-49D9-44A1-92D4-B2B005204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NAWA Preludium BIS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2CBB94-EC20-4A17-9FAB-C355C8613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016"/>
            <a:ext cx="7886700" cy="3364707"/>
          </a:xfrm>
        </p:spPr>
        <p:txBody>
          <a:bodyPr>
            <a:normAutofit/>
          </a:bodyPr>
          <a:lstStyle/>
          <a:p>
            <a:r>
              <a:rPr lang="pl-PL" sz="1800" dirty="0"/>
              <a:t>Celem programu jest wspieranie międzynarodowej mobilności doktorantów poprzez umożliwienie im realizacji staży zagranicznych, związanych z uczestnictwem w projektach badawczych w ramach konkursu Narodowego Centrum Nauki PRELUDIUM BIS 1;</a:t>
            </a:r>
          </a:p>
          <a:p>
            <a:r>
              <a:rPr lang="pl-PL" sz="1800" dirty="0"/>
              <a:t>Wyjazdy w ramach programu mogą trwać od 3 do 6 miesięcy;</a:t>
            </a:r>
          </a:p>
          <a:p>
            <a:r>
              <a:rPr lang="pl-PL" sz="1800" dirty="0"/>
              <a:t>Finansowanie w ramach programu obejmuje koszty utrzymania stypendysty związane z jego pobytem w zagranicznym ośrodku goszczącym oraz dodatek </a:t>
            </a:r>
            <a:r>
              <a:rPr lang="pl-PL" sz="1800" dirty="0" err="1"/>
              <a:t>mobilnościowy</a:t>
            </a:r>
            <a:r>
              <a:rPr lang="pl-PL" sz="1800" dirty="0"/>
              <a:t>;</a:t>
            </a:r>
          </a:p>
          <a:p>
            <a:r>
              <a:rPr lang="pl-PL" sz="1800" dirty="0"/>
              <a:t>Nabór w trybie ciągłym.</a:t>
            </a:r>
            <a:endParaRPr lang="pl-PL" sz="1800" dirty="0">
              <a:solidFill>
                <a:srgbClr val="D91E43"/>
              </a:solidFill>
            </a:endParaRP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1708D2-325C-4D40-8702-10E126BB8F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C0A14D-4936-EC45-8DAA-079C4A2D546E}" type="datetime1">
              <a:rPr lang="pl-PL" smtClean="0"/>
              <a:t>09.06.2021</a:t>
            </a:fld>
            <a:endParaRPr lang="en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56821C1-7D51-4047-BA5F-46191633D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04F32-41F4-0141-A3E9-078EB4AA3364}" type="slidenum">
              <a:rPr lang="en-PL" smtClean="0"/>
              <a:pPr/>
              <a:t>23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252954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27BE2D-49D9-44A1-92D4-B2B005204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Walczak NAWA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2CBB94-EC20-4A17-9FAB-C355C8613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016"/>
            <a:ext cx="7886700" cy="3090863"/>
          </a:xfrm>
        </p:spPr>
        <p:txBody>
          <a:bodyPr>
            <a:normAutofit fontScale="92500" lnSpcReduction="20000"/>
          </a:bodyPr>
          <a:lstStyle/>
          <a:p>
            <a:r>
              <a:rPr lang="pl-PL" sz="2200" dirty="0"/>
              <a:t>dla naukowców ze stopniem co najmniej doktora lub doktorantów z obszaru wybranych nauk medycznych;</a:t>
            </a:r>
          </a:p>
          <a:p>
            <a:r>
              <a:rPr lang="pl-PL" sz="2200" dirty="0"/>
              <a:t>wyjazdy trwające od 3 do 6 miesięcy do najlepszych ośrodków medycznych w USA;</a:t>
            </a:r>
          </a:p>
          <a:p>
            <a:r>
              <a:rPr lang="pl-PL" sz="2200" dirty="0"/>
              <a:t>finansowanie obejmuje:</a:t>
            </a:r>
          </a:p>
          <a:p>
            <a:pPr lvl="1"/>
            <a:r>
              <a:rPr lang="pl-PL" sz="1900" dirty="0"/>
              <a:t>miesięczne stypendium: 12 tys. zł</a:t>
            </a:r>
          </a:p>
          <a:p>
            <a:pPr lvl="1"/>
            <a:r>
              <a:rPr lang="pl-PL" sz="1900" dirty="0"/>
              <a:t>dodatek </a:t>
            </a:r>
            <a:r>
              <a:rPr lang="pl-PL" sz="1900" dirty="0" err="1"/>
              <a:t>mobilnościowy</a:t>
            </a:r>
            <a:r>
              <a:rPr lang="pl-PL" sz="1900" dirty="0"/>
              <a:t>: 10 tys. zł</a:t>
            </a:r>
          </a:p>
          <a:p>
            <a:r>
              <a:rPr lang="pl-PL" sz="2200" dirty="0"/>
              <a:t>badania naukowe/prace rozwojowe, zdobycie doświadczenia zawodowego/naukowego, poznanie dobrych praktyk i metod pracy, zebranie materiałów do pracy naukowej;</a:t>
            </a:r>
          </a:p>
          <a:p>
            <a:r>
              <a:rPr lang="pl-PL" sz="2200" dirty="0"/>
              <a:t>nadchodzący nabór: </a:t>
            </a:r>
            <a:r>
              <a:rPr lang="pl-PL" sz="2200" dirty="0">
                <a:solidFill>
                  <a:srgbClr val="D91E43"/>
                </a:solidFill>
              </a:rPr>
              <a:t>planujemy IV kw. br.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1708D2-325C-4D40-8702-10E126BB8F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C0A14D-4936-EC45-8DAA-079C4A2D546E}" type="datetime1">
              <a:rPr lang="pl-PL" smtClean="0"/>
              <a:t>09.06.2021</a:t>
            </a:fld>
            <a:endParaRPr lang="en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56821C1-7D51-4047-BA5F-46191633D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04F32-41F4-0141-A3E9-078EB4AA3364}" type="slidenum">
              <a:rPr lang="en-PL" smtClean="0"/>
              <a:pPr/>
              <a:t>24</a:t>
            </a:fld>
            <a:endParaRPr lang="en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4ED70B6-0E0E-41C8-9713-F78EBC53C845}"/>
              </a:ext>
            </a:extLst>
          </p:cNvPr>
          <p:cNvSpPr txBox="1"/>
          <p:nvPr/>
        </p:nvSpPr>
        <p:spPr>
          <a:xfrm>
            <a:off x="4737311" y="4573486"/>
            <a:ext cx="3900590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r>
              <a:rPr lang="pl-PL" sz="1100" dirty="0"/>
              <a:t>*gdy nie jest konieczna opinia pomocnicza zewnętrznego eksperta</a:t>
            </a:r>
            <a:endParaRPr kumimoji="0" lang="pl-PL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11316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27BB9D-D74A-4F6C-AF1E-5243A1280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Program wymiany osobowej naukowców i doktorantów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E880B8-2794-4EC4-A676-F206C45C5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20"/>
            <a:ext cx="7886700" cy="3107364"/>
          </a:xfrm>
        </p:spPr>
        <p:txBody>
          <a:bodyPr>
            <a:normAutofit/>
          </a:bodyPr>
          <a:lstStyle/>
          <a:p>
            <a:r>
              <a:rPr lang="pl-PL" sz="2000" dirty="0"/>
              <a:t>Wymiana studentów i naukowców w oparciu o umowy międzyrządowe – liczba osób, forma i warunki wymiany uzależnione od zapisów poszczególnych umów. </a:t>
            </a:r>
          </a:p>
          <a:p>
            <a:r>
              <a:rPr lang="pl-PL" sz="2000" dirty="0"/>
              <a:t>Obecnie prowadzimy różne formy współpracy dwustronnej z następującymi krajami: Armenia, Białoruś, Bułgaria, Chiny, Chorwacja, Czechy, Egipt, Izrael, Japonia, Kazachstan, Macedonia Północna, Mongolia, Rumunia, Serbia, Słowacja, Słowenia, Tajwan, Ukraina, Węgry i Wietnam. </a:t>
            </a:r>
          </a:p>
          <a:p>
            <a:r>
              <a:rPr lang="pl-PL" sz="2000" dirty="0"/>
              <a:t>Nabór ogłaszany corocznie </a:t>
            </a:r>
            <a:r>
              <a:rPr lang="pl-PL" sz="2000" dirty="0">
                <a:solidFill>
                  <a:srgbClr val="0070C0"/>
                </a:solidFill>
              </a:rPr>
              <a:t>jesienią</a:t>
            </a:r>
            <a:r>
              <a:rPr lang="pl-PL" sz="2000" dirty="0"/>
              <a:t>, na kolejny rok akademicki</a:t>
            </a:r>
          </a:p>
          <a:p>
            <a:endParaRPr lang="pl-PL" sz="2000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2B43BCB-70AE-4FF0-9336-79C67B74C6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C0A14D-4936-EC45-8DAA-079C4A2D546E}" type="datetime1">
              <a:rPr lang="pl-PL" smtClean="0"/>
              <a:t>09.06.2021</a:t>
            </a:fld>
            <a:endParaRPr lang="en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CE82BDB-C65F-444E-87E3-965EC53F2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04F32-41F4-0141-A3E9-078EB4AA3364}" type="slidenum">
              <a:rPr lang="en-PL" smtClean="0"/>
              <a:pPr/>
              <a:t>25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067440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27BB9D-D74A-4F6C-AF1E-5243A1280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Przebieg oceny wniosków</a:t>
            </a: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2B43BCB-70AE-4FF0-9336-79C67B74C6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C0A14D-4936-EC45-8DAA-079C4A2D546E}" type="datetime1">
              <a:rPr lang="pl-PL" smtClean="0"/>
              <a:t>09.06.2021</a:t>
            </a:fld>
            <a:endParaRPr lang="en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CE82BDB-C65F-444E-87E3-965EC53F2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04F32-41F4-0141-A3E9-078EB4AA3364}" type="slidenum">
              <a:rPr lang="en-PL" smtClean="0"/>
              <a:pPr/>
              <a:t>26</a:t>
            </a:fld>
            <a:endParaRPr lang="en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2B2E012B-39CA-4564-9DA8-C2FD10D8A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04" y="1383756"/>
            <a:ext cx="7747591" cy="22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23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084FA4-DD36-4A6F-8CE8-8440808F9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solidFill>
                  <a:srgbClr val="DB1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Zalecenia na etapie przygotowania wniosku</a:t>
            </a:r>
            <a:r>
              <a:rPr lang="en-GB" sz="2800" dirty="0">
                <a:solidFill>
                  <a:srgbClr val="DB1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F67CD3-76DB-465C-9CB5-7B5A10A0E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13" y="1184921"/>
            <a:ext cx="7886700" cy="3358726"/>
          </a:xfrm>
        </p:spPr>
        <p:txBody>
          <a:bodyPr>
            <a:normAutofit fontScale="62500" lnSpcReduction="20000"/>
          </a:bodyPr>
          <a:lstStyle/>
          <a:p>
            <a:r>
              <a:rPr lang="pl-PL" dirty="0"/>
              <a:t>uważna lektura ogłoszenia i regulaminu naboru </a:t>
            </a:r>
          </a:p>
          <a:p>
            <a:r>
              <a:rPr lang="pl-PL" dirty="0"/>
              <a:t>przemyślany wybór ośrodka goszczącego</a:t>
            </a:r>
          </a:p>
          <a:p>
            <a:r>
              <a:rPr lang="pl-PL" dirty="0"/>
              <a:t>zaplanowanie wartościowego projektu (dla naukowca, ośrodka goszczącego i ośrodka macierzystego)</a:t>
            </a:r>
          </a:p>
          <a:p>
            <a:r>
              <a:rPr lang="pl-PL" dirty="0"/>
              <a:t>ustalenie z ośrodkiem macierzystym formy urlopu i możliwości wykorzystania wiedzy zdobytej w projekcie </a:t>
            </a:r>
          </a:p>
          <a:p>
            <a:r>
              <a:rPr lang="pl-PL" dirty="0"/>
              <a:t>przedstawienie wyczerpującego uzasadnienia, odpowiadającego kryteriom oceny</a:t>
            </a:r>
          </a:p>
          <a:p>
            <a:r>
              <a:rPr lang="pl-PL" dirty="0"/>
              <a:t>uporządkowanie informacji, by były czytelne i logiczne</a:t>
            </a:r>
          </a:p>
          <a:p>
            <a:r>
              <a:rPr lang="pl-PL" dirty="0"/>
              <a:t>zaplanowanie konkretnych rezultatów, ambitnych publikacji, długofalowej współpracy</a:t>
            </a:r>
          </a:p>
          <a:p>
            <a:r>
              <a:rPr lang="pl-PL" dirty="0"/>
              <a:t>proszę nie zakładać, że coś jest oczywiste</a:t>
            </a:r>
          </a:p>
          <a:p>
            <a:r>
              <a:rPr lang="pl-PL" dirty="0"/>
              <a:t>perspektywa eksperta – czy wniosek odpowiada na jego pytania?</a:t>
            </a:r>
          </a:p>
          <a:p>
            <a:r>
              <a:rPr lang="pl-PL" dirty="0"/>
              <a:t>proszę przeczytać wniosek przed wysłaniem </a:t>
            </a:r>
          </a:p>
          <a:p>
            <a:r>
              <a:rPr lang="pl-PL" dirty="0"/>
              <a:t>w przypadku wątpliwości, proszę skontaktować się z opiekunem programu</a:t>
            </a:r>
          </a:p>
          <a:p>
            <a:r>
              <a:rPr lang="pl-PL" dirty="0"/>
              <a:t>radzimy nie wysyłać wniosku w ostatniej chwili 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AEBB156-C75A-4972-9302-99351CD91AD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C0A14D-4936-EC45-8DAA-079C4A2D546E}" type="datetime1">
              <a:rPr lang="pl-PL" smtClean="0"/>
              <a:t>09.06.2021</a:t>
            </a:fld>
            <a:endParaRPr lang="en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D67F5EB-0097-4778-A6F5-FC63E3D09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04F32-41F4-0141-A3E9-078EB4AA3364}" type="slidenum">
              <a:rPr lang="en-PL" smtClean="0"/>
              <a:pPr/>
              <a:t>27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26556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DB9CAF-D87F-C143-856F-31C07436C5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P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EC9B4-1F08-9A46-86A0-AD9EB614C7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Agnieszka Stefaniak-Hrycko</a:t>
            </a:r>
            <a:endParaRPr lang="en-P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6E5A9-3D5F-D541-BFF1-F3C82565D4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Dyrektor Biura programów dla naukowców; agnieszka.stefaniak@nawa.gov.pl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60559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F9F94B-0B52-4939-A964-9CBA9FEBD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Grupy docelowe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CFD638-27C7-4DE8-B1B2-89FE2BD45B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C0A14D-4936-EC45-8DAA-079C4A2D546E}" type="datetime1">
              <a:rPr lang="pl-PL" smtClean="0"/>
              <a:t>09.06.2021</a:t>
            </a:fld>
            <a:endParaRPr lang="en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B094C7D-E96B-4D4C-9005-8C8A029DD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04F32-41F4-0141-A3E9-078EB4AA3364}" type="slidenum">
              <a:rPr lang="en-PL" smtClean="0"/>
              <a:pPr/>
              <a:t>3</a:t>
            </a:fld>
            <a:endParaRPr lang="en-PL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7E84B59-8327-4405-86BE-A4D5EEE7A5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55" y="1746864"/>
            <a:ext cx="1729911" cy="142007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1C090EEB-92F4-442C-ACBC-524FEE1A63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18" y="1746865"/>
            <a:ext cx="1729912" cy="1420077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F0D641D1-2664-459E-96D1-BD9D3795A3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90" y="1756936"/>
            <a:ext cx="1707296" cy="141000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DC80448-C6EE-4BBF-AAD5-DA8C8F1C4D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246" y="1756936"/>
            <a:ext cx="1729910" cy="142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39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896A5E-48B7-4B67-B52B-9DF8D34E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Programy dla naukowców</a:t>
            </a:r>
            <a:br>
              <a:rPr lang="pl-PL" dirty="0"/>
            </a:br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EA7C8C6-71A0-4FE5-9D43-652D5ACE7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11590" y="1131647"/>
            <a:ext cx="2057400" cy="273844"/>
          </a:xfrm>
        </p:spPr>
        <p:txBody>
          <a:bodyPr/>
          <a:lstStyle/>
          <a:p>
            <a:fld id="{1D504F32-41F4-0141-A3E9-078EB4AA3364}" type="slidenum">
              <a:rPr lang="en-PL" smtClean="0"/>
              <a:pPr/>
              <a:t>4</a:t>
            </a:fld>
            <a:endParaRPr lang="en-PL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4DAD0FE-B22D-4AFA-ADA1-73AAFDB631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7206143"/>
              </p:ext>
            </p:extLst>
          </p:nvPr>
        </p:nvGraphicFramePr>
        <p:xfrm>
          <a:off x="1064869" y="1034876"/>
          <a:ext cx="7014262" cy="3073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6167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5CB4B6-A186-2949-8C5E-E152E4377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786" y="773951"/>
            <a:ext cx="6247614" cy="1609197"/>
          </a:xfrm>
        </p:spPr>
        <p:txBody>
          <a:bodyPr anchor="b"/>
          <a:lstStyle/>
          <a:p>
            <a:r>
              <a:rPr lang="pl-PL" dirty="0">
                <a:solidFill>
                  <a:srgbClr val="42424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Ulam NAWA</a:t>
            </a:r>
            <a:endParaRPr lang="en-PL" dirty="0">
              <a:solidFill>
                <a:srgbClr val="42424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07DF74-D57E-9349-BA95-C5B1269CC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1787" y="2760353"/>
            <a:ext cx="6247613" cy="1354999"/>
          </a:xfrm>
        </p:spPr>
        <p:txBody>
          <a:bodyPr/>
          <a:lstStyle/>
          <a:p>
            <a:r>
              <a:rPr lang="pl-PL" sz="2000" b="1" dirty="0">
                <a:solidFill>
                  <a:srgbClr val="D91E43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Średniookresowa mobilność przyjazdowa naukowców</a:t>
            </a:r>
          </a:p>
          <a:p>
            <a:endParaRPr lang="pl-PL" b="1" dirty="0">
              <a:solidFill>
                <a:srgbClr val="D91E43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r>
              <a:rPr lang="pl-PL" sz="1400" b="1" dirty="0">
                <a:solidFill>
                  <a:srgbClr val="D91E43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Kontakt: </a:t>
            </a:r>
            <a:r>
              <a:rPr lang="pl-PL" sz="1400" b="1" dirty="0">
                <a:solidFill>
                  <a:srgbClr val="D91E43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  <a:hlinkClick r:id="rId3"/>
              </a:rPr>
              <a:t>magdalena.kowalczyk@nawa.gov.pl</a:t>
            </a:r>
            <a:endParaRPr lang="pl-PL" sz="1400" b="1" dirty="0">
              <a:solidFill>
                <a:srgbClr val="D91E43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57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22FE71-F185-45B9-BB65-9D18C1744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3770"/>
            <a:ext cx="7886700" cy="3288953"/>
          </a:xfrm>
        </p:spPr>
        <p:txBody>
          <a:bodyPr>
            <a:normAutofit/>
          </a:bodyPr>
          <a:lstStyle/>
          <a:p>
            <a:r>
              <a:rPr lang="pl-PL" sz="2000" dirty="0"/>
              <a:t>otwarty dla naukowców z całego świata bez względu na wiek i etap kariery naukowej; </a:t>
            </a:r>
            <a:r>
              <a:rPr lang="pl-PL" sz="2000" dirty="0">
                <a:solidFill>
                  <a:srgbClr val="0070C0"/>
                </a:solidFill>
              </a:rPr>
              <a:t>także polskiego pochodzenia na stałe pracujących za granicą</a:t>
            </a:r>
            <a:r>
              <a:rPr lang="pl-PL" sz="2000" dirty="0"/>
              <a:t>;</a:t>
            </a:r>
          </a:p>
          <a:p>
            <a:r>
              <a:rPr lang="pl-PL" sz="2000" dirty="0"/>
              <a:t>przyjazdy naukowe do polskich ośrodków; </a:t>
            </a:r>
          </a:p>
          <a:p>
            <a:r>
              <a:rPr lang="pl-PL" sz="2000" dirty="0"/>
              <a:t>możliwość rozwoju kariery naukowej oraz nawiązania lub wzmocnienia międzynarodowej współpracy;</a:t>
            </a:r>
          </a:p>
          <a:p>
            <a:r>
              <a:rPr lang="pl-PL" sz="2000" dirty="0"/>
              <a:t>realizacja projektów w ramach wszystkich dziedzin naukowych.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C2774B2-DC2C-44FF-BAB7-54BEB3B3F7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C0A14D-4936-EC45-8DAA-079C4A2D546E}" type="datetime1">
              <a:rPr lang="pl-PL" smtClean="0"/>
              <a:t>09.06.2021</a:t>
            </a:fld>
            <a:endParaRPr lang="en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073081C-646B-4FBE-9641-F2242657B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04F32-41F4-0141-A3E9-078EB4AA3364}" type="slidenum">
              <a:rPr lang="en-PL" smtClean="0"/>
              <a:pPr/>
              <a:t>6</a:t>
            </a:fld>
            <a:endParaRPr lang="en-PL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FC43DB7D-0D32-4DCE-8654-A8151DCBC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pl-PL" dirty="0"/>
              <a:t>Ulam NAWA</a:t>
            </a:r>
          </a:p>
        </p:txBody>
      </p:sp>
    </p:spTree>
    <p:extLst>
      <p:ext uri="{BB962C8B-B14F-4D97-AF65-F5344CB8AC3E}">
        <p14:creationId xmlns:p14="http://schemas.microsoft.com/office/powerpoint/2010/main" val="1135926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22FE71-F185-45B9-BB65-9D18C1744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8297"/>
            <a:ext cx="7799734" cy="39597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600" dirty="0">
                <a:solidFill>
                  <a:srgbClr val="D91E43"/>
                </a:solidFill>
              </a:rPr>
              <a:t>Kto składa wniosek?</a:t>
            </a:r>
          </a:p>
          <a:p>
            <a:pPr marL="0" indent="0">
              <a:buNone/>
            </a:pPr>
            <a:r>
              <a:rPr lang="pl-PL" sz="1900" dirty="0"/>
              <a:t>Naukowiec posiadający </a:t>
            </a:r>
            <a:r>
              <a:rPr lang="pl-PL" sz="1900" b="1" dirty="0"/>
              <a:t>minimum stopień naukowy doktora</a:t>
            </a:r>
            <a:r>
              <a:rPr lang="pl-PL" sz="1900" dirty="0"/>
              <a:t>, który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nie pracował, nie studiował, nie przebywał w Polsce dłużej niż 3 miesiące w okresie ostatnich 3 lat.</a:t>
            </a:r>
          </a:p>
          <a:p>
            <a:pPr marL="0" indent="0">
              <a:buNone/>
            </a:pP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Nowość: w bieżącym naborze może to być </a:t>
            </a:r>
            <a:r>
              <a:rPr lang="pl-PL" sz="1900" b="1" dirty="0">
                <a:latin typeface="Arial" panose="020B0604020202020204" pitchFamily="34" charset="0"/>
                <a:cs typeface="Arial" panose="020B0604020202020204" pitchFamily="34" charset="0"/>
              </a:rPr>
              <a:t>Polak pracujący na stałe za granicą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pl-PL" sz="1900" dirty="0"/>
              <a:t>Wymóg posiadania </a:t>
            </a:r>
            <a:r>
              <a:rPr lang="pl-PL" sz="1900" b="1" dirty="0"/>
              <a:t>3 osiągnięć </a:t>
            </a:r>
            <a:r>
              <a:rPr lang="pl-PL" sz="1900" dirty="0"/>
              <a:t>(uznanych publikacji) w ciągu ostatnich 5 lat.</a:t>
            </a:r>
          </a:p>
          <a:p>
            <a:pPr marL="0" indent="0">
              <a:buNone/>
            </a:pPr>
            <a:endParaRPr lang="pl-PL" sz="2600" dirty="0">
              <a:solidFill>
                <a:srgbClr val="D91E43"/>
              </a:solidFill>
            </a:endParaRPr>
          </a:p>
          <a:p>
            <a:pPr marL="0" indent="0">
              <a:buNone/>
            </a:pPr>
            <a:r>
              <a:rPr lang="pl-PL" sz="2600" dirty="0">
                <a:solidFill>
                  <a:srgbClr val="D91E43"/>
                </a:solidFill>
              </a:rPr>
              <a:t>Jakie działania są objęte programem?</a:t>
            </a:r>
          </a:p>
          <a:p>
            <a:r>
              <a:rPr lang="pl-PL" sz="1900" dirty="0"/>
              <a:t>prowadzenie badań naukowych lub prac rozwojowych kluczowych na danym etapie kariery;</a:t>
            </a:r>
          </a:p>
          <a:p>
            <a:r>
              <a:rPr lang="pl-PL" sz="1900" dirty="0"/>
              <a:t>pozyskanie materiałów do publikacji naukowej;</a:t>
            </a:r>
          </a:p>
          <a:p>
            <a:r>
              <a:rPr lang="pl-PL" sz="1900" dirty="0"/>
              <a:t>odbycie stażu podoktorskiego;</a:t>
            </a:r>
          </a:p>
          <a:p>
            <a:pPr marL="0" indent="0">
              <a:buNone/>
            </a:pPr>
            <a:r>
              <a:rPr lang="pl-PL" sz="1900" dirty="0"/>
              <a:t>oraz dodatkowo – tylko jako uzupełnienie do powyższych celów – inne formy aktywności naukowej lub akademickiej, w tym prowadzenie zajęć dydaktycznych.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C2774B2-DC2C-44FF-BAB7-54BEB3B3F7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C0A14D-4936-EC45-8DAA-079C4A2D546E}" type="datetime1">
              <a:rPr lang="pl-PL" smtClean="0"/>
              <a:t>09.06.2021</a:t>
            </a:fld>
            <a:endParaRPr lang="en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073081C-646B-4FBE-9641-F2242657B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04F32-41F4-0141-A3E9-078EB4AA3364}" type="slidenum">
              <a:rPr lang="en-PL" smtClean="0"/>
              <a:pPr/>
              <a:t>7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269467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22FE71-F185-45B9-BB65-9D18C1744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8296"/>
            <a:ext cx="7799734" cy="41823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600" dirty="0">
                <a:solidFill>
                  <a:srgbClr val="D91E43"/>
                </a:solidFill>
              </a:rPr>
              <a:t>Jaki </a:t>
            </a:r>
            <a:r>
              <a:rPr lang="pl-PL" sz="2600">
                <a:solidFill>
                  <a:srgbClr val="D91E43"/>
                </a:solidFill>
              </a:rPr>
              <a:t>jest okres </a:t>
            </a:r>
            <a:r>
              <a:rPr lang="pl-PL" sz="2600" dirty="0">
                <a:solidFill>
                  <a:srgbClr val="D91E43"/>
                </a:solidFill>
              </a:rPr>
              <a:t>realizacji projektów?</a:t>
            </a:r>
          </a:p>
          <a:p>
            <a:pPr marL="0" indent="0">
              <a:buNone/>
            </a:pPr>
            <a:r>
              <a:rPr lang="pl-PL" sz="1800" dirty="0"/>
              <a:t>Projekt może być realizowany przez okres od 6 do 24 miesięcy</a:t>
            </a:r>
            <a:endParaRPr lang="pl-PL" sz="1800" dirty="0">
              <a:solidFill>
                <a:srgbClr val="D91E43"/>
              </a:solidFill>
            </a:endParaRPr>
          </a:p>
          <a:p>
            <a:pPr marL="0" indent="0">
              <a:buNone/>
            </a:pPr>
            <a:endParaRPr lang="pl-PL" sz="1100" dirty="0">
              <a:solidFill>
                <a:srgbClr val="D91E43"/>
              </a:solidFill>
            </a:endParaRPr>
          </a:p>
          <a:p>
            <a:pPr marL="0" indent="0">
              <a:buNone/>
            </a:pPr>
            <a:r>
              <a:rPr lang="pl-PL" sz="2600" dirty="0">
                <a:solidFill>
                  <a:srgbClr val="D91E43"/>
                </a:solidFill>
              </a:rPr>
              <a:t>Jaka jest wysokość stypendium?</a:t>
            </a:r>
          </a:p>
          <a:p>
            <a:r>
              <a:rPr lang="pl-PL" sz="1800" dirty="0"/>
              <a:t>koszty utrzymania: 10 tys. zł miesięcznie</a:t>
            </a:r>
          </a:p>
          <a:p>
            <a:r>
              <a:rPr lang="pl-PL" sz="1800" dirty="0"/>
              <a:t>jednorazowy dodatek </a:t>
            </a:r>
            <a:r>
              <a:rPr lang="pl-PL" sz="1800" dirty="0" err="1"/>
              <a:t>mobilnościowy</a:t>
            </a:r>
            <a:r>
              <a:rPr lang="pl-PL" sz="1800" dirty="0"/>
              <a:t>: od 7 do 12 tys. zł</a:t>
            </a:r>
          </a:p>
          <a:p>
            <a:r>
              <a:rPr lang="pl-PL" sz="1800" dirty="0"/>
              <a:t>dodatkowe finansowanie dla członków rodziny</a:t>
            </a:r>
          </a:p>
          <a:p>
            <a:r>
              <a:rPr lang="pl-PL" sz="1800" dirty="0"/>
              <a:t>dodatek na kształcenie – nauka języka polskiego</a:t>
            </a:r>
          </a:p>
          <a:p>
            <a:pPr marL="0" indent="0">
              <a:buNone/>
            </a:pPr>
            <a:endParaRPr lang="pl-PL" sz="1200" dirty="0">
              <a:solidFill>
                <a:srgbClr val="D91E43"/>
              </a:solidFill>
            </a:endParaRPr>
          </a:p>
          <a:p>
            <a:pPr marL="0" indent="0">
              <a:buNone/>
            </a:pPr>
            <a:r>
              <a:rPr lang="pl-PL" sz="2600" dirty="0">
                <a:solidFill>
                  <a:srgbClr val="D91E43"/>
                </a:solidFill>
              </a:rPr>
              <a:t>Kiedy i w jaki sposób można złożyć wniosek?</a:t>
            </a:r>
          </a:p>
          <a:p>
            <a:r>
              <a:rPr lang="pl-PL" sz="1800" dirty="0"/>
              <a:t>nabór wniosków trwa </a:t>
            </a:r>
            <a:r>
              <a:rPr lang="pl-PL" sz="1800" dirty="0">
                <a:solidFill>
                  <a:srgbClr val="D91E43"/>
                </a:solidFill>
              </a:rPr>
              <a:t>do 15 czerwca 2021 r.</a:t>
            </a:r>
          </a:p>
          <a:p>
            <a:r>
              <a:rPr lang="pl-PL" sz="1800" dirty="0"/>
              <a:t>wniosek składany wyłącznie w formie elektronicznej  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C2774B2-DC2C-44FF-BAB7-54BEB3B3F7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C0A14D-4936-EC45-8DAA-079C4A2D546E}" type="datetime1">
              <a:rPr lang="pl-PL" smtClean="0"/>
              <a:t>09.06.2021</a:t>
            </a:fld>
            <a:endParaRPr lang="en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073081C-646B-4FBE-9641-F2242657B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504F32-41F4-0141-A3E9-078EB4AA3364}" type="slidenum">
              <a:rPr lang="en-PL" smtClean="0"/>
              <a:pPr/>
              <a:t>8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685680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5CB4B6-A186-2949-8C5E-E152E4377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2586" y="831101"/>
            <a:ext cx="6247614" cy="1609197"/>
          </a:xfrm>
        </p:spPr>
        <p:txBody>
          <a:bodyPr anchor="b"/>
          <a:lstStyle/>
          <a:p>
            <a:r>
              <a:rPr lang="pl-PL" dirty="0">
                <a:solidFill>
                  <a:srgbClr val="424242"/>
                </a:solidFill>
              </a:rPr>
              <a:t>Polskie Powroty NAWA</a:t>
            </a:r>
            <a:endParaRPr lang="en-PL" dirty="0">
              <a:solidFill>
                <a:srgbClr val="42424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07DF74-D57E-9349-BA95-C5B1269CC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3384" y="3229701"/>
            <a:ext cx="6247615" cy="1609197"/>
          </a:xfrm>
        </p:spPr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Kontakt:</a:t>
            </a:r>
            <a:r>
              <a:rPr lang="pl-PL" dirty="0"/>
              <a:t> </a:t>
            </a:r>
            <a:r>
              <a:rPr lang="pl-PL" dirty="0">
                <a:hlinkClick r:id="rId3"/>
              </a:rPr>
              <a:t>katarzyna.pietruszynska@nawa.gov.pl</a:t>
            </a:r>
            <a:endParaRPr lang="pl-PL" dirty="0"/>
          </a:p>
          <a:p>
            <a:endParaRPr lang="en-PL" b="1" dirty="0">
              <a:solidFill>
                <a:srgbClr val="D91E43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1264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AWA">
      <a:dk1>
        <a:srgbClr val="424242"/>
      </a:dk1>
      <a:lt1>
        <a:srgbClr val="919191"/>
      </a:lt1>
      <a:dk2>
        <a:srgbClr val="005468"/>
      </a:dk2>
      <a:lt2>
        <a:srgbClr val="C7D3DD"/>
      </a:lt2>
      <a:accent1>
        <a:srgbClr val="D81E42"/>
      </a:accent1>
      <a:accent2>
        <a:srgbClr val="EA5159"/>
      </a:accent2>
      <a:accent3>
        <a:srgbClr val="F0837F"/>
      </a:accent3>
      <a:accent4>
        <a:srgbClr val="F6B1A9"/>
      </a:accent4>
      <a:accent5>
        <a:srgbClr val="FBDAD3"/>
      </a:accent5>
      <a:accent6>
        <a:srgbClr val="70AD47"/>
      </a:accent6>
      <a:hlink>
        <a:srgbClr val="183E71"/>
      </a:hlink>
      <a:folHlink>
        <a:srgbClr val="1F1A3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WA szablon prezentacji PP v3 [Tylko do odczytu]" id="{E25A73B7-8F6D-456F-A126-27111118F5AF}" vid="{82D13F40-1600-413B-A178-F9444A6C8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NAWA_BPN 04.2021</Template>
  <TotalTime>675</TotalTime>
  <Words>1769</Words>
  <Application>Microsoft Office PowerPoint</Application>
  <PresentationFormat>Pokaz na ekranie (16:9)</PresentationFormat>
  <Paragraphs>236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8" baseType="lpstr">
      <vt:lpstr>Arial</vt:lpstr>
      <vt:lpstr>Calibri</vt:lpstr>
      <vt:lpstr>Helvetica Light</vt:lpstr>
      <vt:lpstr>Wingdings</vt:lpstr>
      <vt:lpstr>Lato Medium</vt:lpstr>
      <vt:lpstr>Lato Semibold</vt:lpstr>
      <vt:lpstr>Lato Bold</vt:lpstr>
      <vt:lpstr>Helvetica</vt:lpstr>
      <vt:lpstr>Lato</vt:lpstr>
      <vt:lpstr>Motyw pakietu Office</vt:lpstr>
      <vt:lpstr>Prezentacja programu PowerPoint</vt:lpstr>
      <vt:lpstr>Otoczenie instytucjonalne</vt:lpstr>
      <vt:lpstr>Grupy docelowe</vt:lpstr>
      <vt:lpstr>Programy dla naukowców </vt:lpstr>
      <vt:lpstr>Ulam NAWA</vt:lpstr>
      <vt:lpstr>Ulam NAWA</vt:lpstr>
      <vt:lpstr>Prezentacja programu PowerPoint</vt:lpstr>
      <vt:lpstr>Prezentacja programu PowerPoint</vt:lpstr>
      <vt:lpstr>Polskie Powroty NAWA</vt:lpstr>
      <vt:lpstr>Polskie Powroty NAWA</vt:lpstr>
      <vt:lpstr>Polskie Powroty NAWA</vt:lpstr>
      <vt:lpstr>Polskie Powroty NAWA</vt:lpstr>
      <vt:lpstr>Polskie Powroty NAWA</vt:lpstr>
      <vt:lpstr>Bekker NAWA</vt:lpstr>
      <vt:lpstr>Bekker NAWA</vt:lpstr>
      <vt:lpstr>Prezentacja programu PowerPoint</vt:lpstr>
      <vt:lpstr>Prezentacja programu PowerPoint</vt:lpstr>
      <vt:lpstr>Inne programy dla naukowców i doktorantów</vt:lpstr>
      <vt:lpstr>Profesura NAWA</vt:lpstr>
      <vt:lpstr>Granty interwencyjne NAWA</vt:lpstr>
      <vt:lpstr>Granty interwencyjne NAWA</vt:lpstr>
      <vt:lpstr>Wspólne projekty badawcze</vt:lpstr>
      <vt:lpstr>NAWA Preludium BIS</vt:lpstr>
      <vt:lpstr>Walczak NAWA</vt:lpstr>
      <vt:lpstr>Program wymiany osobowej naukowców i doktorantów</vt:lpstr>
      <vt:lpstr>Przebieg oceny wniosków</vt:lpstr>
      <vt:lpstr>Zalecenia na etapie przygotowania wniosku </vt:lpstr>
      <vt:lpstr>Prezentacja programu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Paweł Kurzyński</dc:creator>
  <cp:keywords/>
  <dc:description/>
  <cp:lastModifiedBy>Agnieszka Stefaniak-Hrycko</cp:lastModifiedBy>
  <cp:revision>124</cp:revision>
  <dcterms:created xsi:type="dcterms:W3CDTF">2021-04-02T09:25:31Z</dcterms:created>
  <dcterms:modified xsi:type="dcterms:W3CDTF">2021-06-09T19:19:26Z</dcterms:modified>
  <cp:category/>
</cp:coreProperties>
</file>