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83" r:id="rId16"/>
    <p:sldId id="264" r:id="rId17"/>
    <p:sldId id="265" r:id="rId18"/>
    <p:sldId id="281" r:id="rId19"/>
    <p:sldId id="280" r:id="rId20"/>
    <p:sldId id="279" r:id="rId21"/>
    <p:sldId id="282" r:id="rId22"/>
    <p:sldId id="284" r:id="rId23"/>
    <p:sldId id="285" r:id="rId24"/>
    <p:sldId id="268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311" r:id="rId36"/>
    <p:sldId id="312" r:id="rId37"/>
    <p:sldId id="313" r:id="rId38"/>
    <p:sldId id="314" r:id="rId39"/>
    <p:sldId id="315" r:id="rId40"/>
    <p:sldId id="269" r:id="rId41"/>
    <p:sldId id="270" r:id="rId42"/>
    <p:sldId id="275" r:id="rId43"/>
    <p:sldId id="273" r:id="rId44"/>
    <p:sldId id="274" r:id="rId45"/>
    <p:sldId id="276" r:id="rId46"/>
    <p:sldId id="277" r:id="rId47"/>
    <p:sldId id="261" r:id="rId4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K GK" initials="GG" lastIdx="1" clrIdx="0">
    <p:extLst>
      <p:ext uri="{19B8F6BF-5375-455C-9EA6-DF929625EA0E}">
        <p15:presenceInfo xmlns:p15="http://schemas.microsoft.com/office/powerpoint/2012/main" userId="be1ab847420edfcc" providerId="Windows Live"/>
      </p:ext>
    </p:extLst>
  </p:cmAuthor>
  <p:cmAuthor id="2" name="Grzegorz Kończak" initials="GK" lastIdx="1" clrIdx="1">
    <p:extLst>
      <p:ext uri="{19B8F6BF-5375-455C-9EA6-DF929625EA0E}">
        <p15:presenceInfo xmlns:p15="http://schemas.microsoft.com/office/powerpoint/2012/main" userId="123d623b6f4b7fb5" providerId="Windows Live"/>
      </p:ext>
    </p:extLst>
  </p:cmAuthor>
  <p:cmAuthor id="3" name="Dom10" initials="D" lastIdx="1" clrIdx="2">
    <p:extLst>
      <p:ext uri="{19B8F6BF-5375-455C-9EA6-DF929625EA0E}">
        <p15:presenceInfo xmlns:p15="http://schemas.microsoft.com/office/powerpoint/2012/main" userId="Dom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8F"/>
    <a:srgbClr val="003264"/>
    <a:srgbClr val="003060"/>
    <a:srgbClr val="002C58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>
      <p:cViewPr varScale="1">
        <p:scale>
          <a:sx n="114" d="100"/>
          <a:sy n="114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9FEC4-C3C6-4BE7-9F48-E04248753C5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C623DE-D138-4BDA-B380-5A88001938A7}">
      <dgm:prSet phldrT="[Tekst]"/>
      <dgm:spPr/>
      <dgm:t>
        <a:bodyPr/>
        <a:lstStyle/>
        <a:p>
          <a:r>
            <a:rPr lang="pl-PL" dirty="0"/>
            <a:t>Powołanie promotora</a:t>
          </a:r>
        </a:p>
      </dgm:t>
    </dgm:pt>
    <dgm:pt modelId="{75249791-1E69-403E-B775-0B6E3AFE99FD}" type="parTrans" cxnId="{FAE8047C-7F2E-4867-A0AD-7981E52D0C6F}">
      <dgm:prSet/>
      <dgm:spPr/>
      <dgm:t>
        <a:bodyPr/>
        <a:lstStyle/>
        <a:p>
          <a:endParaRPr lang="pl-PL"/>
        </a:p>
      </dgm:t>
    </dgm:pt>
    <dgm:pt modelId="{65F8BAFB-D68A-49E2-8B8E-0BDA5F2639D3}" type="sibTrans" cxnId="{FAE8047C-7F2E-4867-A0AD-7981E52D0C6F}">
      <dgm:prSet/>
      <dgm:spPr/>
      <dgm:t>
        <a:bodyPr/>
        <a:lstStyle/>
        <a:p>
          <a:endParaRPr lang="pl-PL"/>
        </a:p>
      </dgm:t>
    </dgm:pt>
    <dgm:pt modelId="{B7B907FE-9751-45E5-A633-A6D978D6F1D8}">
      <dgm:prSet phldrT="[Tekst]"/>
      <dgm:spPr/>
      <dgm:t>
        <a:bodyPr/>
        <a:lstStyle/>
        <a:p>
          <a:r>
            <a:rPr lang="pl-PL" dirty="0"/>
            <a:t>Weryfikacja 8PRK</a:t>
          </a:r>
        </a:p>
      </dgm:t>
    </dgm:pt>
    <dgm:pt modelId="{7A2ECC48-D619-4C23-9093-A2BB9540EEDB}" type="parTrans" cxnId="{2E1D2146-FFA0-4B9D-AD3E-A463CB363758}">
      <dgm:prSet/>
      <dgm:spPr/>
      <dgm:t>
        <a:bodyPr/>
        <a:lstStyle/>
        <a:p>
          <a:endParaRPr lang="pl-PL"/>
        </a:p>
      </dgm:t>
    </dgm:pt>
    <dgm:pt modelId="{ED493E7F-DA92-48CD-80BF-C889AD082A65}" type="sibTrans" cxnId="{2E1D2146-FFA0-4B9D-AD3E-A463CB363758}">
      <dgm:prSet/>
      <dgm:spPr/>
      <dgm:t>
        <a:bodyPr/>
        <a:lstStyle/>
        <a:p>
          <a:endParaRPr lang="pl-PL"/>
        </a:p>
      </dgm:t>
    </dgm:pt>
    <dgm:pt modelId="{8EC61EE2-C4C7-4D2C-BECB-570F9FFDCC56}">
      <dgm:prSet phldrT="[Tekst]"/>
      <dgm:spPr/>
      <dgm:t>
        <a:bodyPr/>
        <a:lstStyle/>
        <a:p>
          <a:r>
            <a:rPr lang="pl-PL" dirty="0"/>
            <a:t>Wszczęcie postępowania</a:t>
          </a:r>
        </a:p>
      </dgm:t>
    </dgm:pt>
    <dgm:pt modelId="{743B6D78-8FB4-4D20-BBE7-2697EE21DD29}" type="parTrans" cxnId="{7D239414-B244-40D9-A3A7-F833321ED5C7}">
      <dgm:prSet/>
      <dgm:spPr/>
      <dgm:t>
        <a:bodyPr/>
        <a:lstStyle/>
        <a:p>
          <a:endParaRPr lang="pl-PL"/>
        </a:p>
      </dgm:t>
    </dgm:pt>
    <dgm:pt modelId="{B6D9BF02-4D99-4894-B2CC-0F903B36B567}" type="sibTrans" cxnId="{7D239414-B244-40D9-A3A7-F833321ED5C7}">
      <dgm:prSet/>
      <dgm:spPr/>
      <dgm:t>
        <a:bodyPr/>
        <a:lstStyle/>
        <a:p>
          <a:endParaRPr lang="pl-PL"/>
        </a:p>
      </dgm:t>
    </dgm:pt>
    <dgm:pt modelId="{243C276C-7BA8-4CB1-A0E0-3CEE2E247C9F}">
      <dgm:prSet/>
      <dgm:spPr/>
      <dgm:t>
        <a:bodyPr/>
        <a:lstStyle/>
        <a:p>
          <a:endParaRPr lang="pl-PL"/>
        </a:p>
      </dgm:t>
    </dgm:pt>
    <dgm:pt modelId="{86B7A3A7-4A16-4041-8732-C687C4F46851}" type="parTrans" cxnId="{753CCF60-11DE-42FB-9DE0-837E42F0BC38}">
      <dgm:prSet/>
      <dgm:spPr/>
      <dgm:t>
        <a:bodyPr/>
        <a:lstStyle/>
        <a:p>
          <a:endParaRPr lang="pl-PL"/>
        </a:p>
      </dgm:t>
    </dgm:pt>
    <dgm:pt modelId="{F745006C-38C7-4BA9-B498-127F7FD76820}" type="sibTrans" cxnId="{753CCF60-11DE-42FB-9DE0-837E42F0BC38}">
      <dgm:prSet/>
      <dgm:spPr/>
      <dgm:t>
        <a:bodyPr/>
        <a:lstStyle/>
        <a:p>
          <a:endParaRPr lang="pl-PL"/>
        </a:p>
      </dgm:t>
    </dgm:pt>
    <dgm:pt modelId="{57C3EA7E-171C-4860-B04B-928E65FDBC7E}">
      <dgm:prSet/>
      <dgm:spPr/>
      <dgm:t>
        <a:bodyPr/>
        <a:lstStyle/>
        <a:p>
          <a:endParaRPr lang="pl-PL"/>
        </a:p>
      </dgm:t>
    </dgm:pt>
    <dgm:pt modelId="{F8DB27FD-38D9-40B7-B7EC-60C2AB190491}" type="parTrans" cxnId="{43B7F045-CB33-4668-A67F-25BBCDC549B9}">
      <dgm:prSet/>
      <dgm:spPr/>
      <dgm:t>
        <a:bodyPr/>
        <a:lstStyle/>
        <a:p>
          <a:endParaRPr lang="pl-PL"/>
        </a:p>
      </dgm:t>
    </dgm:pt>
    <dgm:pt modelId="{C153E3C6-7908-42F9-BB64-4924E999F91A}" type="sibTrans" cxnId="{43B7F045-CB33-4668-A67F-25BBCDC549B9}">
      <dgm:prSet/>
      <dgm:spPr/>
      <dgm:t>
        <a:bodyPr/>
        <a:lstStyle/>
        <a:p>
          <a:endParaRPr lang="pl-PL"/>
        </a:p>
      </dgm:t>
    </dgm:pt>
    <dgm:pt modelId="{A26AF88A-D65D-4AA9-AE51-DA676484959E}" type="pres">
      <dgm:prSet presAssocID="{94F9FEC4-C3C6-4BE7-9F48-E04248753C54}" presName="rootnode" presStyleCnt="0">
        <dgm:presLayoutVars>
          <dgm:chMax/>
          <dgm:chPref/>
          <dgm:dir/>
          <dgm:animLvl val="lvl"/>
        </dgm:presLayoutVars>
      </dgm:prSet>
      <dgm:spPr/>
    </dgm:pt>
    <dgm:pt modelId="{3FEB11AC-55CE-423A-BE98-9226953D1318}" type="pres">
      <dgm:prSet presAssocID="{CDC623DE-D138-4BDA-B380-5A88001938A7}" presName="composite" presStyleCnt="0"/>
      <dgm:spPr/>
    </dgm:pt>
    <dgm:pt modelId="{93578E8A-2E3D-4238-B194-F0F782E88C50}" type="pres">
      <dgm:prSet presAssocID="{CDC623DE-D138-4BDA-B380-5A88001938A7}" presName="LShape" presStyleLbl="alignNode1" presStyleIdx="0" presStyleCnt="9"/>
      <dgm:spPr/>
    </dgm:pt>
    <dgm:pt modelId="{F2CF5078-8686-46FC-8DDF-41FC18114534}" type="pres">
      <dgm:prSet presAssocID="{CDC623DE-D138-4BDA-B380-5A88001938A7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E951FB7D-B726-4F33-ADFA-40FD68ECCDD9}" type="pres">
      <dgm:prSet presAssocID="{CDC623DE-D138-4BDA-B380-5A88001938A7}" presName="Triangle" presStyleLbl="alignNode1" presStyleIdx="1" presStyleCnt="9"/>
      <dgm:spPr/>
    </dgm:pt>
    <dgm:pt modelId="{40B844BA-1D09-42DC-B68B-BEB3DFE9E6E2}" type="pres">
      <dgm:prSet presAssocID="{65F8BAFB-D68A-49E2-8B8E-0BDA5F2639D3}" presName="sibTrans" presStyleCnt="0"/>
      <dgm:spPr/>
    </dgm:pt>
    <dgm:pt modelId="{E884A5C0-2A8C-4A00-BDF8-88D278912A4A}" type="pres">
      <dgm:prSet presAssocID="{65F8BAFB-D68A-49E2-8B8E-0BDA5F2639D3}" presName="space" presStyleCnt="0"/>
      <dgm:spPr/>
    </dgm:pt>
    <dgm:pt modelId="{67009D67-CF83-4E99-86AE-C60F4E9EF762}" type="pres">
      <dgm:prSet presAssocID="{B7B907FE-9751-45E5-A633-A6D978D6F1D8}" presName="composite" presStyleCnt="0"/>
      <dgm:spPr/>
    </dgm:pt>
    <dgm:pt modelId="{C0D759F3-E548-4753-A290-C1FDE342D614}" type="pres">
      <dgm:prSet presAssocID="{B7B907FE-9751-45E5-A633-A6D978D6F1D8}" presName="LShape" presStyleLbl="alignNode1" presStyleIdx="2" presStyleCnt="9"/>
      <dgm:spPr/>
    </dgm:pt>
    <dgm:pt modelId="{058A4ED9-FFBF-4E70-AA11-40594A8B863B}" type="pres">
      <dgm:prSet presAssocID="{B7B907FE-9751-45E5-A633-A6D978D6F1D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8DA5822-D101-4FB2-97C6-3092821AB835}" type="pres">
      <dgm:prSet presAssocID="{B7B907FE-9751-45E5-A633-A6D978D6F1D8}" presName="Triangle" presStyleLbl="alignNode1" presStyleIdx="3" presStyleCnt="9"/>
      <dgm:spPr/>
    </dgm:pt>
    <dgm:pt modelId="{D974437F-9726-4CAE-87D2-AA6EDD83A507}" type="pres">
      <dgm:prSet presAssocID="{ED493E7F-DA92-48CD-80BF-C889AD082A65}" presName="sibTrans" presStyleCnt="0"/>
      <dgm:spPr/>
    </dgm:pt>
    <dgm:pt modelId="{38C8C84A-7B7C-424D-9AC8-99DF62AAC886}" type="pres">
      <dgm:prSet presAssocID="{ED493E7F-DA92-48CD-80BF-C889AD082A65}" presName="space" presStyleCnt="0"/>
      <dgm:spPr/>
    </dgm:pt>
    <dgm:pt modelId="{DAA8DD48-62D5-4B1B-826B-99EB7868D385}" type="pres">
      <dgm:prSet presAssocID="{8EC61EE2-C4C7-4D2C-BECB-570F9FFDCC56}" presName="composite" presStyleCnt="0"/>
      <dgm:spPr/>
    </dgm:pt>
    <dgm:pt modelId="{11AA4997-AB13-4088-890A-4EEDF51D42E2}" type="pres">
      <dgm:prSet presAssocID="{8EC61EE2-C4C7-4D2C-BECB-570F9FFDCC56}" presName="LShape" presStyleLbl="alignNode1" presStyleIdx="4" presStyleCnt="9"/>
      <dgm:spPr/>
    </dgm:pt>
    <dgm:pt modelId="{C33B72B4-E4A7-48F0-B200-14DF1817D741}" type="pres">
      <dgm:prSet presAssocID="{8EC61EE2-C4C7-4D2C-BECB-570F9FFDCC56}" presName="ParentText" presStyleLbl="revTx" presStyleIdx="2" presStyleCnt="5" custLinFactNeighborX="2455" custLinFactNeighborY="2933">
        <dgm:presLayoutVars>
          <dgm:chMax val="0"/>
          <dgm:chPref val="0"/>
          <dgm:bulletEnabled val="1"/>
        </dgm:presLayoutVars>
      </dgm:prSet>
      <dgm:spPr/>
    </dgm:pt>
    <dgm:pt modelId="{3F0B1DFB-337E-4F40-B5B9-5B1336AE8AA6}" type="pres">
      <dgm:prSet presAssocID="{8EC61EE2-C4C7-4D2C-BECB-570F9FFDCC56}" presName="Triangle" presStyleLbl="alignNode1" presStyleIdx="5" presStyleCnt="9"/>
      <dgm:spPr/>
    </dgm:pt>
    <dgm:pt modelId="{009C916F-7890-4709-872C-535C29519D3A}" type="pres">
      <dgm:prSet presAssocID="{B6D9BF02-4D99-4894-B2CC-0F903B36B567}" presName="sibTrans" presStyleCnt="0"/>
      <dgm:spPr/>
    </dgm:pt>
    <dgm:pt modelId="{36BBE3A7-E8CA-4E61-82B2-38952F37B8C5}" type="pres">
      <dgm:prSet presAssocID="{B6D9BF02-4D99-4894-B2CC-0F903B36B567}" presName="space" presStyleCnt="0"/>
      <dgm:spPr/>
    </dgm:pt>
    <dgm:pt modelId="{062207F1-8CEC-4886-802C-61FE23F0FBC4}" type="pres">
      <dgm:prSet presAssocID="{243C276C-7BA8-4CB1-A0E0-3CEE2E247C9F}" presName="composite" presStyleCnt="0"/>
      <dgm:spPr/>
    </dgm:pt>
    <dgm:pt modelId="{5899CCB1-0077-4BA8-8EF3-86B2F3A49E24}" type="pres">
      <dgm:prSet presAssocID="{243C276C-7BA8-4CB1-A0E0-3CEE2E247C9F}" presName="LShape" presStyleLbl="alignNode1" presStyleIdx="6" presStyleCnt="9"/>
      <dgm:spPr/>
    </dgm:pt>
    <dgm:pt modelId="{25A4559A-697F-4208-B7FB-4DDA8F8E4567}" type="pres">
      <dgm:prSet presAssocID="{243C276C-7BA8-4CB1-A0E0-3CEE2E247C9F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45487203-715D-4672-B186-4F27C956B5BB}" type="pres">
      <dgm:prSet presAssocID="{243C276C-7BA8-4CB1-A0E0-3CEE2E247C9F}" presName="Triangle" presStyleLbl="alignNode1" presStyleIdx="7" presStyleCnt="9"/>
      <dgm:spPr/>
    </dgm:pt>
    <dgm:pt modelId="{C7C48E5C-D90B-4494-8EF4-D72DB90F0651}" type="pres">
      <dgm:prSet presAssocID="{F745006C-38C7-4BA9-B498-127F7FD76820}" presName="sibTrans" presStyleCnt="0"/>
      <dgm:spPr/>
    </dgm:pt>
    <dgm:pt modelId="{4BFC9CC5-FA3F-4DCB-8C81-9F9A6AA89A56}" type="pres">
      <dgm:prSet presAssocID="{F745006C-38C7-4BA9-B498-127F7FD76820}" presName="space" presStyleCnt="0"/>
      <dgm:spPr/>
    </dgm:pt>
    <dgm:pt modelId="{A6E5DBFB-C15F-44B0-8610-85F76F8DE75E}" type="pres">
      <dgm:prSet presAssocID="{57C3EA7E-171C-4860-B04B-928E65FDBC7E}" presName="composite" presStyleCnt="0"/>
      <dgm:spPr/>
    </dgm:pt>
    <dgm:pt modelId="{5EEEFF57-AF0A-428E-9D15-3C8B919A534E}" type="pres">
      <dgm:prSet presAssocID="{57C3EA7E-171C-4860-B04B-928E65FDBC7E}" presName="LShape" presStyleLbl="alignNode1" presStyleIdx="8" presStyleCnt="9"/>
      <dgm:spPr/>
    </dgm:pt>
    <dgm:pt modelId="{A26CBAF9-5D1B-49F3-A433-0E62EC90C323}" type="pres">
      <dgm:prSet presAssocID="{57C3EA7E-171C-4860-B04B-928E65FDBC7E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D239414-B244-40D9-A3A7-F833321ED5C7}" srcId="{94F9FEC4-C3C6-4BE7-9F48-E04248753C54}" destId="{8EC61EE2-C4C7-4D2C-BECB-570F9FFDCC56}" srcOrd="2" destOrd="0" parTransId="{743B6D78-8FB4-4D20-BBE7-2697EE21DD29}" sibTransId="{B6D9BF02-4D99-4894-B2CC-0F903B36B567}"/>
    <dgm:cxn modelId="{80E9341B-24C7-44EA-9180-1CE62236ABF4}" type="presOf" srcId="{57C3EA7E-171C-4860-B04B-928E65FDBC7E}" destId="{A26CBAF9-5D1B-49F3-A433-0E62EC90C323}" srcOrd="0" destOrd="0" presId="urn:microsoft.com/office/officeart/2009/3/layout/StepUpProcess"/>
    <dgm:cxn modelId="{753CCF60-11DE-42FB-9DE0-837E42F0BC38}" srcId="{94F9FEC4-C3C6-4BE7-9F48-E04248753C54}" destId="{243C276C-7BA8-4CB1-A0E0-3CEE2E247C9F}" srcOrd="3" destOrd="0" parTransId="{86B7A3A7-4A16-4041-8732-C687C4F46851}" sibTransId="{F745006C-38C7-4BA9-B498-127F7FD76820}"/>
    <dgm:cxn modelId="{43B7F045-CB33-4668-A67F-25BBCDC549B9}" srcId="{94F9FEC4-C3C6-4BE7-9F48-E04248753C54}" destId="{57C3EA7E-171C-4860-B04B-928E65FDBC7E}" srcOrd="4" destOrd="0" parTransId="{F8DB27FD-38D9-40B7-B7EC-60C2AB190491}" sibTransId="{C153E3C6-7908-42F9-BB64-4924E999F91A}"/>
    <dgm:cxn modelId="{2E1D2146-FFA0-4B9D-AD3E-A463CB363758}" srcId="{94F9FEC4-C3C6-4BE7-9F48-E04248753C54}" destId="{B7B907FE-9751-45E5-A633-A6D978D6F1D8}" srcOrd="1" destOrd="0" parTransId="{7A2ECC48-D619-4C23-9093-A2BB9540EEDB}" sibTransId="{ED493E7F-DA92-48CD-80BF-C889AD082A65}"/>
    <dgm:cxn modelId="{E4F6EC49-9357-4C0F-95E0-E10C3B467FD0}" type="presOf" srcId="{243C276C-7BA8-4CB1-A0E0-3CEE2E247C9F}" destId="{25A4559A-697F-4208-B7FB-4DDA8F8E4567}" srcOrd="0" destOrd="0" presId="urn:microsoft.com/office/officeart/2009/3/layout/StepUpProcess"/>
    <dgm:cxn modelId="{FAE8047C-7F2E-4867-A0AD-7981E52D0C6F}" srcId="{94F9FEC4-C3C6-4BE7-9F48-E04248753C54}" destId="{CDC623DE-D138-4BDA-B380-5A88001938A7}" srcOrd="0" destOrd="0" parTransId="{75249791-1E69-403E-B775-0B6E3AFE99FD}" sibTransId="{65F8BAFB-D68A-49E2-8B8E-0BDA5F2639D3}"/>
    <dgm:cxn modelId="{27614596-230D-4BE1-8E6A-8C30ADD6BD0C}" type="presOf" srcId="{8EC61EE2-C4C7-4D2C-BECB-570F9FFDCC56}" destId="{C33B72B4-E4A7-48F0-B200-14DF1817D741}" srcOrd="0" destOrd="0" presId="urn:microsoft.com/office/officeart/2009/3/layout/StepUpProcess"/>
    <dgm:cxn modelId="{1ED678AC-3822-43E4-AAD4-23FF1051361C}" type="presOf" srcId="{B7B907FE-9751-45E5-A633-A6D978D6F1D8}" destId="{058A4ED9-FFBF-4E70-AA11-40594A8B863B}" srcOrd="0" destOrd="0" presId="urn:microsoft.com/office/officeart/2009/3/layout/StepUpProcess"/>
    <dgm:cxn modelId="{411306BF-CE5B-47EF-9052-F3EDDFC1B61A}" type="presOf" srcId="{94F9FEC4-C3C6-4BE7-9F48-E04248753C54}" destId="{A26AF88A-D65D-4AA9-AE51-DA676484959E}" srcOrd="0" destOrd="0" presId="urn:microsoft.com/office/officeart/2009/3/layout/StepUpProcess"/>
    <dgm:cxn modelId="{7D993EFE-A409-4C7E-A393-1D6C9B028EBB}" type="presOf" srcId="{CDC623DE-D138-4BDA-B380-5A88001938A7}" destId="{F2CF5078-8686-46FC-8DDF-41FC18114534}" srcOrd="0" destOrd="0" presId="urn:microsoft.com/office/officeart/2009/3/layout/StepUpProcess"/>
    <dgm:cxn modelId="{90B06D1D-07EE-4484-BC83-75987DC6D40C}" type="presParOf" srcId="{A26AF88A-D65D-4AA9-AE51-DA676484959E}" destId="{3FEB11AC-55CE-423A-BE98-9226953D1318}" srcOrd="0" destOrd="0" presId="urn:microsoft.com/office/officeart/2009/3/layout/StepUpProcess"/>
    <dgm:cxn modelId="{6BEC193F-A0E8-4577-ACDC-48BABED631EC}" type="presParOf" srcId="{3FEB11AC-55CE-423A-BE98-9226953D1318}" destId="{93578E8A-2E3D-4238-B194-F0F782E88C50}" srcOrd="0" destOrd="0" presId="urn:microsoft.com/office/officeart/2009/3/layout/StepUpProcess"/>
    <dgm:cxn modelId="{1816A1A6-F9B6-46A3-B4D1-8CF64C8A8525}" type="presParOf" srcId="{3FEB11AC-55CE-423A-BE98-9226953D1318}" destId="{F2CF5078-8686-46FC-8DDF-41FC18114534}" srcOrd="1" destOrd="0" presId="urn:microsoft.com/office/officeart/2009/3/layout/StepUpProcess"/>
    <dgm:cxn modelId="{7EF44105-D095-4567-A94D-F5A5DEDCA8C5}" type="presParOf" srcId="{3FEB11AC-55CE-423A-BE98-9226953D1318}" destId="{E951FB7D-B726-4F33-ADFA-40FD68ECCDD9}" srcOrd="2" destOrd="0" presId="urn:microsoft.com/office/officeart/2009/3/layout/StepUpProcess"/>
    <dgm:cxn modelId="{212DF55B-5563-47FC-A46F-45A940CD480E}" type="presParOf" srcId="{A26AF88A-D65D-4AA9-AE51-DA676484959E}" destId="{40B844BA-1D09-42DC-B68B-BEB3DFE9E6E2}" srcOrd="1" destOrd="0" presId="urn:microsoft.com/office/officeart/2009/3/layout/StepUpProcess"/>
    <dgm:cxn modelId="{D4924D12-8502-44BA-8D1F-90B1E9185148}" type="presParOf" srcId="{40B844BA-1D09-42DC-B68B-BEB3DFE9E6E2}" destId="{E884A5C0-2A8C-4A00-BDF8-88D278912A4A}" srcOrd="0" destOrd="0" presId="urn:microsoft.com/office/officeart/2009/3/layout/StepUpProcess"/>
    <dgm:cxn modelId="{A13CC8BD-6323-478C-913E-71B4E4BD9CB7}" type="presParOf" srcId="{A26AF88A-D65D-4AA9-AE51-DA676484959E}" destId="{67009D67-CF83-4E99-86AE-C60F4E9EF762}" srcOrd="2" destOrd="0" presId="urn:microsoft.com/office/officeart/2009/3/layout/StepUpProcess"/>
    <dgm:cxn modelId="{FE43772F-4DDA-4249-B6E7-1C995104D98F}" type="presParOf" srcId="{67009D67-CF83-4E99-86AE-C60F4E9EF762}" destId="{C0D759F3-E548-4753-A290-C1FDE342D614}" srcOrd="0" destOrd="0" presId="urn:microsoft.com/office/officeart/2009/3/layout/StepUpProcess"/>
    <dgm:cxn modelId="{06EE7933-9567-455D-B74E-DD14315F599D}" type="presParOf" srcId="{67009D67-CF83-4E99-86AE-C60F4E9EF762}" destId="{058A4ED9-FFBF-4E70-AA11-40594A8B863B}" srcOrd="1" destOrd="0" presId="urn:microsoft.com/office/officeart/2009/3/layout/StepUpProcess"/>
    <dgm:cxn modelId="{7BFF5E93-4681-4C4B-B2D0-04135A4451FB}" type="presParOf" srcId="{67009D67-CF83-4E99-86AE-C60F4E9EF762}" destId="{F8DA5822-D101-4FB2-97C6-3092821AB835}" srcOrd="2" destOrd="0" presId="urn:microsoft.com/office/officeart/2009/3/layout/StepUpProcess"/>
    <dgm:cxn modelId="{786E84BB-3CF4-4163-962E-D8EB12538FD2}" type="presParOf" srcId="{A26AF88A-D65D-4AA9-AE51-DA676484959E}" destId="{D974437F-9726-4CAE-87D2-AA6EDD83A507}" srcOrd="3" destOrd="0" presId="urn:microsoft.com/office/officeart/2009/3/layout/StepUpProcess"/>
    <dgm:cxn modelId="{3A5CD80E-C76C-4CF2-9283-3CC6427FDA91}" type="presParOf" srcId="{D974437F-9726-4CAE-87D2-AA6EDD83A507}" destId="{38C8C84A-7B7C-424D-9AC8-99DF62AAC886}" srcOrd="0" destOrd="0" presId="urn:microsoft.com/office/officeart/2009/3/layout/StepUpProcess"/>
    <dgm:cxn modelId="{D87257CE-42A4-41D5-A357-B95810508207}" type="presParOf" srcId="{A26AF88A-D65D-4AA9-AE51-DA676484959E}" destId="{DAA8DD48-62D5-4B1B-826B-99EB7868D385}" srcOrd="4" destOrd="0" presId="urn:microsoft.com/office/officeart/2009/3/layout/StepUpProcess"/>
    <dgm:cxn modelId="{F1F9FD5E-0590-4F3E-9F29-FB4EF860A7AB}" type="presParOf" srcId="{DAA8DD48-62D5-4B1B-826B-99EB7868D385}" destId="{11AA4997-AB13-4088-890A-4EEDF51D42E2}" srcOrd="0" destOrd="0" presId="urn:microsoft.com/office/officeart/2009/3/layout/StepUpProcess"/>
    <dgm:cxn modelId="{4AC6A293-8477-44FE-AB93-496959CEB1BE}" type="presParOf" srcId="{DAA8DD48-62D5-4B1B-826B-99EB7868D385}" destId="{C33B72B4-E4A7-48F0-B200-14DF1817D741}" srcOrd="1" destOrd="0" presId="urn:microsoft.com/office/officeart/2009/3/layout/StepUpProcess"/>
    <dgm:cxn modelId="{1F87DB35-1E21-4A3C-9BD5-5DF7AA39C2EC}" type="presParOf" srcId="{DAA8DD48-62D5-4B1B-826B-99EB7868D385}" destId="{3F0B1DFB-337E-4F40-B5B9-5B1336AE8AA6}" srcOrd="2" destOrd="0" presId="urn:microsoft.com/office/officeart/2009/3/layout/StepUpProcess"/>
    <dgm:cxn modelId="{5D442850-9613-47E7-85C2-5712AF453DC4}" type="presParOf" srcId="{A26AF88A-D65D-4AA9-AE51-DA676484959E}" destId="{009C916F-7890-4709-872C-535C29519D3A}" srcOrd="5" destOrd="0" presId="urn:microsoft.com/office/officeart/2009/3/layout/StepUpProcess"/>
    <dgm:cxn modelId="{0AB271CB-3C7D-4D54-ABB5-3CAFF394D724}" type="presParOf" srcId="{009C916F-7890-4709-872C-535C29519D3A}" destId="{36BBE3A7-E8CA-4E61-82B2-38952F37B8C5}" srcOrd="0" destOrd="0" presId="urn:microsoft.com/office/officeart/2009/3/layout/StepUpProcess"/>
    <dgm:cxn modelId="{C3A0AFCD-8CB5-4480-A798-A8085D6CB613}" type="presParOf" srcId="{A26AF88A-D65D-4AA9-AE51-DA676484959E}" destId="{062207F1-8CEC-4886-802C-61FE23F0FBC4}" srcOrd="6" destOrd="0" presId="urn:microsoft.com/office/officeart/2009/3/layout/StepUpProcess"/>
    <dgm:cxn modelId="{9D0312BF-5187-492E-9BE6-5744472DE614}" type="presParOf" srcId="{062207F1-8CEC-4886-802C-61FE23F0FBC4}" destId="{5899CCB1-0077-4BA8-8EF3-86B2F3A49E24}" srcOrd="0" destOrd="0" presId="urn:microsoft.com/office/officeart/2009/3/layout/StepUpProcess"/>
    <dgm:cxn modelId="{7A53B2D7-194D-47D0-B4CA-CBF0BD68E835}" type="presParOf" srcId="{062207F1-8CEC-4886-802C-61FE23F0FBC4}" destId="{25A4559A-697F-4208-B7FB-4DDA8F8E4567}" srcOrd="1" destOrd="0" presId="urn:microsoft.com/office/officeart/2009/3/layout/StepUpProcess"/>
    <dgm:cxn modelId="{48235AEB-D3BF-489A-A3A9-3A426E0BA0B7}" type="presParOf" srcId="{062207F1-8CEC-4886-802C-61FE23F0FBC4}" destId="{45487203-715D-4672-B186-4F27C956B5BB}" srcOrd="2" destOrd="0" presId="urn:microsoft.com/office/officeart/2009/3/layout/StepUpProcess"/>
    <dgm:cxn modelId="{50593AD8-6A70-4A3C-92AD-2AA5EA7A9EA1}" type="presParOf" srcId="{A26AF88A-D65D-4AA9-AE51-DA676484959E}" destId="{C7C48E5C-D90B-4494-8EF4-D72DB90F0651}" srcOrd="7" destOrd="0" presId="urn:microsoft.com/office/officeart/2009/3/layout/StepUpProcess"/>
    <dgm:cxn modelId="{6D9FECEE-C14B-4273-9DE3-2BEB201D8A2A}" type="presParOf" srcId="{C7C48E5C-D90B-4494-8EF4-D72DB90F0651}" destId="{4BFC9CC5-FA3F-4DCB-8C81-9F9A6AA89A56}" srcOrd="0" destOrd="0" presId="urn:microsoft.com/office/officeart/2009/3/layout/StepUpProcess"/>
    <dgm:cxn modelId="{E1A3B7FC-25C1-43E2-BDE6-3C26E26383F7}" type="presParOf" srcId="{A26AF88A-D65D-4AA9-AE51-DA676484959E}" destId="{A6E5DBFB-C15F-44B0-8610-85F76F8DE75E}" srcOrd="8" destOrd="0" presId="urn:microsoft.com/office/officeart/2009/3/layout/StepUpProcess"/>
    <dgm:cxn modelId="{C219EAF3-6071-4E8A-B1FA-BA5910CDD5D3}" type="presParOf" srcId="{A6E5DBFB-C15F-44B0-8610-85F76F8DE75E}" destId="{5EEEFF57-AF0A-428E-9D15-3C8B919A534E}" srcOrd="0" destOrd="0" presId="urn:microsoft.com/office/officeart/2009/3/layout/StepUpProcess"/>
    <dgm:cxn modelId="{4BD74BF7-388B-418C-BAFD-6BBDCC222BDF}" type="presParOf" srcId="{A6E5DBFB-C15F-44B0-8610-85F76F8DE75E}" destId="{A26CBAF9-5D1B-49F3-A433-0E62EC90C3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78E8A-2E3D-4238-B194-F0F782E88C50}">
      <dsp:nvSpPr>
        <dsp:cNvPr id="0" name=""/>
        <dsp:cNvSpPr/>
      </dsp:nvSpPr>
      <dsp:spPr>
        <a:xfrm rot="5400000">
          <a:off x="313565" y="1949144"/>
          <a:ext cx="942657" cy="15685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F5078-8686-46FC-8DDF-41FC18114534}">
      <dsp:nvSpPr>
        <dsp:cNvPr id="0" name=""/>
        <dsp:cNvSpPr/>
      </dsp:nvSpPr>
      <dsp:spPr>
        <a:xfrm>
          <a:off x="156212" y="2417806"/>
          <a:ext cx="1416105" cy="1241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Powołanie promotora</a:t>
          </a:r>
        </a:p>
      </dsp:txBody>
      <dsp:txXfrm>
        <a:off x="156212" y="2417806"/>
        <a:ext cx="1416105" cy="1241299"/>
      </dsp:txXfrm>
    </dsp:sp>
    <dsp:sp modelId="{E951FB7D-B726-4F33-ADFA-40FD68ECCDD9}">
      <dsp:nvSpPr>
        <dsp:cNvPr id="0" name=""/>
        <dsp:cNvSpPr/>
      </dsp:nvSpPr>
      <dsp:spPr>
        <a:xfrm>
          <a:off x="1305127" y="1833665"/>
          <a:ext cx="267189" cy="26718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759F3-E548-4753-A290-C1FDE342D614}">
      <dsp:nvSpPr>
        <dsp:cNvPr id="0" name=""/>
        <dsp:cNvSpPr/>
      </dsp:nvSpPr>
      <dsp:spPr>
        <a:xfrm rot="5400000">
          <a:off x="2047154" y="1520166"/>
          <a:ext cx="942657" cy="15685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A4ED9-FFBF-4E70-AA11-40594A8B863B}">
      <dsp:nvSpPr>
        <dsp:cNvPr id="0" name=""/>
        <dsp:cNvSpPr/>
      </dsp:nvSpPr>
      <dsp:spPr>
        <a:xfrm>
          <a:off x="1889801" y="1988827"/>
          <a:ext cx="1416105" cy="1241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Weryfikacja 8PRK</a:t>
          </a:r>
        </a:p>
      </dsp:txBody>
      <dsp:txXfrm>
        <a:off x="1889801" y="1988827"/>
        <a:ext cx="1416105" cy="1241299"/>
      </dsp:txXfrm>
    </dsp:sp>
    <dsp:sp modelId="{F8DA5822-D101-4FB2-97C6-3092821AB835}">
      <dsp:nvSpPr>
        <dsp:cNvPr id="0" name=""/>
        <dsp:cNvSpPr/>
      </dsp:nvSpPr>
      <dsp:spPr>
        <a:xfrm>
          <a:off x="3038716" y="1404687"/>
          <a:ext cx="267189" cy="26718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A4997-AB13-4088-890A-4EEDF51D42E2}">
      <dsp:nvSpPr>
        <dsp:cNvPr id="0" name=""/>
        <dsp:cNvSpPr/>
      </dsp:nvSpPr>
      <dsp:spPr>
        <a:xfrm rot="5400000">
          <a:off x="3780743" y="1091187"/>
          <a:ext cx="942657" cy="15685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B72B4-E4A7-48F0-B200-14DF1817D741}">
      <dsp:nvSpPr>
        <dsp:cNvPr id="0" name=""/>
        <dsp:cNvSpPr/>
      </dsp:nvSpPr>
      <dsp:spPr>
        <a:xfrm>
          <a:off x="3658156" y="1596256"/>
          <a:ext cx="1416105" cy="1241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Wszczęcie postępowania</a:t>
          </a:r>
        </a:p>
      </dsp:txBody>
      <dsp:txXfrm>
        <a:off x="3658156" y="1596256"/>
        <a:ext cx="1416105" cy="1241299"/>
      </dsp:txXfrm>
    </dsp:sp>
    <dsp:sp modelId="{3F0B1DFB-337E-4F40-B5B9-5B1336AE8AA6}">
      <dsp:nvSpPr>
        <dsp:cNvPr id="0" name=""/>
        <dsp:cNvSpPr/>
      </dsp:nvSpPr>
      <dsp:spPr>
        <a:xfrm>
          <a:off x="4772306" y="975708"/>
          <a:ext cx="267189" cy="26718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9CCB1-0077-4BA8-8EF3-86B2F3A49E24}">
      <dsp:nvSpPr>
        <dsp:cNvPr id="0" name=""/>
        <dsp:cNvSpPr/>
      </dsp:nvSpPr>
      <dsp:spPr>
        <a:xfrm rot="5400000">
          <a:off x="5514332" y="662209"/>
          <a:ext cx="942657" cy="15685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4559A-697F-4208-B7FB-4DDA8F8E4567}">
      <dsp:nvSpPr>
        <dsp:cNvPr id="0" name=""/>
        <dsp:cNvSpPr/>
      </dsp:nvSpPr>
      <dsp:spPr>
        <a:xfrm>
          <a:off x="5356980" y="1130871"/>
          <a:ext cx="1416105" cy="1241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5356980" y="1130871"/>
        <a:ext cx="1416105" cy="1241299"/>
      </dsp:txXfrm>
    </dsp:sp>
    <dsp:sp modelId="{45487203-715D-4672-B186-4F27C956B5BB}">
      <dsp:nvSpPr>
        <dsp:cNvPr id="0" name=""/>
        <dsp:cNvSpPr/>
      </dsp:nvSpPr>
      <dsp:spPr>
        <a:xfrm>
          <a:off x="6505895" y="546730"/>
          <a:ext cx="267189" cy="26718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EFF57-AF0A-428E-9D15-3C8B919A534E}">
      <dsp:nvSpPr>
        <dsp:cNvPr id="0" name=""/>
        <dsp:cNvSpPr/>
      </dsp:nvSpPr>
      <dsp:spPr>
        <a:xfrm rot="5400000">
          <a:off x="7247922" y="233231"/>
          <a:ext cx="942657" cy="156856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CBAF9-5D1B-49F3-A433-0E62EC90C323}">
      <dsp:nvSpPr>
        <dsp:cNvPr id="0" name=""/>
        <dsp:cNvSpPr/>
      </dsp:nvSpPr>
      <dsp:spPr>
        <a:xfrm>
          <a:off x="7090569" y="701892"/>
          <a:ext cx="1416105" cy="1241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7090569" y="701892"/>
        <a:ext cx="1416105" cy="1241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32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8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55CA9A-B7A6-4B56-85C8-D658641F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90CA-F0CF-4922-99DE-CD73EFC8E5B9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9D0870-11B5-4214-96DE-7833700D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DCBA4F-A287-4BC1-9CBD-C071553A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C139E-CED0-43B3-B0FD-C3F41DB57E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83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0E33CF-31C4-4507-9A6C-BECA7DEF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0FC1-794A-4F27-AB0C-F363DBA8316D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F89980-4154-4B82-BC9C-2C714051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08B444-732D-48DF-8560-66362300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3C8F-0AFE-425C-88D6-07A266D71A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868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67000BD-1200-47F9-A503-E8121A61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D83F-7ECB-45FB-AEC4-DC4D02B7ECBC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5B556A2D-3102-40EA-8DBD-E980C735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A76E533-3AE7-41C8-A3F4-6EDA9C84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BD46-8092-47B9-A738-033758C6D0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19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5A2472FF-DD0F-4EBF-B64F-F18A8D30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39823-19C7-4F96-BBBE-660F4C794D94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A407A028-7971-4C49-B0E2-D3230A38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D86FACA1-5D26-4D2A-8FFA-0C771556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6ED39-EBC0-4449-BBFE-8388DAFCF2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95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587B5F3A-2FB5-479F-A7B2-34B0757C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D7E4-72A2-4494-B424-9F0DBFF3A0FC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2E1B574-61DF-459A-98A6-3378A6D7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5E6C22F5-5B13-4321-A30E-8E6633A0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0C0E-CAAA-40EC-A1C0-0E21398ED5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57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B190CB7-5CB4-483E-A92C-CF817F30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D94E7-83A0-4EA6-9CC8-7059556A5E7A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7053767-6F4F-45CA-BE32-D3049026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1939CC22-EC07-4DDF-9487-98FADC21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DB9E-CF58-45FE-BACF-0183B36F4C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2558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CDD04D-7DAA-4D16-99BC-FDF677C9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DFB2-578D-4AA3-A12E-BB48DF807430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11B8A6-F459-43C4-956F-A56834BF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A4AD9C-62F3-4718-B8BA-7755E0DE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022D3-63BB-47D4-A516-9ECD9273003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671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1581A2-9793-405F-B88B-FF76FBDA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CA75-8072-47E4-83DA-D800CBE6903D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31D734-1591-4802-8A67-904B0C8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B883E1-9020-428F-AFB1-46C71BAF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88CD-566F-44E5-A383-95ACAE789D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523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566D1720-796E-46EF-8A45-4EDE806C67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Tytuł slajdu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FF8C4527-6C5B-4C9A-930A-20CFC72DDE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38A075-A699-4788-91F6-8A5EDEA93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5B7194FB-3024-41CA-A54D-605295299BC3}" type="datetimeFigureOut">
              <a:rPr lang="pl-PL"/>
              <a:pPr>
                <a:defRPr/>
              </a:pPr>
              <a:t>2019-12-09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53625-FDAE-4ED5-A081-190596729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68CFBE-D052-4874-8D80-C9E14C48F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8C85A19-3A5B-4EA7-B15A-6CCFAA601E4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5BE79E9-0980-46A1-B0FD-EA3406063766}"/>
              </a:ext>
            </a:extLst>
          </p:cNvPr>
          <p:cNvSpPr txBox="1">
            <a:spLocks/>
          </p:cNvSpPr>
          <p:nvPr/>
        </p:nvSpPr>
        <p:spPr bwMode="auto">
          <a:xfrm>
            <a:off x="792581" y="6264005"/>
            <a:ext cx="7772400" cy="5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1600" dirty="0"/>
              <a:t>Katowice, 10 grudzień 2019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74A85D4-47FA-4629-8B1A-B0D5E10C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06" y="2892353"/>
            <a:ext cx="8352928" cy="2232248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Awanse naukowe w świetle  ustawy 2.0 Prawo o Szkolnictwie Wyższym i Nauce</a:t>
            </a:r>
            <a:br>
              <a:rPr lang="pl-PL" sz="3200" dirty="0"/>
            </a:br>
            <a:endParaRPr lang="pl-PL" sz="20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933549" y="5157191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Komitet Naukowy Dyscypliny Nauki </a:t>
            </a:r>
          </a:p>
          <a:p>
            <a:r>
              <a:rPr lang="pl-PL" b="1" dirty="0">
                <a:solidFill>
                  <a:schemeClr val="bg1"/>
                </a:solidFill>
              </a:rPr>
              <a:t>o Zarządzaniu i Jakości </a:t>
            </a:r>
          </a:p>
          <a:p>
            <a:r>
              <a:rPr lang="pl-PL" dirty="0">
                <a:solidFill>
                  <a:schemeClr val="bg1"/>
                </a:solidFill>
              </a:rPr>
              <a:t>Prof. dr hab. inż. Celina M. Olszak </a:t>
            </a:r>
          </a:p>
          <a:p>
            <a:r>
              <a:rPr lang="pl-PL" dirty="0">
                <a:solidFill>
                  <a:schemeClr val="bg1"/>
                </a:solidFill>
              </a:rPr>
              <a:t>Dr hab. Andrzej Bajdak, prof. UE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39490" y="5192053"/>
            <a:ext cx="4268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Komitet Naukowy Dyscypliny Ekonomia</a:t>
            </a:r>
          </a:p>
          <a:p>
            <a:r>
              <a:rPr lang="pl-PL" b="1" dirty="0">
                <a:solidFill>
                  <a:schemeClr val="bg1"/>
                </a:solidFill>
              </a:rPr>
              <a:t> i Finanse </a:t>
            </a:r>
          </a:p>
          <a:p>
            <a:r>
              <a:rPr lang="pl-PL" dirty="0">
                <a:solidFill>
                  <a:schemeClr val="bg1"/>
                </a:solidFill>
              </a:rPr>
              <a:t>Prof. dr hab. Grzegorz Kończak</a:t>
            </a:r>
          </a:p>
          <a:p>
            <a:r>
              <a:rPr lang="pl-PL" dirty="0">
                <a:solidFill>
                  <a:schemeClr val="bg1"/>
                </a:solidFill>
              </a:rPr>
              <a:t>Dr hab. Jacek Pietrucha, prof. UE</a:t>
            </a:r>
          </a:p>
        </p:txBody>
      </p:sp>
    </p:spTree>
    <p:extLst>
      <p:ext uri="{BB962C8B-B14F-4D97-AF65-F5344CB8AC3E}">
        <p14:creationId xmlns:p14="http://schemas.microsoft.com/office/powerpoint/2010/main" val="118039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1143000"/>
          </a:xfrm>
        </p:spPr>
        <p:txBody>
          <a:bodyPr/>
          <a:lstStyle/>
          <a:p>
            <a:pPr algn="ctr"/>
            <a:r>
              <a:rPr lang="pl-PL" sz="3600" b="1" dirty="0"/>
              <a:t>Procedura przeprowadzania postępowania habilitacyjnego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53136"/>
          </a:xfrm>
        </p:spPr>
        <p:txBody>
          <a:bodyPr/>
          <a:lstStyle/>
          <a:p>
            <a:pPr lvl="0"/>
            <a:r>
              <a:rPr lang="pl-PL" sz="2000" dirty="0"/>
              <a:t>Komitet naukowy po otrzymaniu wniosku kandydata od RDN, w terminie 4 tygodni, podejmuje uchwałę w sprawie wyrażenia zgody na przeprowadzenie postępowania w sprawie nadania stopnia doktora habilitowanego.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W przypadku odmowy wyrażenia zgody na przeprowadzenie postępowania w sprawie nadania stopnia doktora habilitowanego, komitet naukowy zwraca wniosek do RDN. 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Uchwały w sprawie wyrażenia zgody na przeprowadzenie postępowania w sprawie nadania stopnia doktora habilitowanego podejmowane są bezwzględną większością głosów w głosowaniu tajnym, w obecności co najmniej połowy składu komitetu naukowego.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9881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525344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600" b="1" dirty="0"/>
              <a:t>KOMISJA HABILITACYJNA </a:t>
            </a:r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r>
              <a:rPr lang="pl-PL" sz="2000" dirty="0"/>
              <a:t>Komitet naukowy, w terminie 6 tygodni od dnia otrzymania informacji o członkach komisji habilitacyjnej wyznaczonych przez RDN, </a:t>
            </a:r>
            <a:r>
              <a:rPr lang="pl-PL" sz="2000" b="1" dirty="0"/>
              <a:t>powołuje komisję habilitacyjną. 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b="1" dirty="0"/>
              <a:t>Komisja składa się z</a:t>
            </a:r>
            <a:r>
              <a:rPr lang="pl-PL" sz="2000" dirty="0"/>
              <a:t>: </a:t>
            </a:r>
          </a:p>
          <a:p>
            <a:pPr lvl="0"/>
            <a:r>
              <a:rPr lang="pl-PL" sz="2000" b="1" dirty="0"/>
              <a:t>4 członków</a:t>
            </a:r>
            <a:r>
              <a:rPr lang="pl-PL" sz="2000" dirty="0"/>
              <a:t>, w tym przewodniczącego i 3 recenzentów wyznaczonych przez RDN; </a:t>
            </a:r>
          </a:p>
          <a:p>
            <a:pPr lvl="0"/>
            <a:r>
              <a:rPr lang="pl-PL" sz="2000" b="1" dirty="0"/>
              <a:t>2 członków </a:t>
            </a:r>
            <a:r>
              <a:rPr lang="pl-PL" sz="2000" dirty="0"/>
              <a:t>posiadających stopień doktora habilitowanego lub tytuł profesora, zatrudnionych na Uniwersytecie, będących członkami komitetu naukowego, w tym sekretarza; </a:t>
            </a:r>
          </a:p>
          <a:p>
            <a:pPr lvl="0"/>
            <a:r>
              <a:rPr lang="pl-PL" sz="2000" b="1" dirty="0"/>
              <a:t>recenzenta </a:t>
            </a:r>
            <a:r>
              <a:rPr lang="pl-PL" sz="2000" dirty="0"/>
              <a:t>posiadającego stopień doktora habilitowanego lub tytuł profesora oraz aktualny dorobek naukowy i uznaną renomę, w tym międzynarodową, </a:t>
            </a:r>
            <a:r>
              <a:rPr lang="pl-PL" sz="2000" b="1" dirty="0"/>
              <a:t>niebędącego pracownikiem Uniwersytetu. </a:t>
            </a:r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r>
              <a:rPr lang="pl-PL" sz="14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61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52128"/>
          </a:xfrm>
        </p:spPr>
        <p:txBody>
          <a:bodyPr/>
          <a:lstStyle/>
          <a:p>
            <a:pPr algn="ctr"/>
            <a:r>
              <a:rPr lang="pl-PL" sz="3600" b="1" dirty="0"/>
              <a:t>KOLOKWIUM HABILITACYJNE</a:t>
            </a:r>
            <a:br>
              <a:rPr lang="pl-PL" sz="3600" b="1" dirty="0"/>
            </a:br>
            <a:r>
              <a:rPr lang="pl-PL" sz="3600" b="1" dirty="0"/>
              <a:t>(część jawna)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pPr lvl="0"/>
            <a:r>
              <a:rPr lang="pl-PL" sz="1800" b="1" dirty="0"/>
              <a:t>Komisja habilitacyjna  </a:t>
            </a:r>
            <a:r>
              <a:rPr lang="pl-PL" sz="1800" dirty="0"/>
              <a:t>przeprowadza kolokwium habilitacyjne.</a:t>
            </a:r>
          </a:p>
          <a:p>
            <a:pPr lvl="0"/>
            <a:r>
              <a:rPr lang="pl-PL" sz="1800" dirty="0"/>
              <a:t>Kolokwium habilitacyjne przeprowadza się w siedzibie Uniwersytetu.</a:t>
            </a:r>
          </a:p>
          <a:p>
            <a:pPr lvl="0"/>
            <a:r>
              <a:rPr lang="pl-PL" sz="1800" dirty="0"/>
              <a:t>O terminie przeprowadzenia kolokwium habilitacyjnego zawiadamia się kandydata  w terminie 2 tygodni przed datą kolokwium. </a:t>
            </a:r>
          </a:p>
          <a:p>
            <a:pPr lvl="0"/>
            <a:endParaRPr lang="pl-PL" sz="1800" dirty="0"/>
          </a:p>
          <a:p>
            <a:pPr lvl="0"/>
            <a:endParaRPr lang="pl-PL" sz="1800" dirty="0"/>
          </a:p>
          <a:p>
            <a:pPr lvl="0"/>
            <a:r>
              <a:rPr lang="pl-PL" sz="1800" dirty="0"/>
              <a:t>Kolokwium rozpoczyna się od przedstawienia osoby kandydata przez sekretarza komisji. </a:t>
            </a:r>
          </a:p>
          <a:p>
            <a:pPr lvl="0"/>
            <a:r>
              <a:rPr lang="pl-PL" sz="1800" b="1" dirty="0"/>
              <a:t>Kandydat przedstawia osiągnięcia naukowe stanowiące podstawę wniosku o nadanie stopnia doktora habilitowanego</a:t>
            </a:r>
            <a:r>
              <a:rPr lang="pl-PL" sz="1800" dirty="0"/>
              <a:t>. </a:t>
            </a:r>
          </a:p>
          <a:p>
            <a:pPr lvl="0"/>
            <a:r>
              <a:rPr lang="pl-PL" sz="1800" dirty="0"/>
              <a:t>Przewodniczący zarządza dyskusję nad osiągnięciami kandydata. </a:t>
            </a:r>
          </a:p>
          <a:p>
            <a:pPr lvl="0"/>
            <a:r>
              <a:rPr lang="pl-PL" sz="1800" dirty="0"/>
              <a:t>Każdy z członków komisji habilitacyjnej jest uprawniony do zadawania pytań kandydatowi dotyczących przedstawionego osiągnięcia naukowego.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193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120680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600" b="1" dirty="0"/>
              <a:t>KOMISJA HABILITACYJNA</a:t>
            </a:r>
          </a:p>
          <a:p>
            <a:pPr marL="0" lvl="0" indent="0" algn="ctr">
              <a:buNone/>
            </a:pPr>
            <a:r>
              <a:rPr lang="pl-PL" sz="3600" b="1" dirty="0"/>
              <a:t>(część niejawna) </a:t>
            </a:r>
            <a:endParaRPr lang="pl-PL" sz="2400" dirty="0"/>
          </a:p>
          <a:p>
            <a:pPr lvl="0"/>
            <a:r>
              <a:rPr lang="pl-PL" sz="2400" dirty="0"/>
              <a:t>Po zakończeniu kolokwium przewodniczący </a:t>
            </a:r>
            <a:r>
              <a:rPr lang="pl-PL" sz="2400" b="1" dirty="0"/>
              <a:t>zarządza dyskusję i podjęcie uchwały zawierającej opinię </a:t>
            </a:r>
            <a:r>
              <a:rPr lang="pl-PL" sz="2400" dirty="0"/>
              <a:t>w sprawie nadania stopnia doktora habilitowanego.</a:t>
            </a:r>
          </a:p>
          <a:p>
            <a:pPr lvl="0"/>
            <a:r>
              <a:rPr lang="pl-PL" sz="2400" dirty="0"/>
              <a:t>Uchwałę zawierająca opinię w sprawie nadania stopnia doktora habilitowanego podejmuje komisja habilitacyjna w głosowaniu jawnym, bezwzględną większością głosów. </a:t>
            </a:r>
          </a:p>
          <a:p>
            <a:pPr lvl="0"/>
            <a:r>
              <a:rPr lang="pl-PL" sz="2400" dirty="0"/>
              <a:t>Na </a:t>
            </a:r>
            <a:r>
              <a:rPr lang="pl-PL" sz="2400" b="1" dirty="0"/>
              <a:t>wniosek kandydata </a:t>
            </a:r>
            <a:r>
              <a:rPr lang="pl-PL" sz="2400" dirty="0"/>
              <a:t>komisja podejmuje uchwałę w </a:t>
            </a:r>
            <a:r>
              <a:rPr lang="pl-PL" sz="2400" b="1" dirty="0"/>
              <a:t>głosowaniu tajnym</a:t>
            </a:r>
            <a:r>
              <a:rPr lang="pl-PL" sz="2400" dirty="0"/>
              <a:t>. </a:t>
            </a:r>
          </a:p>
          <a:p>
            <a:pPr lvl="0"/>
            <a:r>
              <a:rPr lang="pl-PL" sz="2400" dirty="0"/>
              <a:t>Opinia </a:t>
            </a:r>
            <a:r>
              <a:rPr lang="pl-PL" sz="2400" b="1" dirty="0"/>
              <a:t>nie może być pozytywna, jeżeli co najmniej 2 recenzje są negatywne.</a:t>
            </a:r>
          </a:p>
          <a:p>
            <a:pPr lvl="0"/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15099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/>
              <a:t>Nadanie stopnia naukowego doktora habilitowanego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205288"/>
          </a:xfrm>
        </p:spPr>
        <p:txBody>
          <a:bodyPr/>
          <a:lstStyle/>
          <a:p>
            <a:pPr lvl="0"/>
            <a:r>
              <a:rPr lang="pl-PL" sz="2000" dirty="0"/>
              <a:t>Na podstawie uchwały komisji habilitacyjnej </a:t>
            </a:r>
            <a:r>
              <a:rPr lang="pl-PL" sz="2000" b="1" dirty="0"/>
              <a:t>komitet naukowy nadaje stopień naukowy doktora habilitowanego albo odmawia jego nadania. </a:t>
            </a:r>
          </a:p>
          <a:p>
            <a:pPr lvl="0"/>
            <a:endParaRPr lang="pl-PL" sz="2000" b="1" dirty="0"/>
          </a:p>
          <a:p>
            <a:pPr lvl="0"/>
            <a:r>
              <a:rPr lang="pl-PL" sz="2000" dirty="0"/>
              <a:t>Od decyzji o odmowie nadania stopnia doktora habilitowanego </a:t>
            </a:r>
            <a:r>
              <a:rPr lang="pl-PL" sz="2000" b="1" dirty="0"/>
              <a:t>przysługuje odwołanie do RDN w terminie 30 dni </a:t>
            </a:r>
            <a:r>
              <a:rPr lang="pl-PL" sz="2000" dirty="0"/>
              <a:t>od dnia doręczenia decyzji.</a:t>
            </a:r>
          </a:p>
          <a:p>
            <a:pPr lvl="0"/>
            <a:endParaRPr lang="pl-PL" sz="2000" dirty="0"/>
          </a:p>
          <a:p>
            <a:pPr lvl="0"/>
            <a:r>
              <a:rPr lang="pl-PL" sz="2000" dirty="0"/>
              <a:t>Komitet naukowy przekazuje odwołanie kandydata do RDN wraz ze swoją opinią i aktami sprawy w terminie 3 miesięcy od dnia złożenia odwołania. </a:t>
            </a:r>
          </a:p>
          <a:p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666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5BE79E9-0980-46A1-B0FD-EA3406063766}"/>
              </a:ext>
            </a:extLst>
          </p:cNvPr>
          <p:cNvSpPr txBox="1">
            <a:spLocks/>
          </p:cNvSpPr>
          <p:nvPr/>
        </p:nvSpPr>
        <p:spPr bwMode="auto">
          <a:xfrm>
            <a:off x="0" y="3434098"/>
            <a:ext cx="9144000" cy="2659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2000" dirty="0">
                <a:solidFill>
                  <a:srgbClr val="FFFF00"/>
                </a:solidFill>
              </a:rPr>
              <a:t>Postępowania wszczęte do 30 kwietnia 2019</a:t>
            </a:r>
          </a:p>
          <a:p>
            <a:pPr algn="ctr"/>
            <a:endParaRPr lang="pl-PL" sz="2000" dirty="0">
              <a:solidFill>
                <a:srgbClr val="FFFF00"/>
              </a:solidFill>
            </a:endParaRPr>
          </a:p>
          <a:p>
            <a:pPr algn="ctr"/>
            <a:r>
              <a:rPr lang="pl-PL" sz="2000" dirty="0">
                <a:solidFill>
                  <a:srgbClr val="FFFF00"/>
                </a:solidFill>
              </a:rPr>
              <a:t>Doktoranci Szkoły Doktorskiej</a:t>
            </a:r>
          </a:p>
          <a:p>
            <a:pPr algn="ctr"/>
            <a:r>
              <a:rPr lang="pl-PL" sz="2000" dirty="0">
                <a:solidFill>
                  <a:srgbClr val="FFFF00"/>
                </a:solidFill>
              </a:rPr>
              <a:t>i Studiów Doktoranckich</a:t>
            </a:r>
          </a:p>
          <a:p>
            <a:pPr algn="ctr"/>
            <a:endParaRPr lang="pl-PL" sz="2000" dirty="0">
              <a:solidFill>
                <a:srgbClr val="FFFF00"/>
              </a:solidFill>
            </a:endParaRPr>
          </a:p>
          <a:p>
            <a:pPr algn="ctr"/>
            <a:r>
              <a:rPr lang="pl-PL" sz="2000" dirty="0">
                <a:solidFill>
                  <a:srgbClr val="FFFF00"/>
                </a:solidFill>
              </a:rPr>
              <a:t>Doktoraty eksternistyczne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FF79A84-07E2-4E77-8F72-AC5F02D49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58432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Doktoraty</a:t>
            </a:r>
            <a:br>
              <a:rPr lang="pl-PL" sz="32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54408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5BE79E9-0980-46A1-B0FD-EA3406063766}"/>
              </a:ext>
            </a:extLst>
          </p:cNvPr>
          <p:cNvSpPr txBox="1">
            <a:spLocks/>
          </p:cNvSpPr>
          <p:nvPr/>
        </p:nvSpPr>
        <p:spPr bwMode="auto">
          <a:xfrm>
            <a:off x="467544" y="4725293"/>
            <a:ext cx="7772400" cy="5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2000" dirty="0">
                <a:solidFill>
                  <a:srgbClr val="FFFF00"/>
                </a:solidFill>
              </a:rPr>
              <a:t>Postępowania wszczęte do 30 kwietnia 2019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FF79A84-07E2-4E77-8F72-AC5F02D49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772400" cy="158432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Doktoraty</a:t>
            </a:r>
            <a:br>
              <a:rPr lang="pl-PL" sz="32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72375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205288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X. Przepisy przejściowe i końcowe</a:t>
            </a:r>
          </a:p>
          <a:p>
            <a:pPr marL="0" indent="0" algn="ctr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20</a:t>
            </a: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Przewody doktorskie wszczęte i niezakończone przed dniem 1 października 2019 roku są przeprowadzane na zasadach dotychczasowych, zgodnie z art. 179 ust. 1 ustawy z dnia 3 lipca 2018 r. Przepisy wprowadzające ustawę – Prawo o szkolnictwie wyższym i nauce […] uprawnienia przysługujące radzie wydziału przejmuje odpowiednio komitet naukowy uprawniony do nadania stopnia naukowego w dyscyplinie.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0F646CE-382E-4DF3-8C53-A7ABB4EB433C}"/>
              </a:ext>
            </a:extLst>
          </p:cNvPr>
          <p:cNvSpPr txBox="1"/>
          <p:nvPr/>
        </p:nvSpPr>
        <p:spPr>
          <a:xfrm>
            <a:off x="3059832" y="5973649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Uchwała nr 123/2018/2019 Senatu UE Katowice</a:t>
            </a:r>
          </a:p>
        </p:txBody>
      </p:sp>
    </p:spTree>
    <p:extLst>
      <p:ext uri="{BB962C8B-B14F-4D97-AF65-F5344CB8AC3E}">
        <p14:creationId xmlns:p14="http://schemas.microsoft.com/office/powerpoint/2010/main" val="212435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205288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X. Przepisy przejściowe i końcowe</a:t>
            </a:r>
          </a:p>
          <a:p>
            <a:pPr marL="0" indent="0" algn="ctr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20</a:t>
            </a: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Przewody doktorskie wszczęte i niezakończone przed dniem 1 października 2019 roku </a:t>
            </a:r>
            <a:r>
              <a:rPr lang="pl-PL" sz="2400" dirty="0">
                <a:solidFill>
                  <a:srgbClr val="FF0000"/>
                </a:solidFill>
              </a:rPr>
              <a:t>są przeprowadzane na zasadach dotychczasowych</a:t>
            </a:r>
            <a:r>
              <a:rPr lang="pl-PL" sz="2400" dirty="0"/>
              <a:t>, zgodnie z art. 179 ust. 1 ustawy z dnia 3 lipca 2018 r. Przepisy wprowadzające ustawę – Prawo o szkolnictwie wyższym i nauce […] uprawnienia przysługujące radzie wydziału przejmuje odpowiednio komitet naukowy uprawniony do nadania stopnia naukowego w dyscyplinie.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0F646CE-382E-4DF3-8C53-A7ABB4EB433C}"/>
              </a:ext>
            </a:extLst>
          </p:cNvPr>
          <p:cNvSpPr txBox="1"/>
          <p:nvPr/>
        </p:nvSpPr>
        <p:spPr>
          <a:xfrm>
            <a:off x="3059832" y="5973649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Uchwała nr 123/2018/2019 Senatu UE Katowice</a:t>
            </a:r>
          </a:p>
        </p:txBody>
      </p:sp>
    </p:spTree>
    <p:extLst>
      <p:ext uri="{BB962C8B-B14F-4D97-AF65-F5344CB8AC3E}">
        <p14:creationId xmlns:p14="http://schemas.microsoft.com/office/powerpoint/2010/main" val="99264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205288"/>
          </a:xfrm>
        </p:spPr>
        <p:txBody>
          <a:bodyPr/>
          <a:lstStyle/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Przewody doktorskie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	</a:t>
            </a:r>
            <a:r>
              <a:rPr lang="pl-PL" sz="2000" dirty="0"/>
              <a:t>można było wszczynać do dnia 30 kwietnia 2019</a:t>
            </a:r>
          </a:p>
          <a:p>
            <a:pPr marL="0" indent="0">
              <a:buNone/>
            </a:pPr>
            <a:r>
              <a:rPr lang="pl-PL" sz="2000" dirty="0"/>
              <a:t>	</a:t>
            </a:r>
          </a:p>
          <a:p>
            <a:pPr marL="0" indent="0">
              <a:buNone/>
            </a:pPr>
            <a:r>
              <a:rPr lang="pl-PL" sz="2000" dirty="0"/>
              <a:t>W okresie od 1 maja 2019 do 30 września 2019 </a:t>
            </a:r>
          </a:p>
          <a:p>
            <a:pPr marL="0" indent="0">
              <a:buNone/>
            </a:pPr>
            <a:r>
              <a:rPr lang="pl-PL" sz="2000" dirty="0"/>
              <a:t>	brak możliwości wszczęcia przewodu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Od 1 października 2019 roku </a:t>
            </a:r>
          </a:p>
          <a:p>
            <a:pPr marL="0" indent="0">
              <a:buNone/>
            </a:pPr>
            <a:r>
              <a:rPr lang="pl-PL" sz="2000" dirty="0"/>
              <a:t>	wszczyna się </a:t>
            </a:r>
            <a:r>
              <a:rPr lang="pl-PL" sz="2000" dirty="0">
                <a:solidFill>
                  <a:srgbClr val="FF0000"/>
                </a:solidFill>
              </a:rPr>
              <a:t>postępowanie w sprawie nadania stopnia doktora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Przewody wszczęte do 30.04.2019 a niezakończone do 31.12.2021 r. 	z mocy ustawy zostaną umorzone lub zamknięte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245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 eaLnBrk="1" hangingPunct="1"/>
            <a:r>
              <a:rPr lang="pl-PL" altLang="pl-PL" sz="3600" b="1" dirty="0"/>
              <a:t>Agenda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205288"/>
          </a:xfrm>
        </p:spPr>
        <p:txBody>
          <a:bodyPr/>
          <a:lstStyle/>
          <a:p>
            <a:r>
              <a:rPr lang="pl-PL" dirty="0"/>
              <a:t>Zadania Komitetów. </a:t>
            </a:r>
          </a:p>
          <a:p>
            <a:r>
              <a:rPr lang="pl-PL" dirty="0"/>
              <a:t>Regulacje Prawne.</a:t>
            </a:r>
          </a:p>
          <a:p>
            <a:r>
              <a:rPr lang="pl-PL" dirty="0"/>
              <a:t>Postępowania w sprawie nadania stopnia doktora habilitowanego w Uniwersytecie Ekonomicznym w Katowicach.</a:t>
            </a:r>
          </a:p>
          <a:p>
            <a:r>
              <a:rPr lang="pl-PL" dirty="0"/>
              <a:t>Postępowania w sprawie nadania stopnia doktora w Uniwersytecie Ekonomicznym </a:t>
            </a:r>
          </a:p>
          <a:p>
            <a:pPr marL="0" indent="0">
              <a:buNone/>
            </a:pPr>
            <a:r>
              <a:rPr lang="pl-PL" dirty="0"/>
              <a:t>   w Katowicach.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990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205288"/>
          </a:xfrm>
        </p:spPr>
        <p:txBody>
          <a:bodyPr/>
          <a:lstStyle/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000" dirty="0"/>
              <a:t>Przewody wszczęte na uczelni</a:t>
            </a:r>
          </a:p>
          <a:p>
            <a:pPr marL="0" indent="0">
              <a:buNone/>
            </a:pPr>
            <a:r>
              <a:rPr lang="pl-PL" sz="2000" dirty="0"/>
              <a:t>– powołano promotora / promotora i promotora pomocniczego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Stan aktualny:		     Nadanie stopnia doktora</a:t>
            </a:r>
          </a:p>
          <a:p>
            <a:pPr marL="0" indent="0">
              <a:buNone/>
            </a:pPr>
            <a:r>
              <a:rPr lang="pl-PL" sz="2000" dirty="0"/>
              <a:t>115 	ekonomia / finanse	     </a:t>
            </a:r>
            <a:r>
              <a:rPr lang="pl-PL" sz="2000" dirty="0">
                <a:solidFill>
                  <a:srgbClr val="FF0000"/>
                </a:solidFill>
              </a:rPr>
              <a:t>ekonomia i finanse</a:t>
            </a:r>
          </a:p>
          <a:p>
            <a:pPr marL="0" indent="0">
              <a:buNone/>
            </a:pPr>
            <a:r>
              <a:rPr lang="pl-PL" sz="2000" dirty="0"/>
              <a:t>60 	nauki o zarządzaniu	     </a:t>
            </a:r>
            <a:r>
              <a:rPr lang="pl-PL" sz="2000" dirty="0">
                <a:solidFill>
                  <a:srgbClr val="FF0000"/>
                </a:solidFill>
              </a:rPr>
              <a:t>nauki o zarządzaniu i jakości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Jeżeli złożono pracę doktorską do września 2019 roku, to powołano</a:t>
            </a:r>
          </a:p>
          <a:p>
            <a:pPr>
              <a:buFontTx/>
              <a:buChar char="-"/>
            </a:pPr>
            <a:r>
              <a:rPr lang="pl-PL" sz="2000" dirty="0"/>
              <a:t>komisję doktorską</a:t>
            </a:r>
          </a:p>
          <a:p>
            <a:pPr>
              <a:buFontTx/>
              <a:buChar char="-"/>
            </a:pPr>
            <a:r>
              <a:rPr lang="pl-PL" sz="2000" dirty="0"/>
              <a:t>recenzentów, pracę wysłano do recenzji</a:t>
            </a:r>
          </a:p>
          <a:p>
            <a:pPr>
              <a:buFontTx/>
              <a:buChar char="-"/>
            </a:pPr>
            <a:r>
              <a:rPr lang="pl-PL" sz="2000" dirty="0"/>
              <a:t>komisje egzaminów doktorskich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3300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205288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b="1" dirty="0"/>
              <a:t>Złożenie pracy doktorskiej</a:t>
            </a:r>
          </a:p>
          <a:p>
            <a:pPr marL="0" indent="0">
              <a:buNone/>
            </a:pPr>
            <a:r>
              <a:rPr lang="pl-PL" sz="2000" dirty="0"/>
              <a:t>	</a:t>
            </a:r>
          </a:p>
          <a:p>
            <a:pPr marL="0" indent="0">
              <a:buNone/>
            </a:pPr>
            <a:r>
              <a:rPr lang="pl-PL" sz="2000" dirty="0"/>
              <a:t>Biuro Komitetów Naukowych p. 410A	</a:t>
            </a:r>
          </a:p>
          <a:p>
            <a:pPr marL="0" indent="0">
              <a:buNone/>
            </a:pPr>
            <a:endParaRPr lang="pl-PL" sz="2000" dirty="0"/>
          </a:p>
          <a:p>
            <a:pPr>
              <a:buFontTx/>
              <a:buChar char="-"/>
            </a:pPr>
            <a:r>
              <a:rPr lang="pl-PL" sz="2000" dirty="0"/>
              <a:t>praca doktorska – 5 egz.</a:t>
            </a:r>
          </a:p>
          <a:p>
            <a:pPr>
              <a:buFontTx/>
              <a:buChar char="-"/>
            </a:pPr>
            <a:r>
              <a:rPr lang="pl-PL" sz="2000" dirty="0"/>
              <a:t>streszczenie rozprawy w j. angielskim</a:t>
            </a:r>
          </a:p>
          <a:p>
            <a:pPr>
              <a:buFontTx/>
              <a:buChar char="-"/>
            </a:pPr>
            <a:r>
              <a:rPr lang="pl-PL" sz="2000" dirty="0"/>
              <a:t>streszczenie rozprawy w j. polskim</a:t>
            </a:r>
          </a:p>
          <a:p>
            <a:pPr>
              <a:buFontTx/>
              <a:buChar char="-"/>
            </a:pPr>
            <a:r>
              <a:rPr lang="pl-PL" sz="2000" dirty="0"/>
              <a:t>opinia promotora </a:t>
            </a:r>
          </a:p>
          <a:p>
            <a:pPr>
              <a:buFontTx/>
              <a:buChar char="-"/>
            </a:pPr>
            <a:r>
              <a:rPr lang="pl-PL" sz="2000" dirty="0"/>
              <a:t>raport z systemu JSA</a:t>
            </a:r>
          </a:p>
          <a:p>
            <a:pPr>
              <a:buFontTx/>
              <a:buChar char="-"/>
            </a:pPr>
            <a:r>
              <a:rPr lang="pl-PL" sz="2000" dirty="0"/>
              <a:t>oświadczenie – oryginalność pracy </a:t>
            </a:r>
          </a:p>
          <a:p>
            <a:pPr>
              <a:buFontTx/>
              <a:buChar char="-"/>
            </a:pPr>
            <a:r>
              <a:rPr lang="pl-PL" sz="2000" dirty="0"/>
              <a:t>oświadczenie – zgoda na udostępnianie rozprawy</a:t>
            </a:r>
          </a:p>
          <a:p>
            <a:pPr>
              <a:buFontTx/>
              <a:buChar char="-"/>
            </a:pPr>
            <a:r>
              <a:rPr lang="pl-PL" sz="2000" dirty="0"/>
              <a:t>wersja elektroniczna (płyta CD)</a:t>
            </a:r>
          </a:p>
          <a:p>
            <a:pPr>
              <a:buFontTx/>
              <a:buChar char="-"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	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98128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205288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Komitet Naukowy</a:t>
            </a:r>
          </a:p>
          <a:p>
            <a:pPr>
              <a:buFontTx/>
              <a:buChar char="-"/>
            </a:pPr>
            <a:r>
              <a:rPr lang="pl-PL" sz="2000" dirty="0"/>
              <a:t>powołuje komisję doktorską </a:t>
            </a:r>
          </a:p>
          <a:p>
            <a:pPr>
              <a:buFontTx/>
              <a:buChar char="-"/>
            </a:pPr>
            <a:r>
              <a:rPr lang="pl-PL" sz="2000" dirty="0"/>
              <a:t>powołuje recenzentów pracy doktorskiej</a:t>
            </a:r>
          </a:p>
          <a:p>
            <a:pPr>
              <a:buFontTx/>
              <a:buChar char="-"/>
            </a:pPr>
            <a:r>
              <a:rPr lang="pl-PL" sz="2000" dirty="0"/>
              <a:t>powołuje komisje egzaminacyjne egzaminów doktorskich</a:t>
            </a:r>
          </a:p>
          <a:p>
            <a:pPr marL="0" indent="0">
              <a:buNone/>
            </a:pPr>
            <a:r>
              <a:rPr lang="pl-PL" sz="2000" dirty="0"/>
              <a:t>Zwolnienie z egzaminu z j. obcego na podstawie dokumentów złożonych </a:t>
            </a:r>
            <a:r>
              <a:rPr lang="pl-PL" sz="2000" dirty="0">
                <a:solidFill>
                  <a:srgbClr val="FF0000"/>
                </a:solidFill>
              </a:rPr>
              <a:t>przy wszczęciu </a:t>
            </a:r>
            <a:r>
              <a:rPr lang="pl-PL" sz="2000" dirty="0"/>
              <a:t>przewodu doktorskiego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Po otrzymaniu pozytywnych recenzji komisja doktorska przyjmuje pracę i wyznacza termin obrony</a:t>
            </a:r>
          </a:p>
          <a:p>
            <a:pPr marL="0" indent="0">
              <a:buNone/>
            </a:pPr>
            <a:r>
              <a:rPr lang="pl-PL" sz="2000" dirty="0"/>
              <a:t>Publiczna obrona odbywa się przed komisją doktorską</a:t>
            </a:r>
          </a:p>
          <a:p>
            <a:pPr marL="0" indent="0">
              <a:buNone/>
            </a:pPr>
            <a:r>
              <a:rPr lang="pl-PL" sz="2000" dirty="0"/>
              <a:t>Komisja doktorska wnioskuje o nadanie / odmowę nadania stopnia doktora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07895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dirty="0"/>
              <a:t>Doktoraty </a:t>
            </a:r>
            <a:br>
              <a:rPr lang="pl-PL" altLang="pl-PL" sz="3200" dirty="0"/>
            </a:br>
            <a:r>
              <a:rPr lang="pl-PL" altLang="pl-PL" sz="3200" dirty="0"/>
              <a:t>Przewody wszczęte do 30.04.2019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205288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Stopień doktora nadaje Komitet Naukowy </a:t>
            </a:r>
          </a:p>
          <a:p>
            <a:pPr marL="0" indent="0">
              <a:buNone/>
            </a:pPr>
            <a:r>
              <a:rPr lang="pl-PL" sz="2000" dirty="0"/>
              <a:t>	- dyscyplina Ekonomia i Finanse</a:t>
            </a:r>
          </a:p>
          <a:p>
            <a:pPr marL="0" indent="0">
              <a:buNone/>
            </a:pPr>
            <a:r>
              <a:rPr lang="pl-PL" sz="2000" dirty="0"/>
              <a:t>	- dyscyplina Nauki o Zarządzaniu i Jakości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Komitet Naukowy może wyróżnić pracę doktorską </a:t>
            </a:r>
          </a:p>
          <a:p>
            <a:pPr marL="0" indent="0">
              <a:buNone/>
            </a:pPr>
            <a:r>
              <a:rPr lang="pl-PL" sz="2000" dirty="0"/>
              <a:t>	- list gratulacyjny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6878350-4AD9-40B1-B038-45968C31E9EB}"/>
              </a:ext>
            </a:extLst>
          </p:cNvPr>
          <p:cNvSpPr txBox="1"/>
          <p:nvPr/>
        </p:nvSpPr>
        <p:spPr>
          <a:xfrm>
            <a:off x="2987824" y="3789040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Uchwała nr 123/2018/2019 Senatu UE Katowice</a:t>
            </a:r>
          </a:p>
        </p:txBody>
      </p:sp>
    </p:spTree>
    <p:extLst>
      <p:ext uri="{BB962C8B-B14F-4D97-AF65-F5344CB8AC3E}">
        <p14:creationId xmlns:p14="http://schemas.microsoft.com/office/powerpoint/2010/main" val="2495648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5BE79E9-0980-46A1-B0FD-EA3406063766}"/>
              </a:ext>
            </a:extLst>
          </p:cNvPr>
          <p:cNvSpPr txBox="1">
            <a:spLocks/>
          </p:cNvSpPr>
          <p:nvPr/>
        </p:nvSpPr>
        <p:spPr bwMode="auto">
          <a:xfrm>
            <a:off x="467544" y="4725293"/>
            <a:ext cx="7772400" cy="5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2000" dirty="0">
                <a:solidFill>
                  <a:srgbClr val="FFFF00"/>
                </a:solidFill>
              </a:rPr>
              <a:t>Doktoranci Szkoły Doktorskiej</a:t>
            </a:r>
          </a:p>
          <a:p>
            <a:pPr algn="ctr"/>
            <a:r>
              <a:rPr lang="pl-PL" sz="2000" dirty="0">
                <a:solidFill>
                  <a:srgbClr val="FFFF00"/>
                </a:solidFill>
              </a:rPr>
              <a:t>i Studiów Doktoranckich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FF79A84-07E2-4E77-8F72-AC5F02D49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772400" cy="158432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Doktoraty</a:t>
            </a:r>
            <a:br>
              <a:rPr lang="pl-PL" sz="32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50883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dirty="0"/>
              <a:t>Doktoranci Szkoły Doktorskiej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Podstawą ukończenia kształcenia w Szkole jest zaliczenie wszystkich przedmiotów zawartych w programie kształcenia, co skutkuje uzyskaniem efektów uczenia się dla kwalifikacji na poziomie 8 PRK oraz </a:t>
            </a:r>
            <a:r>
              <a:rPr lang="pl-PL" sz="2400" b="1" dirty="0"/>
              <a:t>złożenie rozprawy doktorskiej </a:t>
            </a:r>
            <a:r>
              <a:rPr lang="pl-PL" sz="2400" dirty="0"/>
              <a:t>Przewodniczącemu właściwego komitetu naukowego wraz z kompletem dokumentów (§25 ust. 1 Regulaminu Szkoły Doktorskiej)</a:t>
            </a:r>
          </a:p>
        </p:txBody>
      </p:sp>
    </p:spTree>
    <p:extLst>
      <p:ext uri="{BB962C8B-B14F-4D97-AF65-F5344CB8AC3E}">
        <p14:creationId xmlns:p14="http://schemas.microsoft.com/office/powerpoint/2010/main" val="767614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dirty="0"/>
              <a:t>Wszczęcie postępowania w sprawie nadania stopnia doktora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16" y="1844824"/>
            <a:ext cx="8856984" cy="4205288"/>
          </a:xfrm>
        </p:spPr>
        <p:txBody>
          <a:bodyPr/>
          <a:lstStyle/>
          <a:p>
            <a:r>
              <a:rPr lang="pl-PL" sz="2000" dirty="0"/>
              <a:t>Kandydat składa do właściwego komitetu wniosek o wszczęcie postępowania.</a:t>
            </a:r>
          </a:p>
          <a:p>
            <a:r>
              <a:rPr lang="pl-PL" sz="2000" dirty="0"/>
              <a:t>Wniosek  zawiera następujące informacje:</a:t>
            </a:r>
          </a:p>
          <a:p>
            <a:pPr lvl="1"/>
            <a:r>
              <a:rPr lang="pl-PL" sz="1800" dirty="0"/>
              <a:t>imię (imiona) i nazwisko, nazwisko rodowe;</a:t>
            </a:r>
          </a:p>
          <a:p>
            <a:pPr lvl="1"/>
            <a:r>
              <a:rPr lang="pl-PL" sz="1800" dirty="0"/>
              <a:t>numer PESEL, a w przypadku jego braku – numer dokumentu potwierdzającego tożsamość oraz nazwę państwa, które go wydało; </a:t>
            </a:r>
          </a:p>
          <a:p>
            <a:pPr lvl="1"/>
            <a:r>
              <a:rPr lang="pl-PL" sz="1800" dirty="0"/>
              <a:t>elektroniczny identyfikator naukowca;</a:t>
            </a:r>
          </a:p>
          <a:p>
            <a:pPr lvl="1"/>
            <a:r>
              <a:rPr lang="pl-PL" sz="1800" dirty="0"/>
              <a:t>obywatelstwo;</a:t>
            </a:r>
          </a:p>
          <a:p>
            <a:pPr lvl="1"/>
            <a:r>
              <a:rPr lang="pl-PL" sz="1800" dirty="0"/>
              <a:t>miejsce i datę urodzenia;</a:t>
            </a:r>
          </a:p>
          <a:p>
            <a:pPr lvl="1"/>
            <a:r>
              <a:rPr lang="pl-PL" sz="1800" dirty="0"/>
              <a:t>dyscyplinę lub dyscypliny, albo dziedzinę, w której jest przygotowywana rozprawa, a także jej język;</a:t>
            </a:r>
          </a:p>
          <a:p>
            <a:pPr lvl="1"/>
            <a:r>
              <a:rPr lang="pl-PL" sz="1800" dirty="0"/>
              <a:t>informację o osiągnięciach naukowych;</a:t>
            </a:r>
          </a:p>
          <a:p>
            <a:pPr lvl="1"/>
            <a:r>
              <a:rPr lang="pl-PL" sz="1800" dirty="0"/>
              <a:t>informację o źródle finansowania przewodu doktorskiego.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04973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dirty="0"/>
              <a:t>Wszczęcie postępowania w sprawie nadania stopnia doktora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205288"/>
          </a:xfrm>
        </p:spPr>
        <p:txBody>
          <a:bodyPr/>
          <a:lstStyle/>
          <a:p>
            <a:r>
              <a:rPr lang="pl-PL" sz="2000" dirty="0"/>
              <a:t>Do wniosku kandydat załącza: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800" dirty="0"/>
              <a:t>Dokument poświadczający posiadanie tytułu zawodowego magistra, magistra inżyniera albo równorzędny;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800" dirty="0"/>
              <a:t>Dokumenty poświadczające uzyskanie efektów uczenia się dla kwalifikacji na poziomie 8 PRK;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800" dirty="0"/>
              <a:t>Dokument poświadczający znajomość nowożytnego języka obcego (certyfikat lub dyplom ukończenia studiów, poświadczający znajomość tego języka na poziomie co najmniej B2);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3555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dirty="0"/>
              <a:t>Wszczęcie postępowania w sprawie nadania stopnia doktora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205288"/>
          </a:xfrm>
        </p:spPr>
        <p:txBody>
          <a:bodyPr/>
          <a:lstStyle/>
          <a:p>
            <a:r>
              <a:rPr lang="pl-PL" sz="2000" dirty="0"/>
              <a:t>Do wniosku kandydat załącza: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 poświadczający posiadanie tytułu zawodowego magistra, magistra inżyniera albo równorzędny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Dokumenty poświadczające uzyskanie efektów uczenia się dla kwalifikacji na poziomie 8 PRK;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 poświadczający znajomość nowożytnego języka obcego (certyfikat lub dyplom ukończenia studiów, poświadczający znajomość tego języka na poziomie co najmniej B2;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800" dirty="0"/>
              <a:t>Posiadany dorobek w postaci co najmniej:</a:t>
            </a:r>
          </a:p>
          <a:p>
            <a:pPr lvl="2"/>
            <a:r>
              <a:rPr lang="pl-PL" sz="1600" dirty="0"/>
              <a:t>1 artykułu naukowego opublikowanego w czasopiśmie naukowym lub recenzowanych materiałach z konferencji międzynarodowej, które w roku opublikowania były ujęte w </a:t>
            </a:r>
            <a:r>
              <a:rPr lang="pl-PL" sz="1600"/>
              <a:t>wykazie Ministra, lub</a:t>
            </a:r>
            <a:endParaRPr lang="pl-PL" sz="1600" dirty="0"/>
          </a:p>
          <a:p>
            <a:pPr lvl="2"/>
            <a:r>
              <a:rPr lang="pl-PL" sz="1600" dirty="0"/>
              <a:t>1 monografii naukowej wydanej przez wydawnictwo, które w roku opublikowania było ujęte w wykazie Ministra, albo rozdziału w takiej monografii, </a:t>
            </a:r>
          </a:p>
          <a:p>
            <a:pPr marL="914400" lvl="2" indent="0">
              <a:buNone/>
            </a:pPr>
            <a:endParaRPr lang="pl-PL" sz="1600" dirty="0"/>
          </a:p>
          <a:p>
            <a:pPr marL="914400" lvl="2" indent="0">
              <a:buNone/>
            </a:pPr>
            <a:r>
              <a:rPr lang="pl-PL" sz="1600" i="1" dirty="0"/>
              <a:t>W przypadku gdy dorobek stanowi publikacja </a:t>
            </a:r>
            <a:r>
              <a:rPr lang="pl-PL" sz="1600" i="1" dirty="0" err="1"/>
              <a:t>wieloautorska</a:t>
            </a:r>
            <a:r>
              <a:rPr lang="pl-PL" sz="1600" i="1" dirty="0"/>
              <a:t>, kandydat dokonuje merytorycznego opisu swojego udziału w publikacji. Komitet naukowy dokonuje weryfikacji przedłożonego dorobku biorąc pod uwagę udział kandydata oraz wykonany przez niego zakres pracy.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56760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dirty="0"/>
              <a:t>Wszczęcie postępowania w sprawie nadania stopnia doktora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205288"/>
          </a:xfrm>
        </p:spPr>
        <p:txBody>
          <a:bodyPr/>
          <a:lstStyle/>
          <a:p>
            <a:r>
              <a:rPr lang="pl-PL" sz="2000" dirty="0"/>
              <a:t>Do wniosku kandydat załącza: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 poświadczający posiadanie tytułu zawodowego magistra, magistra inżyniera albo równorzędny,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Dokumenty poświadczające uzyskanie efektów uczenia się dla kwalifikacji na poziomie 8 PRK,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Dokument poświadczający znajomość nowożytnego języka obcego (certyfikat lub dyplom ukończenia studiów, poświadczający znajomość tego języka na poziomie co najmniej B2,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100" dirty="0"/>
              <a:t>Posiadany dorobek, 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1800" dirty="0"/>
              <a:t>Rozprawę doktorską wraz z pozytywną opinią promotora lub  	promotorów w wersji papierowej (6 egzemplarzy)                                i elektronicznej. Pracę sprawdza się z wykorzystaniem JSA. Sprawdzenia dokonuje promotor, który przedkłada raport ze sprawdzenia wraz z opinią dotyczącą raportu.</a:t>
            </a:r>
          </a:p>
          <a:p>
            <a:pPr marL="800100" lvl="1" indent="-342900">
              <a:buFont typeface="+mj-lt"/>
              <a:buAutoNum type="arabicPeriod"/>
            </a:pPr>
            <a:endParaRPr lang="pl-PL" sz="1800" dirty="0"/>
          </a:p>
          <a:p>
            <a:pPr marL="457200" lvl="1" indent="0">
              <a:buNone/>
            </a:pPr>
            <a:r>
              <a:rPr lang="pl-PL" sz="1600" i="1" dirty="0"/>
              <a:t>W przypadku, gdy rozprawę doktorską stanowi samodzielna i wyodrębniona część pracy zbiorowej, kandydat przedkłada oświadczenie określające merytoryczny opis swojego udziału w publikacji oraz oświadczenia wszystkich jej współautorów określające indywidualny merytoryczny i procentowy wkład każdego z nich w jej powstanie.</a:t>
            </a:r>
          </a:p>
          <a:p>
            <a:pPr marL="800100" lvl="1" indent="-342900">
              <a:buFont typeface="+mj-lt"/>
              <a:buAutoNum type="arabicPeriod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3045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5259" y="188640"/>
            <a:ext cx="8435280" cy="850106"/>
          </a:xfrm>
        </p:spPr>
        <p:txBody>
          <a:bodyPr/>
          <a:lstStyle/>
          <a:p>
            <a:pPr algn="ctr"/>
            <a:r>
              <a:rPr lang="pl-PL" sz="2800" b="1" dirty="0"/>
              <a:t>Komitet Naukowy Dyscypliny Ekonomia </a:t>
            </a:r>
            <a:br>
              <a:rPr lang="pl-PL" sz="2800" b="1" dirty="0"/>
            </a:br>
            <a:r>
              <a:rPr lang="pl-PL" sz="2800" b="1" dirty="0"/>
              <a:t>i Finanse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4407" y="1268760"/>
            <a:ext cx="8856983" cy="532317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prof. dr hab. Grzegorz Kończak -Przewodniczący</a:t>
            </a:r>
          </a:p>
          <a:p>
            <a:pPr marL="0" indent="0">
              <a:buNone/>
            </a:pPr>
            <a:r>
              <a:rPr lang="pl-PL" sz="2400" dirty="0"/>
              <a:t>dr hab. Jacek Pietrucha, prof. UE –Wiceprzewodniczący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Pozostali członkowie </a:t>
            </a:r>
          </a:p>
          <a:p>
            <a:r>
              <a:rPr lang="pl-PL" sz="1200" dirty="0"/>
              <a:t>prof. dr hab. Teresa Famulska</a:t>
            </a:r>
          </a:p>
          <a:p>
            <a:r>
              <a:rPr lang="pl-PL" sz="1200" dirty="0"/>
              <a:t>prof. dr hab. Eugeniusz Gatnar</a:t>
            </a:r>
          </a:p>
          <a:p>
            <a:r>
              <a:rPr lang="pl-PL" sz="1200" dirty="0"/>
              <a:t>prof. dr hab. Janina Harasim</a:t>
            </a:r>
          </a:p>
          <a:p>
            <a:r>
              <a:rPr lang="pl-PL" sz="1200" dirty="0"/>
              <a:t>prof. dr hab. Stanisław Swadźba</a:t>
            </a:r>
          </a:p>
          <a:p>
            <a:r>
              <a:rPr lang="pl-PL" sz="1200" dirty="0"/>
              <a:t>prof. dr hab. Grażyna Trzpiot</a:t>
            </a:r>
          </a:p>
          <a:p>
            <a:r>
              <a:rPr lang="pl-PL" sz="1200" dirty="0"/>
              <a:t>prof. dr hab. Janusz Wywiał</a:t>
            </a:r>
          </a:p>
          <a:p>
            <a:r>
              <a:rPr lang="pl-PL" sz="1200" dirty="0"/>
              <a:t>dr hab. Maria Balcerowicz-Szkutnik, prof. UE</a:t>
            </a:r>
          </a:p>
          <a:p>
            <a:r>
              <a:rPr lang="pl-PL" sz="1200" dirty="0"/>
              <a:t>dr hab. Urszula </a:t>
            </a:r>
            <a:r>
              <a:rPr lang="pl-PL" sz="1200" dirty="0" err="1"/>
              <a:t>Grzega</a:t>
            </a:r>
            <a:r>
              <a:rPr lang="pl-PL" sz="1200" dirty="0"/>
              <a:t>, prof. UE</a:t>
            </a:r>
          </a:p>
          <a:p>
            <a:r>
              <a:rPr lang="pl-PL" sz="1200" dirty="0"/>
              <a:t>dr hab. Krystian Pera, prof. UE</a:t>
            </a:r>
          </a:p>
          <a:p>
            <a:r>
              <a:rPr lang="pl-PL" sz="1200" dirty="0"/>
              <a:t>dr hab. Józef </a:t>
            </a:r>
            <a:r>
              <a:rPr lang="pl-PL" sz="1200" dirty="0" err="1"/>
              <a:t>Pfaf</a:t>
            </a:r>
            <a:r>
              <a:rPr lang="pl-PL" sz="1200" dirty="0"/>
              <a:t>, prof. UE</a:t>
            </a:r>
          </a:p>
          <a:p>
            <a:r>
              <a:rPr lang="pl-PL" sz="1200" dirty="0"/>
              <a:t>dr hab. Andrzej Piosik, prof. UE</a:t>
            </a:r>
          </a:p>
          <a:p>
            <a:r>
              <a:rPr lang="pl-PL" sz="1200" dirty="0"/>
              <a:t>dr hab. Artur </a:t>
            </a:r>
            <a:r>
              <a:rPr lang="pl-PL" sz="1200" dirty="0" err="1"/>
              <a:t>Walasik</a:t>
            </a:r>
            <a:r>
              <a:rPr lang="pl-PL" sz="1200" dirty="0"/>
              <a:t>, prof. UE</a:t>
            </a:r>
          </a:p>
          <a:p>
            <a:r>
              <a:rPr lang="pl-PL" sz="1200" dirty="0"/>
              <a:t>dr hab. Robert Wolny, prof. UE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7972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 dirty="0"/>
              <a:t>Wyznaczenie recenzentów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205288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Komitet naukowy wyznacza 3 recenzentów spośród osób niebędących pracownikami UE oraz innej uczelni, instytutu, których pracownikiem jest osoba ubiegająca się o stopień doktora.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Recenzję przedkłada się w terminie dwóch miesięcy od dnia doręczenia rozprawy.</a:t>
            </a:r>
          </a:p>
        </p:txBody>
      </p:sp>
    </p:spTree>
    <p:extLst>
      <p:ext uri="{BB962C8B-B14F-4D97-AF65-F5344CB8AC3E}">
        <p14:creationId xmlns:p14="http://schemas.microsoft.com/office/powerpoint/2010/main" val="2511572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Dopuszczenie do obrony rozprawy doktorskiej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Komitet naukowy, po zapoznaniu się z rozprawą doktorską, opiniami promotorów oraz recenzjami, wydaje postanowienie o dopuszczeniu lub odmowie dopuszczenia kandydata do obrony.</a:t>
            </a:r>
          </a:p>
          <a:p>
            <a:endParaRPr lang="pl-PL" sz="2400" dirty="0"/>
          </a:p>
          <a:p>
            <a:r>
              <a:rPr lang="pl-PL" sz="2400" dirty="0"/>
              <a:t>Postanowienie o odmowie dopuszczenia do obrony doręcza się kandydatowi na piśmie wraz  z pouczeniem o przysługującym zażaleniu do RDN.</a:t>
            </a:r>
          </a:p>
        </p:txBody>
      </p:sp>
    </p:spTree>
    <p:extLst>
      <p:ext uri="{BB962C8B-B14F-4D97-AF65-F5344CB8AC3E}">
        <p14:creationId xmlns:p14="http://schemas.microsoft.com/office/powerpoint/2010/main" val="2124876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Powołanie komisji doktorskiej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205288"/>
          </a:xfrm>
        </p:spPr>
        <p:txBody>
          <a:bodyPr/>
          <a:lstStyle/>
          <a:p>
            <a:r>
              <a:rPr lang="pl-PL" sz="2400" dirty="0"/>
              <a:t>Komitet naukowy powołuje do czynności w zakresie przeprowadzenia publicznej obrony rozprawy doktorskiej komisję doktorską złożoną z:</a:t>
            </a:r>
          </a:p>
          <a:p>
            <a:pPr lvl="1"/>
            <a:r>
              <a:rPr lang="pl-PL" sz="2000" dirty="0"/>
              <a:t>przewodniczącego (członek komitetu naukowego);</a:t>
            </a:r>
          </a:p>
          <a:p>
            <a:pPr lvl="1"/>
            <a:r>
              <a:rPr lang="pl-PL" sz="2000" dirty="0"/>
              <a:t>2 członków komitetu naukowego;</a:t>
            </a:r>
          </a:p>
          <a:p>
            <a:pPr lvl="1"/>
            <a:r>
              <a:rPr lang="pl-PL" sz="2000" dirty="0"/>
              <a:t>3 członków spoza komitetu (nauczycieli akademickich Uniwersytetu);</a:t>
            </a:r>
          </a:p>
          <a:p>
            <a:pPr lvl="1"/>
            <a:r>
              <a:rPr lang="pl-PL" sz="2000" dirty="0"/>
              <a:t>3 recenzentów;</a:t>
            </a:r>
          </a:p>
          <a:p>
            <a:pPr lvl="1"/>
            <a:r>
              <a:rPr lang="pl-PL" sz="2000" dirty="0"/>
              <a:t>promotora lub promotorów.</a:t>
            </a:r>
          </a:p>
          <a:p>
            <a:r>
              <a:rPr lang="pl-PL" sz="2400" dirty="0"/>
              <a:t>Komisja doktorska powoływana jest na wniosek przewodniczącego komitetu</a:t>
            </a:r>
          </a:p>
        </p:txBody>
      </p:sp>
    </p:spTree>
    <p:extLst>
      <p:ext uri="{BB962C8B-B14F-4D97-AF65-F5344CB8AC3E}">
        <p14:creationId xmlns:p14="http://schemas.microsoft.com/office/powerpoint/2010/main" val="724248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Obrona rozprawy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Obrona odbywa się na otwartym posiedzeniu komisji doktorskiej.</a:t>
            </a:r>
          </a:p>
          <a:p>
            <a:r>
              <a:rPr lang="pl-PL" sz="2400" b="1" dirty="0"/>
              <a:t>Część jawna </a:t>
            </a:r>
            <a:r>
              <a:rPr lang="pl-PL" sz="2400" dirty="0"/>
              <a:t>(przedstawienie przez kandydata głównych założeń i wyników rozprawy, przedstawienie  recenzji, dyskusja)</a:t>
            </a:r>
          </a:p>
          <a:p>
            <a:r>
              <a:rPr lang="pl-PL" sz="2400" b="1" dirty="0"/>
              <a:t>Część niejawna </a:t>
            </a:r>
            <a:r>
              <a:rPr lang="pl-PL" sz="2400" dirty="0"/>
              <a:t>(dyskusja i podjęcie uchwał sprawie: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000" dirty="0"/>
              <a:t>przyjęcia obrony lub odmowy;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000" dirty="0"/>
              <a:t>projektu decyzji o nadaniu stopnia naukowego doktora lub odmowie jego nadania.</a:t>
            </a:r>
          </a:p>
          <a:p>
            <a:pPr marL="914400" lvl="1" indent="-457200">
              <a:buFont typeface="+mj-lt"/>
              <a:buAutoNum type="arabicPeriod"/>
            </a:pPr>
            <a:endParaRPr lang="pl-PL" sz="2400" dirty="0"/>
          </a:p>
          <a:p>
            <a:pPr marL="914400" lvl="1" indent="-457200">
              <a:buFont typeface="+mj-lt"/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91768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Nadanie stopnia doktora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Komitet naukowy nadaje stopień naukowy doktora albo odmawia jego nadania w drodze decyzji administracyjnej.</a:t>
            </a:r>
          </a:p>
          <a:p>
            <a:r>
              <a:rPr lang="pl-PL" sz="2400" dirty="0"/>
              <a:t>W głosowaniu biorą udział członkowie komitetu naukowego.</a:t>
            </a:r>
          </a:p>
          <a:p>
            <a:r>
              <a:rPr lang="pl-PL" sz="2400" dirty="0"/>
              <a:t>Przed podjęciem decyzji przewodniczący komitetu otwiera dyskusję.</a:t>
            </a:r>
          </a:p>
          <a:p>
            <a:r>
              <a:rPr lang="pl-PL" sz="2400" dirty="0"/>
              <a:t>Od decyzji o odmowie nadania stopnia doktora przysługuje odwołanie do RDN.</a:t>
            </a:r>
          </a:p>
          <a:p>
            <a:r>
              <a:rPr lang="pl-PL" sz="2400" dirty="0"/>
              <a:t>W uzasadnionych przypadkach komitet może wyróżnić rozprawę doktorską.</a:t>
            </a:r>
          </a:p>
        </p:txBody>
      </p:sp>
    </p:spTree>
    <p:extLst>
      <p:ext uri="{BB962C8B-B14F-4D97-AF65-F5344CB8AC3E}">
        <p14:creationId xmlns:p14="http://schemas.microsoft.com/office/powerpoint/2010/main" val="2345233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dirty="0"/>
              <a:t>Doktoranci Studiów Doktoranckich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W przypadku osób, które rozpoczęły studia doktoranckie przed rokiem akademickim 2019/2020 i ubiegają się o nadanie stopnia doktora na zasadach określonych w ustawie „Prawo o szkolnictwie wyższym i nauce”, postępowanie wszczyna złożenie wniosku                    o wyznaczenie promotora lub promotorów.</a:t>
            </a:r>
          </a:p>
          <a:p>
            <a:r>
              <a:rPr lang="pl-PL" sz="2400" dirty="0"/>
              <a:t>Procedura jak w trybie eksternistycznym.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21801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dirty="0"/>
              <a:t>Doktoranci Studiów Doktoranckich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Postępowania w sprawie nadania stopnia doktora wszczęte po dniu 30 września 2019 r. prowadzi się na podstawie przepisów ustawy „Prawo o szkolnictwie wyższym i nauce”, z tym że w postępowaniach wszczętych do dnia 31 grudnia 2020 r. do osiągnięć, zalicza się także:</a:t>
            </a:r>
          </a:p>
        </p:txBody>
      </p:sp>
    </p:spTree>
    <p:extLst>
      <p:ext uri="{BB962C8B-B14F-4D97-AF65-F5344CB8AC3E}">
        <p14:creationId xmlns:p14="http://schemas.microsoft.com/office/powerpoint/2010/main" val="3519701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dirty="0"/>
              <a:t>Doktoranci Studiów Doktoranckich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205288"/>
          </a:xfrm>
        </p:spPr>
        <p:txBody>
          <a:bodyPr/>
          <a:lstStyle/>
          <a:p>
            <a:r>
              <a:rPr lang="pl-PL" sz="2400" b="1" dirty="0"/>
              <a:t>artykuły naukowe</a:t>
            </a:r>
            <a:r>
              <a:rPr lang="pl-PL" sz="2400" dirty="0"/>
              <a:t> opublikowane:</a:t>
            </a:r>
          </a:p>
          <a:p>
            <a:r>
              <a:rPr lang="pl-PL" sz="2400" dirty="0"/>
              <a:t> a) w czasopismach naukowych lub recenzowanych materiałach z konferencji międzynarodowych, ujętych w wykazie, przed dniem ogłoszenia tego wykazu, </a:t>
            </a:r>
          </a:p>
          <a:p>
            <a:r>
              <a:rPr lang="pl-PL" sz="2400" dirty="0"/>
              <a:t>b) przed dniem 1 stycznia 2019 r. w czasopismach naukowych, które były ujęte w części A albo C wykazu czasopism naukowych, albo były ujęte w części B tego wykazu, przy czym artykułom naukowym w nich opublikowanym przyznanych było co najmniej 10 punktów; </a:t>
            </a:r>
          </a:p>
        </p:txBody>
      </p:sp>
    </p:spTree>
    <p:extLst>
      <p:ext uri="{BB962C8B-B14F-4D97-AF65-F5344CB8AC3E}">
        <p14:creationId xmlns:p14="http://schemas.microsoft.com/office/powerpoint/2010/main" val="3325457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dirty="0"/>
              <a:t>Doktoranci Studiów Doktoranckich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monografie naukowe</a:t>
            </a:r>
            <a:r>
              <a:rPr lang="pl-PL" sz="2400" dirty="0"/>
              <a:t> wydane przez:</a:t>
            </a:r>
          </a:p>
          <a:p>
            <a:r>
              <a:rPr lang="pl-PL" sz="2400" dirty="0"/>
              <a:t>a) wydawnictwo ujęte w wykazie, przed dniem ogłoszenia tego wykazu, </a:t>
            </a:r>
          </a:p>
          <a:p>
            <a:r>
              <a:rPr lang="pl-PL" sz="2400" dirty="0"/>
              <a:t>b) jednostkę organizacyjną podmiotu, którego wydawnictwo jest ujęte w wykazie.</a:t>
            </a:r>
          </a:p>
        </p:txBody>
      </p:sp>
    </p:spTree>
    <p:extLst>
      <p:ext uri="{BB962C8B-B14F-4D97-AF65-F5344CB8AC3E}">
        <p14:creationId xmlns:p14="http://schemas.microsoft.com/office/powerpoint/2010/main" val="32647381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dirty="0"/>
              <a:t>Doktoranci Studiów Doktoranckich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Efekty uczenia się w zakresie znajomości nowożytnego języka obcego są potwierdzane na zasadach dotychczasowych. </a:t>
            </a:r>
          </a:p>
          <a:p>
            <a:r>
              <a:rPr lang="pl-PL" sz="2400" dirty="0"/>
              <a:t>Do osób, które rozpoczęły studia doktoranckie przed rokiem akademickim 2019/2020 i ubiegają się o nadanie stopnia doktora na zasadach określonych w ustawie „Prawo o szkolnictwie wyższym i nauce”, stosuje się art. 182 ust. 4 tej ustawy - Opłaty nie pobiera się w uczelni od osoby ubiegającej się o stopień doktora, która ukończyła kształcenie w szkole doktorskiej. </a:t>
            </a:r>
          </a:p>
        </p:txBody>
      </p:sp>
    </p:spTree>
    <p:extLst>
      <p:ext uri="{BB962C8B-B14F-4D97-AF65-F5344CB8AC3E}">
        <p14:creationId xmlns:p14="http://schemas.microsoft.com/office/powerpoint/2010/main" val="219366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264696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Komitet Naukowy Dyscypliny Nauki </a:t>
            </a:r>
          </a:p>
          <a:p>
            <a:pPr marL="0" indent="0" algn="ctr">
              <a:buNone/>
            </a:pPr>
            <a:r>
              <a:rPr lang="pl-PL" b="1" dirty="0"/>
              <a:t>o Zarządzaniu i Jakości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prof. dr hab. inż. Celina M.  Olszak - Przewodnicząca </a:t>
            </a:r>
          </a:p>
          <a:p>
            <a:pPr marL="0" indent="0">
              <a:buNone/>
            </a:pPr>
            <a:r>
              <a:rPr lang="pl-PL" sz="2400" dirty="0"/>
              <a:t>dr hab. Andrzej Bajdak, prof. UE – Wiceprzewodniczący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Pozostali członkowie:</a:t>
            </a:r>
          </a:p>
          <a:p>
            <a:r>
              <a:rPr lang="pl-PL" sz="1200" dirty="0"/>
              <a:t>prof. dr hab. Wojciech Dyduch</a:t>
            </a:r>
          </a:p>
          <a:p>
            <a:r>
              <a:rPr lang="pl-PL" sz="1200" dirty="0"/>
              <a:t>prof. dr hab. Aldona </a:t>
            </a:r>
            <a:r>
              <a:rPr lang="pl-PL" sz="1200" dirty="0" err="1"/>
              <a:t>Frączkiewicz</a:t>
            </a:r>
            <a:r>
              <a:rPr lang="pl-PL" sz="1200" dirty="0"/>
              <a:t>-Wronka</a:t>
            </a:r>
          </a:p>
          <a:p>
            <a:r>
              <a:rPr lang="pl-PL" sz="1200" dirty="0"/>
              <a:t>prof. dr hab. Jerzy Gołuchowski</a:t>
            </a:r>
          </a:p>
          <a:p>
            <a:r>
              <a:rPr lang="pl-PL" sz="1200" dirty="0"/>
              <a:t>prof. dr hab. Anna Lipka</a:t>
            </a:r>
          </a:p>
          <a:p>
            <a:r>
              <a:rPr lang="pl-PL" sz="1200" dirty="0"/>
              <a:t>prof. dr hab. Maciej Nowak</a:t>
            </a:r>
          </a:p>
          <a:p>
            <a:r>
              <a:rPr lang="pl-PL" sz="1200" dirty="0"/>
              <a:t>prof. dr hab. Janusz Strużyna</a:t>
            </a:r>
          </a:p>
          <a:p>
            <a:r>
              <a:rPr lang="pl-PL" sz="1200" dirty="0"/>
              <a:t>prof. dr hab. inż. Jacek Szołtysek</a:t>
            </a:r>
          </a:p>
          <a:p>
            <a:r>
              <a:rPr lang="pl-PL" sz="1200" dirty="0"/>
              <a:t>prof. dr hab. Maja Szymura-Tyc</a:t>
            </a:r>
          </a:p>
          <a:p>
            <a:r>
              <a:rPr lang="pl-PL" sz="1200" dirty="0"/>
              <a:t>prof. dr hab. Ewa Ziemba</a:t>
            </a:r>
          </a:p>
          <a:p>
            <a:r>
              <a:rPr lang="pl-PL" sz="1200" dirty="0"/>
              <a:t>dr hab. Katarzyna Bilińska-Reformat, prof. UE</a:t>
            </a:r>
          </a:p>
          <a:p>
            <a:r>
              <a:rPr lang="pl-PL" sz="1200" dirty="0"/>
              <a:t>dr hab. Teresa Kraśnicka, prof. UE</a:t>
            </a:r>
          </a:p>
          <a:p>
            <a:r>
              <a:rPr lang="pl-PL" sz="1200" dirty="0"/>
              <a:t>dr hab. Maciej Mitręga, prof. UE</a:t>
            </a:r>
          </a:p>
          <a:p>
            <a:r>
              <a:rPr lang="pl-PL" sz="1200" dirty="0"/>
              <a:t>Dr hab. Małgorzata </a:t>
            </a:r>
            <a:r>
              <a:rPr lang="pl-PL" sz="1200" dirty="0" err="1"/>
              <a:t>Pańkowska</a:t>
            </a:r>
            <a:r>
              <a:rPr lang="pl-PL" sz="1200" dirty="0"/>
              <a:t>, prof. UE</a:t>
            </a:r>
          </a:p>
          <a:p>
            <a:pPr marL="0" indent="0">
              <a:buNone/>
            </a:pPr>
            <a:r>
              <a:rPr lang="pl-PL" dirty="0"/>
              <a:t>  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3798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5BE79E9-0980-46A1-B0FD-EA3406063766}"/>
              </a:ext>
            </a:extLst>
          </p:cNvPr>
          <p:cNvSpPr txBox="1">
            <a:spLocks/>
          </p:cNvSpPr>
          <p:nvPr/>
        </p:nvSpPr>
        <p:spPr bwMode="auto">
          <a:xfrm>
            <a:off x="467544" y="4725293"/>
            <a:ext cx="7772400" cy="5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2000" dirty="0">
                <a:solidFill>
                  <a:srgbClr val="FFFF00"/>
                </a:solidFill>
              </a:rPr>
              <a:t>Doktoraty eksternistyczne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FF79A84-07E2-4E77-8F72-AC5F02D49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772400" cy="158432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Doktoraty</a:t>
            </a:r>
            <a:br>
              <a:rPr lang="pl-PL" sz="32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807462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dirty="0"/>
              <a:t>Procedura w przypadku doktoratów eksternistycznych</a:t>
            </a: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179205A6-651F-4A12-8B5C-E2EFC82B79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28063"/>
              </p:ext>
            </p:extLst>
          </p:nvPr>
        </p:nvGraphicFramePr>
        <p:xfrm>
          <a:off x="457200" y="1600200"/>
          <a:ext cx="8507288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63820CE1-22A3-4C94-BBC7-FE30ED6A87B0}"/>
              </a:ext>
            </a:extLst>
          </p:cNvPr>
          <p:cNvSpPr txBox="1"/>
          <p:nvPr/>
        </p:nvSpPr>
        <p:spPr>
          <a:xfrm>
            <a:off x="5802962" y="2857825"/>
            <a:ext cx="150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Dopuszczenie </a:t>
            </a:r>
          </a:p>
          <a:p>
            <a:r>
              <a:rPr lang="pl-PL" dirty="0"/>
              <a:t>do obrony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1F267C2-4BC5-4C02-B168-C35FF376349C}"/>
              </a:ext>
            </a:extLst>
          </p:cNvPr>
          <p:cNvSpPr txBox="1"/>
          <p:nvPr/>
        </p:nvSpPr>
        <p:spPr>
          <a:xfrm>
            <a:off x="7673040" y="2512053"/>
            <a:ext cx="1019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Obrona i</a:t>
            </a:r>
          </a:p>
          <a:p>
            <a:r>
              <a:rPr lang="pl-PL" dirty="0"/>
              <a:t>nadanie </a:t>
            </a:r>
          </a:p>
          <a:p>
            <a:r>
              <a:rPr lang="pl-PL" dirty="0"/>
              <a:t>stopnia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EA20DD5-A53D-4025-8240-A75CD385DEA2}"/>
              </a:ext>
            </a:extLst>
          </p:cNvPr>
          <p:cNvSpPr txBox="1"/>
          <p:nvPr/>
        </p:nvSpPr>
        <p:spPr>
          <a:xfrm>
            <a:off x="1331640" y="3319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C768566-45E7-4AB1-B967-C99C16EAF7A3}"/>
              </a:ext>
            </a:extLst>
          </p:cNvPr>
          <p:cNvSpPr txBox="1"/>
          <p:nvPr/>
        </p:nvSpPr>
        <p:spPr>
          <a:xfrm>
            <a:off x="2891129" y="292499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2BEE0B9-852D-4270-836A-9EDC81087A81}"/>
              </a:ext>
            </a:extLst>
          </p:cNvPr>
          <p:cNvSpPr txBox="1"/>
          <p:nvPr/>
        </p:nvSpPr>
        <p:spPr>
          <a:xfrm>
            <a:off x="4572000" y="255565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C8CC1C5-AA9A-444C-B87E-CE8A3F4912D4}"/>
              </a:ext>
            </a:extLst>
          </p:cNvPr>
          <p:cNvSpPr txBox="1"/>
          <p:nvPr/>
        </p:nvSpPr>
        <p:spPr>
          <a:xfrm>
            <a:off x="6255906" y="210309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05EFABB-89B9-42A5-BA88-6B51EB6DB779}"/>
              </a:ext>
            </a:extLst>
          </p:cNvPr>
          <p:cNvSpPr txBox="1"/>
          <p:nvPr/>
        </p:nvSpPr>
        <p:spPr>
          <a:xfrm>
            <a:off x="8172400" y="166428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0741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D4352D-0DC8-407D-9521-A832497F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06090"/>
          </a:xfrm>
        </p:spPr>
        <p:txBody>
          <a:bodyPr/>
          <a:lstStyle/>
          <a:p>
            <a:r>
              <a:rPr lang="pl-PL" dirty="0"/>
              <a:t>Krok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2CE13D-FB6D-42BA-B9AA-DC8B6E375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256584"/>
          </a:xfrm>
        </p:spPr>
        <p:txBody>
          <a:bodyPr/>
          <a:lstStyle/>
          <a:p>
            <a:r>
              <a:rPr lang="pl-PL" b="1" dirty="0"/>
              <a:t>Kandydat</a:t>
            </a:r>
            <a:r>
              <a:rPr lang="pl-PL" dirty="0"/>
              <a:t> składa wniosek o powołanie promotora (lub promotorów)</a:t>
            </a:r>
          </a:p>
          <a:p>
            <a:pPr marL="400050" lvl="1" indent="0">
              <a:buNone/>
            </a:pPr>
            <a:r>
              <a:rPr lang="pl-PL" sz="2400" dirty="0"/>
              <a:t>Wniosek zawiera: opis koncepcji pracy, wskazanie dyscypliny, której przygotowywana będzie rozprawa oraz proponowany termin złożenia pracy</a:t>
            </a:r>
          </a:p>
          <a:p>
            <a:pPr marL="400050" lvl="1" indent="0">
              <a:buNone/>
            </a:pPr>
            <a:endParaRPr lang="pl-PL" sz="2000" dirty="0"/>
          </a:p>
          <a:p>
            <a:r>
              <a:rPr lang="pl-PL" b="1" dirty="0"/>
              <a:t>Komitet Naukowy </a:t>
            </a:r>
            <a:r>
              <a:rPr lang="pl-PL" dirty="0"/>
              <a:t>sprawdza poprawność oraz kompletność wniosku i ewentualne wzywa do jego uzupełnienia</a:t>
            </a:r>
          </a:p>
          <a:p>
            <a:endParaRPr lang="pl-PL" sz="2000" dirty="0"/>
          </a:p>
          <a:p>
            <a:r>
              <a:rPr lang="pl-PL" b="1" dirty="0"/>
              <a:t>Komitet Naukowy</a:t>
            </a:r>
            <a:r>
              <a:rPr lang="pl-PL" dirty="0"/>
              <a:t> wyznacza promotora lub promotorów</a:t>
            </a:r>
          </a:p>
        </p:txBody>
      </p:sp>
    </p:spTree>
    <p:extLst>
      <p:ext uri="{BB962C8B-B14F-4D97-AF65-F5344CB8AC3E}">
        <p14:creationId xmlns:p14="http://schemas.microsoft.com/office/powerpoint/2010/main" val="20458883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08BA8-E75B-407B-B79D-15DCB267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/>
          <a:lstStyle/>
          <a:p>
            <a:r>
              <a:rPr lang="pl-PL" sz="3600" dirty="0"/>
              <a:t>Krok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DD35CE-07E0-492A-92B5-2D13AD66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22722"/>
            <a:ext cx="8784976" cy="5342582"/>
          </a:xfrm>
        </p:spPr>
        <p:txBody>
          <a:bodyPr/>
          <a:lstStyle/>
          <a:p>
            <a:r>
              <a:rPr lang="pl-PL" b="1" dirty="0"/>
              <a:t>Kandydat</a:t>
            </a:r>
            <a:r>
              <a:rPr lang="pl-PL" dirty="0"/>
              <a:t> składa wniosek o potwierdzenie efektów uczenia się na poziomie 8 PRK zawierający wskazaną przez Komitet Naukowy dokumentację  </a:t>
            </a:r>
          </a:p>
          <a:p>
            <a:r>
              <a:rPr lang="pl-PL" b="1" dirty="0"/>
              <a:t>Komitet Naukowy </a:t>
            </a:r>
            <a:r>
              <a:rPr lang="pl-PL" dirty="0"/>
              <a:t>powołuje Komisję ds. weryfikacji efektów PRK8, która dokonuje weryfikacji efektów na podstawie oceny złożonej dokumentacji oraz egzaminu z dyscypliny</a:t>
            </a:r>
          </a:p>
          <a:p>
            <a:r>
              <a:rPr lang="pl-PL" b="1" dirty="0"/>
              <a:t>Komitet Naukowy</a:t>
            </a:r>
            <a:r>
              <a:rPr lang="pl-PL" dirty="0"/>
              <a:t> podejmuje uchwałę w sprawie potwierdzenia efektów  </a:t>
            </a:r>
          </a:p>
        </p:txBody>
      </p:sp>
    </p:spTree>
    <p:extLst>
      <p:ext uri="{BB962C8B-B14F-4D97-AF65-F5344CB8AC3E}">
        <p14:creationId xmlns:p14="http://schemas.microsoft.com/office/powerpoint/2010/main" val="2881933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BD6509-1CF1-49BD-A10F-D7B3C6CD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04056"/>
          </a:xfrm>
        </p:spPr>
        <p:txBody>
          <a:bodyPr/>
          <a:lstStyle/>
          <a:p>
            <a:r>
              <a:rPr lang="pl-PL" sz="3600" dirty="0"/>
              <a:t>Krok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BB9C2F-A4B8-4677-ACFA-E4DB45FD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616624"/>
          </a:xfrm>
        </p:spPr>
        <p:txBody>
          <a:bodyPr/>
          <a:lstStyle/>
          <a:p>
            <a:r>
              <a:rPr lang="pl-PL" b="1" dirty="0"/>
              <a:t>Kandydat</a:t>
            </a:r>
            <a:r>
              <a:rPr lang="pl-PL" dirty="0"/>
              <a:t> składa wniosek o wszczęcie postępowania w sprawie nadania stopnia doktora, składając jednocześnie pracę oraz opinię promotora (lub promotorów) </a:t>
            </a:r>
          </a:p>
          <a:p>
            <a:r>
              <a:rPr lang="pl-PL" b="1" dirty="0"/>
              <a:t>Komitet Naukowy</a:t>
            </a:r>
            <a:r>
              <a:rPr lang="pl-PL" dirty="0"/>
              <a:t> wyznacza recenzentów oraz komisję ds. przeprowadzenia postępowania w składzie:</a:t>
            </a:r>
          </a:p>
          <a:p>
            <a:pPr lvl="2">
              <a:spcBef>
                <a:spcPts val="300"/>
              </a:spcBef>
            </a:pPr>
            <a:r>
              <a:rPr lang="pl-PL" sz="2200" dirty="0"/>
              <a:t>Przewodniczący – członek KN</a:t>
            </a:r>
          </a:p>
          <a:p>
            <a:pPr lvl="2">
              <a:spcBef>
                <a:spcPts val="300"/>
              </a:spcBef>
            </a:pPr>
            <a:r>
              <a:rPr lang="pl-PL" sz="2200" dirty="0"/>
              <a:t>2 członków – członkowie KN</a:t>
            </a:r>
          </a:p>
          <a:p>
            <a:pPr lvl="2">
              <a:spcBef>
                <a:spcPts val="300"/>
              </a:spcBef>
            </a:pPr>
            <a:r>
              <a:rPr lang="pl-PL" sz="2200" dirty="0"/>
              <a:t>3 członków – samodzielni pracownicy UE Katowice</a:t>
            </a:r>
          </a:p>
          <a:p>
            <a:pPr lvl="2">
              <a:spcBef>
                <a:spcPts val="300"/>
              </a:spcBef>
            </a:pPr>
            <a:r>
              <a:rPr lang="pl-PL" sz="2200" dirty="0"/>
              <a:t>3 recenzentów </a:t>
            </a:r>
            <a:r>
              <a:rPr lang="pl-PL" sz="2000" dirty="0"/>
              <a:t>(osoby niebędące pracownikami UE oraz jednostki, której pracownikiem jest osoba ubiegająca się o stopień doktora)</a:t>
            </a:r>
          </a:p>
          <a:p>
            <a:pPr lvl="2">
              <a:spcBef>
                <a:spcPts val="300"/>
              </a:spcBef>
            </a:pPr>
            <a:r>
              <a:rPr lang="pl-PL" sz="2200" dirty="0"/>
              <a:t>Promotor lub promotorzy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2384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98D7D3-4647-4AF6-860B-7EC71660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/>
          <a:lstStyle/>
          <a:p>
            <a:r>
              <a:rPr lang="pl-PL" sz="3600" dirty="0"/>
              <a:t>Krok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2A0230-C49E-4DB4-831D-20E1489D3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400600"/>
          </a:xfrm>
        </p:spPr>
        <p:txBody>
          <a:bodyPr/>
          <a:lstStyle/>
          <a:p>
            <a:r>
              <a:rPr lang="pl-PL" dirty="0"/>
              <a:t>Po wpłynięciu recenzji </a:t>
            </a:r>
            <a:r>
              <a:rPr lang="pl-PL" b="1" dirty="0"/>
              <a:t>Komitet Naukowy </a:t>
            </a:r>
            <a:r>
              <a:rPr lang="pl-PL" dirty="0"/>
              <a:t>zapoznaje się z recenzjami, opinią promotora oraz informacją o spełnieniu innych warunków, w tym </a:t>
            </a:r>
          </a:p>
          <a:p>
            <a:pPr lvl="1"/>
            <a:r>
              <a:rPr lang="pl-PL" sz="2000" dirty="0"/>
              <a:t>uzyskaniu kwalifikacji na poziomie 8PRK</a:t>
            </a:r>
          </a:p>
          <a:p>
            <a:pPr lvl="1"/>
            <a:r>
              <a:rPr lang="pl-PL" sz="2000" dirty="0"/>
              <a:t>opublikowaniu co najmniej 1 artykułu w czasopiśmie z listy </a:t>
            </a:r>
            <a:r>
              <a:rPr lang="pl-PL" sz="2000" dirty="0" err="1"/>
              <a:t>MNiSW</a:t>
            </a:r>
            <a:r>
              <a:rPr lang="pl-PL" sz="2000" dirty="0"/>
              <a:t> lub rozdziału w monografii lub monografii w wydawnictwie z listy </a:t>
            </a:r>
            <a:r>
              <a:rPr lang="pl-PL" sz="2000" dirty="0" err="1"/>
              <a:t>MNiSW</a:t>
            </a:r>
            <a:r>
              <a:rPr lang="pl-PL" sz="2000" dirty="0"/>
              <a:t>.</a:t>
            </a:r>
          </a:p>
          <a:p>
            <a:r>
              <a:rPr lang="pl-PL" b="1" dirty="0"/>
              <a:t>Komitet Naukowy</a:t>
            </a:r>
            <a:r>
              <a:rPr lang="pl-PL" dirty="0"/>
              <a:t>  podejmuje uchwałę o dopuszczeniu kandydata do obrony lub o odmowie dopuszczenia do obrony </a:t>
            </a:r>
          </a:p>
          <a:p>
            <a:r>
              <a:rPr lang="pl-PL" sz="2400" dirty="0"/>
              <a:t>Informacja o obronie zostaje umieszczona w BIP i w POLON co najmniej na 30 dni przed obroną.</a:t>
            </a:r>
          </a:p>
        </p:txBody>
      </p:sp>
    </p:spTree>
    <p:extLst>
      <p:ext uri="{BB962C8B-B14F-4D97-AF65-F5344CB8AC3E}">
        <p14:creationId xmlns:p14="http://schemas.microsoft.com/office/powerpoint/2010/main" val="22913737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8777F-C06B-4061-BFB1-8BC0E68C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Krok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138BF-72A3-4ADE-8F96-DCD10F6FE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493096"/>
          </a:xfrm>
        </p:spPr>
        <p:txBody>
          <a:bodyPr/>
          <a:lstStyle/>
          <a:p>
            <a:r>
              <a:rPr lang="pl-PL" dirty="0"/>
              <a:t>Obrona przed </a:t>
            </a:r>
            <a:r>
              <a:rPr lang="pl-PL" b="1" dirty="0"/>
              <a:t>komisją doktorską</a:t>
            </a:r>
          </a:p>
          <a:p>
            <a:r>
              <a:rPr lang="pl-PL" b="1" dirty="0"/>
              <a:t>Komitet Naukowy </a:t>
            </a:r>
            <a:r>
              <a:rPr lang="pl-PL" dirty="0"/>
              <a:t>po zapoznaniu się z przebiegiem obrony nadaje stopień. Promotor jest zapraszany na posiedzenie KN bez prawa głosu</a:t>
            </a:r>
          </a:p>
          <a:p>
            <a:r>
              <a:rPr lang="pl-PL" b="1" dirty="0"/>
              <a:t>Komitet Naukowy</a:t>
            </a:r>
            <a:r>
              <a:rPr lang="pl-PL" dirty="0"/>
              <a:t> może wyróżnić rozprawę.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4568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>
            <a:extLst>
              <a:ext uri="{FF2B5EF4-FFF2-40B4-BE49-F238E27FC236}">
                <a16:creationId xmlns:a16="http://schemas.microsoft.com/office/drawing/2014/main" id="{742BC843-B075-452C-9C75-6FD6FE71F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772400" cy="18716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/>
              <a:t>Dziękujemy za uwagę</a:t>
            </a:r>
            <a:br>
              <a:rPr lang="pl-PL" altLang="pl-PL" dirty="0"/>
            </a:br>
            <a:br>
              <a:rPr lang="pl-PL" altLang="pl-PL" dirty="0"/>
            </a:br>
            <a:r>
              <a:rPr lang="pl-PL" altLang="pl-PL" dirty="0"/>
              <a:t>Pytania?</a:t>
            </a:r>
          </a:p>
        </p:txBody>
      </p:sp>
      <p:sp>
        <p:nvSpPr>
          <p:cNvPr id="2" name="Podtytuł 1">
            <a:extLst>
              <a:ext uri="{FF2B5EF4-FFF2-40B4-BE49-F238E27FC236}">
                <a16:creationId xmlns:a16="http://schemas.microsoft.com/office/drawing/2014/main" id="{39678A17-6BFB-4EA3-B771-F62E5CD39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5013325"/>
            <a:ext cx="7776864" cy="1368003"/>
          </a:xfrm>
        </p:spPr>
        <p:txBody>
          <a:bodyPr/>
          <a:lstStyle/>
          <a:p>
            <a:r>
              <a:rPr lang="pl-PL" dirty="0"/>
              <a:t>Komitety Naukowe </a:t>
            </a:r>
          </a:p>
          <a:p>
            <a:r>
              <a:rPr lang="pl-PL" dirty="0"/>
              <a:t>p. 409A</a:t>
            </a:r>
          </a:p>
          <a:p>
            <a:r>
              <a:rPr lang="pl-PL" dirty="0"/>
              <a:t>p. 410A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854968"/>
          </a:xfrm>
        </p:spPr>
        <p:txBody>
          <a:bodyPr/>
          <a:lstStyle/>
          <a:p>
            <a:pPr eaLnBrk="1" hangingPunct="1"/>
            <a:r>
              <a:rPr lang="pl-PL" altLang="pl-PL" sz="3200" b="1" dirty="0"/>
              <a:t>Zadania Komitetów Naukowych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496855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Działanie na rzecz rozwoju kadry naukowej, dbanie o najwyższe standardy jakości pracy naukowej, a  w szczególności:</a:t>
            </a:r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prowadzenie postępowań w sprawie nadania stopnia doktora;</a:t>
            </a:r>
          </a:p>
          <a:p>
            <a:pPr lvl="0"/>
            <a:r>
              <a:rPr lang="pl-PL" dirty="0"/>
              <a:t>prowadzenie postępowań w sprawie nadania stopnia doktora habilitowanego;</a:t>
            </a:r>
          </a:p>
          <a:p>
            <a:pPr lvl="0"/>
            <a:r>
              <a:rPr lang="pl-PL" dirty="0"/>
              <a:t>nadawanie stopni naukowych;</a:t>
            </a:r>
          </a:p>
          <a:p>
            <a:pPr lvl="0"/>
            <a:r>
              <a:rPr lang="pl-PL" dirty="0"/>
              <a:t>prowadzenie postępowań nostryfikacyjnych.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90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C4608F56-7872-4AC1-9CF4-4E2ECCDD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60040"/>
          </a:xfrm>
        </p:spPr>
        <p:txBody>
          <a:bodyPr/>
          <a:lstStyle/>
          <a:p>
            <a:pPr eaLnBrk="1" hangingPunct="1"/>
            <a:r>
              <a:rPr lang="pl-PL" altLang="pl-PL" sz="3200" b="1" dirty="0"/>
              <a:t>Regulacje prawne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8712968" cy="5832647"/>
          </a:xfrm>
        </p:spPr>
        <p:txBody>
          <a:bodyPr/>
          <a:lstStyle/>
          <a:p>
            <a:r>
              <a:rPr lang="pl-PL" sz="1600" dirty="0"/>
              <a:t>Ustawa z dnia 14 marca 2003 r. </a:t>
            </a:r>
            <a:r>
              <a:rPr lang="pl-PL" sz="1600" i="1" dirty="0"/>
              <a:t>o stopniach naukowych i tytule naukowym oraz o stopniach i tytule w zakresie sztuki</a:t>
            </a:r>
            <a:r>
              <a:rPr lang="pl-PL" sz="1600" dirty="0"/>
              <a:t> (Dz. U. z 2017 r., poz. 1789).</a:t>
            </a:r>
          </a:p>
          <a:p>
            <a:endParaRPr lang="pl-PL" sz="1600" dirty="0"/>
          </a:p>
          <a:p>
            <a:r>
              <a:rPr lang="pl-PL" sz="1600" dirty="0"/>
              <a:t>Ustawa z dnia 20 lipca 2018 r. </a:t>
            </a:r>
            <a:r>
              <a:rPr lang="pl-PL" sz="1600" i="1" dirty="0"/>
              <a:t>Prawo o szkolnictwie wyższym i nauce</a:t>
            </a:r>
            <a:r>
              <a:rPr lang="pl-PL" sz="1600" dirty="0"/>
              <a:t> (Dz. U. z 2018 r., poz. 1668, z </a:t>
            </a:r>
            <a:r>
              <a:rPr lang="pl-PL" sz="1600" dirty="0" err="1"/>
              <a:t>późn</a:t>
            </a:r>
            <a:r>
              <a:rPr lang="pl-PL" sz="1600" dirty="0"/>
              <a:t>. zm.). </a:t>
            </a:r>
          </a:p>
          <a:p>
            <a:endParaRPr lang="pl-PL" sz="1600" dirty="0"/>
          </a:p>
          <a:p>
            <a:r>
              <a:rPr lang="pl-PL" sz="1600" dirty="0"/>
              <a:t>Przepisy wprowadzające ustawę – Prawo o szkolnictwie wyższym i nauce (Dz. U. z 2018 r., poz. 1669, z </a:t>
            </a:r>
            <a:r>
              <a:rPr lang="pl-PL" sz="1600" dirty="0" err="1"/>
              <a:t>późn</a:t>
            </a:r>
            <a:r>
              <a:rPr lang="pl-PL" sz="1600" dirty="0"/>
              <a:t>. zm.).</a:t>
            </a:r>
          </a:p>
          <a:p>
            <a:endParaRPr lang="pl-PL" sz="1600" dirty="0"/>
          </a:p>
          <a:p>
            <a:r>
              <a:rPr lang="pl-PL" sz="1600" dirty="0"/>
              <a:t>Statut Uniwersytetu Ekonomicznego w Katowicach uchwalony 20 maja 2019 roku (rozdział 5).</a:t>
            </a:r>
          </a:p>
          <a:p>
            <a:endParaRPr lang="pl-PL" sz="1600" dirty="0"/>
          </a:p>
          <a:p>
            <a:r>
              <a:rPr lang="pl-PL" sz="1600" dirty="0"/>
              <a:t>Uchwała Senatu Uniwersytetu Ekonomicznego w Katowicach 123/2018/2019 </a:t>
            </a:r>
          </a:p>
          <a:p>
            <a:r>
              <a:rPr lang="pl-PL" sz="1600" dirty="0"/>
              <a:t>z dnia 19 września 2019 roku w przedmiocie sposobu postępowania w sprawie nadania stopnia doktora w Uniwersytecie Ekonomicznym w Katowicach. </a:t>
            </a:r>
          </a:p>
          <a:p>
            <a:endParaRPr lang="pl-PL" sz="1600" dirty="0"/>
          </a:p>
          <a:p>
            <a:r>
              <a:rPr lang="pl-PL" sz="1600" dirty="0"/>
              <a:t>Uchwała Senatu nr 122/2018/2019 z dnia 19 września 2019 roku w przedmiocie sposobu postępowania w sprawie nadania stopnia doktora habilitowanego w Uniwersytecie Ekonomicznym w Katowicach. </a:t>
            </a:r>
          </a:p>
          <a:p>
            <a:endParaRPr lang="pl-PL" sz="1600" dirty="0"/>
          </a:p>
          <a:p>
            <a:r>
              <a:rPr lang="pl-PL" sz="1600" dirty="0"/>
              <a:t>Kodeks Postępowania Administracyjnego (Art. 105).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6291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id="{098CB5B8-6D74-48DA-9BD3-140ED843C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772400" cy="158432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HABILITACJE</a:t>
            </a:r>
            <a:br>
              <a:rPr lang="pl-PL" sz="3200" dirty="0"/>
            </a:br>
            <a:endParaRPr lang="pl-PL" sz="20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A47D433-96B5-4434-A6B0-A9A2D486DC13}"/>
              </a:ext>
            </a:extLst>
          </p:cNvPr>
          <p:cNvSpPr txBox="1">
            <a:spLocks/>
          </p:cNvSpPr>
          <p:nvPr/>
        </p:nvSpPr>
        <p:spPr bwMode="auto">
          <a:xfrm>
            <a:off x="467544" y="4725293"/>
            <a:ext cx="7772400" cy="5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/>
            <a:r>
              <a:rPr lang="pl-PL" sz="2400" dirty="0"/>
              <a:t>Postępowania wszczęte i nowe</a:t>
            </a:r>
          </a:p>
        </p:txBody>
      </p:sp>
    </p:spTree>
    <p:extLst>
      <p:ext uri="{BB962C8B-B14F-4D97-AF65-F5344CB8AC3E}">
        <p14:creationId xmlns:p14="http://schemas.microsoft.com/office/powerpoint/2010/main" val="117248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440160"/>
          </a:xfrm>
        </p:spPr>
        <p:txBody>
          <a:bodyPr/>
          <a:lstStyle/>
          <a:p>
            <a:pPr algn="ctr"/>
            <a:r>
              <a:rPr lang="pl-PL" altLang="pl-PL" sz="3600" b="1" dirty="0"/>
              <a:t>POSTĘPOWANIA HABILITACYJNE</a:t>
            </a:r>
            <a:br>
              <a:rPr lang="pl-PL" altLang="pl-PL" sz="3600" b="1" dirty="0"/>
            </a:br>
            <a:r>
              <a:rPr lang="pl-PL" altLang="pl-PL" sz="3600" b="1" dirty="0"/>
              <a:t> wszczęte do 30.04.2019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64496"/>
          </a:xfrm>
        </p:spPr>
        <p:txBody>
          <a:bodyPr/>
          <a:lstStyle/>
          <a:p>
            <a:r>
              <a:rPr lang="pl-PL" sz="2200" dirty="0"/>
              <a:t>Postępowania habilitacyjne wszczęte i niezakończone przed dniem 1 października 2019 roku są </a:t>
            </a:r>
            <a:r>
              <a:rPr lang="pl-PL" sz="2200" b="1" dirty="0">
                <a:solidFill>
                  <a:schemeClr val="accent2"/>
                </a:solidFill>
              </a:rPr>
              <a:t>przeprowadzane na zasadach dotychczasowych,</a:t>
            </a:r>
            <a:r>
              <a:rPr lang="pl-PL" sz="2200" dirty="0"/>
              <a:t> zgodnie z art. 179 ust. 1 ustawy z dnia  3 lipca 2018r. Przepisy wprowadzające ustawę – Prawo o szkolnictwie wyższym i nauce </a:t>
            </a:r>
            <a:br>
              <a:rPr lang="pl-PL" sz="2200" dirty="0"/>
            </a:br>
            <a:r>
              <a:rPr lang="pl-PL" sz="2200" dirty="0"/>
              <a:t>(Dz. U. z 2018r. poz. 1669, z </a:t>
            </a:r>
            <a:r>
              <a:rPr lang="pl-PL" sz="2200" dirty="0" err="1"/>
              <a:t>poźn</a:t>
            </a:r>
            <a:r>
              <a:rPr lang="pl-PL" sz="2200" dirty="0"/>
              <a:t>. zm.), </a:t>
            </a:r>
            <a:r>
              <a:rPr lang="pl-PL" sz="2200" dirty="0">
                <a:solidFill>
                  <a:schemeClr val="tx1"/>
                </a:solidFill>
              </a:rPr>
              <a:t>z tym, że czynności związane z postępowaniem habilitacyjnym przeprowadzone do dnia 30 września 2019 r. </a:t>
            </a:r>
            <a:r>
              <a:rPr lang="pl-PL" sz="2200" b="1" dirty="0">
                <a:solidFill>
                  <a:schemeClr val="accent2"/>
                </a:solidFill>
              </a:rPr>
              <a:t>przez rady wydziałów są wiążące,</a:t>
            </a:r>
            <a:r>
              <a:rPr lang="pl-PL" sz="2200" dirty="0">
                <a:solidFill>
                  <a:schemeClr val="tx1"/>
                </a:solidFill>
              </a:rPr>
              <a:t> a dalszy tok postępowania przejmuje komitet naukowy, który nadaje stopień naukowy doktora habilitowanego.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126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6F7AF57-C133-4B40-B4AE-A3C2AC14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/>
              <a:t>NOWE POSTĘPOWANIA HABILITACYJNE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Komitet naukowy przeprowadza postępowanie w sprawie nadania stopnia doktora habilitowanego i nadaje stopień doktora habilitowanego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65595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10311</TotalTime>
  <Words>2995</Words>
  <Application>Microsoft Office PowerPoint</Application>
  <PresentationFormat>Pokaz na ekranie (4:3)</PresentationFormat>
  <Paragraphs>341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3" baseType="lpstr">
      <vt:lpstr>Arial</vt:lpstr>
      <vt:lpstr>Calibri</vt:lpstr>
      <vt:lpstr>Times New Roman</vt:lpstr>
      <vt:lpstr>Verdana</vt:lpstr>
      <vt:lpstr>Wingdings</vt:lpstr>
      <vt:lpstr>Motyw pakietu Office</vt:lpstr>
      <vt:lpstr>Awanse naukowe w świetle  ustawy 2.0 Prawo o Szkolnictwie Wyższym i Nauce </vt:lpstr>
      <vt:lpstr>Agenda</vt:lpstr>
      <vt:lpstr>Komitet Naukowy Dyscypliny Ekonomia  i Finanse</vt:lpstr>
      <vt:lpstr>Prezentacja programu PowerPoint</vt:lpstr>
      <vt:lpstr>Zadania Komitetów Naukowych</vt:lpstr>
      <vt:lpstr>Regulacje prawne</vt:lpstr>
      <vt:lpstr>HABILITACJE </vt:lpstr>
      <vt:lpstr>POSTĘPOWANIA HABILITACYJNE  wszczęte do 30.04.2019</vt:lpstr>
      <vt:lpstr>Prezentacja programu PowerPoint</vt:lpstr>
      <vt:lpstr>Procedura przeprowadzania postępowania habilitacyjnego </vt:lpstr>
      <vt:lpstr>Prezentacja programu PowerPoint</vt:lpstr>
      <vt:lpstr>KOLOKWIUM HABILITACYJNE (część jawna)</vt:lpstr>
      <vt:lpstr>Prezentacja programu PowerPoint</vt:lpstr>
      <vt:lpstr>Nadanie stopnia naukowego doktora habilitowanego </vt:lpstr>
      <vt:lpstr>Doktoraty </vt:lpstr>
      <vt:lpstr>Doktoraty </vt:lpstr>
      <vt:lpstr>Doktoraty  Przewody wszczęte do 30.04.2019</vt:lpstr>
      <vt:lpstr>Doktoraty  Przewody wszczęte do 30.04.2019</vt:lpstr>
      <vt:lpstr>Doktoraty  Przewody wszczęte do 30.04.2019</vt:lpstr>
      <vt:lpstr>Doktoraty  Przewody wszczęte do 30.04.2019</vt:lpstr>
      <vt:lpstr>Doktoraty  Przewody wszczęte do 30.04.2019</vt:lpstr>
      <vt:lpstr>Doktoraty  Przewody wszczęte do 30.04.2019</vt:lpstr>
      <vt:lpstr>Doktoraty  Przewody wszczęte do 30.04.2019</vt:lpstr>
      <vt:lpstr>Doktoraty </vt:lpstr>
      <vt:lpstr>Doktoranci Szkoły Doktorskiej</vt:lpstr>
      <vt:lpstr>Wszczęcie postępowania w sprawie nadania stopnia doktora </vt:lpstr>
      <vt:lpstr>Wszczęcie postępowania w sprawie nadania stopnia doktora </vt:lpstr>
      <vt:lpstr>Wszczęcie postępowania w sprawie nadania stopnia doktora </vt:lpstr>
      <vt:lpstr>Wszczęcie postępowania w sprawie nadania stopnia doktora </vt:lpstr>
      <vt:lpstr>Wyznaczenie recenzentów </vt:lpstr>
      <vt:lpstr>Dopuszczenie do obrony rozprawy doktorskiej</vt:lpstr>
      <vt:lpstr>Powołanie komisji doktorskiej</vt:lpstr>
      <vt:lpstr>Obrona rozprawy</vt:lpstr>
      <vt:lpstr>Nadanie stopnia doktora</vt:lpstr>
      <vt:lpstr>Doktoranci Studiów Doktoranckich</vt:lpstr>
      <vt:lpstr>Doktoranci Studiów Doktoranckich</vt:lpstr>
      <vt:lpstr>Doktoranci Studiów Doktoranckich</vt:lpstr>
      <vt:lpstr>Doktoranci Studiów Doktoranckich</vt:lpstr>
      <vt:lpstr>Doktoranci Studiów Doktoranckich</vt:lpstr>
      <vt:lpstr>Doktoraty </vt:lpstr>
      <vt:lpstr>Procedura w przypadku doktoratów eksternistycznych</vt:lpstr>
      <vt:lpstr>Krok 1</vt:lpstr>
      <vt:lpstr>Krok 2</vt:lpstr>
      <vt:lpstr>Krok 3</vt:lpstr>
      <vt:lpstr>Krok 4</vt:lpstr>
      <vt:lpstr>Krok 5</vt:lpstr>
      <vt:lpstr>Dziękujemy za uwagę  Pytania?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Jacek Pietrucha</cp:lastModifiedBy>
  <cp:revision>432</cp:revision>
  <dcterms:created xsi:type="dcterms:W3CDTF">2014-01-10T14:27:03Z</dcterms:created>
  <dcterms:modified xsi:type="dcterms:W3CDTF">2019-12-09T14:59:40Z</dcterms:modified>
</cp:coreProperties>
</file>