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90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75D7B-8795-4BBD-9C18-52E2A3313D4A}" type="datetimeFigureOut">
              <a:rPr lang="pl-PL" smtClean="0"/>
              <a:t>2020.02.28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95576-F3AE-4569-8A06-18788A14DEF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31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2020.02.28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Ochrona przeciwpożarowa polega na realizacji przedsięwzięć, mających na celu ochronę życia, zdrowia, mienia lub środowiska przed pożarem, klęską żywiołową lub innym miejscowym zagrożeniem poprzez:</a:t>
            </a:r>
          </a:p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 zapobieganie powstawaniu i rozprzestrzenianiu się pożaru, klęski żywiołowej lub innego miejscowego zagrożenia,</a:t>
            </a:r>
          </a:p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 zapewnienie sił i środków do zwalczania pożaru, klęski żywiołowej lub innego miejscowego zagrożenia,</a:t>
            </a:r>
          </a:p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 prowadzenia działań ratowniczych.</a:t>
            </a:r>
          </a:p>
        </p:txBody>
      </p:sp>
      <p:sp>
        <p:nvSpPr>
          <p:cNvPr id="126981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26982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26983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dirty="0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/>
            <a:endParaRPr lang="pl-PL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197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6198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6199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143108" y="1428736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 dirty="0">
                <a:solidFill>
                  <a:srgbClr val="CC0000"/>
                </a:solidFill>
              </a:rPr>
              <a:t>Ewakuacja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685800" y="1695873"/>
            <a:ext cx="80010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W przypadku zauważenia dymu rozprzestrzeniającego się po budynkach, bez stwierdzenia   jego  źródła lub jeśli źródło ognia zostało zlokalizowane  i obejmuje niewielką  powierzchnię, co   umożliwia  jego  likwidację  podręcznym  sprzętem gaśniczym – ewakuacja nie jest konieczna. W  takiej sytuacji konieczne jest natomiast podjęcie zdecydowanych  działań gaśniczych, jednakże bez wprowadzania elementów sprzyjających rozwojowi  paniki.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Ewakuacja powinna obejmować wszystkie osoby przebywające w budynku. W przypadku silnego zadymienia korytarzy  i braku  możliwości poruszania się  nimi  należy  pozostać  wewnątrz  pomieszczeń i  oczekiwać na pomoc jednostek ratowniczych. Wskazane jest uszczelnienie drzwi, w  miarę posiadanych możliwości.  Bezwzględnie należy zachować spokój. Po opuszczeniu  obiektu należy dokonać przeliczenia ewakuowanych ludzi i w przypadku braku osób oraz podejrzenia iż mogą one przebywać w budynku należy niezwłocznie poinformować o tym fakcie  strażaka dowodzącego akcją ratowniczo - gaśniczą. Ewakuację  można  zakończyć  tylko wyłącznie na jego  polecenie.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 dirty="0"/>
          </a:p>
          <a:p>
            <a:pPr algn="just"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	W tym miejscu należy przypomnieć iż zgodnie z </a:t>
            </a:r>
            <a:r>
              <a:rPr lang="pl-PL" sz="1800" i="1" dirty="0">
                <a:solidFill>
                  <a:schemeClr val="tx1"/>
                </a:solidFill>
                <a:latin typeface="Times New Roman" pitchFamily="18" charset="0"/>
              </a:rPr>
              <a:t>§ 17.2. Rozporządzenia Ministra Spraw Wewnętrznych i Administracji z dnia 7 czerwca 2010 r. w sprawie ochrony przeciwpożarowej budynków, innych obiektów budowlanych i terenów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w przypadku obiektów, w których cyklicznie zmienia się jednocześnie grupa powyżej 50 użytkowników należy dokonać praktycznego sprawdzenia organizacji oraz warunków ewakuacji przynajmniej raz na rok jednak, w terminie nie dłuższym niż 3 miesiące od momentu rozpoczęcia korzystania z obiektu przez nowych użytkowników. Także z każdym nowym rokiem akademickim w każdym z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obiekcie administrowanym przez Uniwersytet, organizowane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są  ćwiczenia próbnej ewakuacji. </a:t>
            </a:r>
          </a:p>
          <a:p>
            <a:pPr marL="342900" indent="-342900" algn="just" defTabSz="914400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	Nie wskazujemy Państwu dokładnego dnia ani godziny rozpoczęcia alarmu, ale przypominamy, iż na przełomie października i listopada należy spodziewać się takowych ćwiczeń.</a:t>
            </a:r>
          </a:p>
        </p:txBody>
      </p:sp>
      <p:sp>
        <p:nvSpPr>
          <p:cNvPr id="137221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7222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7223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Ewakuacja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38244" name="AutoShape 4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8245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8246" name="Picture 6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Ewakuacja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8229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>
              <a:spcBef>
                <a:spcPct val="50000"/>
              </a:spcBef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	W czasie ćwiczeń, przy wszystkich wyjściach z budynku znajdują się pracownicy Uniwersytetu, zliczający ewakuujące się osoby, jak również mierzony jest czas do momentu opuszczenia obiektu przez ostatnią osobę. Dlatego też prosimy o nie lekceważenie ćwiczeń i bezzwłoczne opuszczanie zajmowanych przez Państwa pomieszczeń po usłyszeniu sygnału alarmowego. </a:t>
            </a:r>
          </a:p>
          <a:p>
            <a:pPr marL="342900" indent="-342900" algn="just" defTabSz="914400" eaLnBrk="1" hangingPunct="1">
              <a:spcBef>
                <a:spcPct val="50000"/>
              </a:spcBef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	Przy okazji przypominamy najważniejsze zasady jakimi powinniśmy się kierować przy ewakuacji z budynku: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/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W pierwszej kolejności należy ewakuować ludzi z tych pomieszczeń, w których powstał pożar lub inne zagrożenie, które znajdują się na drodze</a:t>
            </a:r>
            <a:br>
              <a:rPr lang="pl-PL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rozprzestrzeniania się tego zagrożenia oraz z pomieszczeń, z których wyjście może zostać odcięte.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/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Należy pamiętać o tym, aby ewakuacją objąć osoby o ograniczonej zdolności   poruszania się.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39268" name="AutoShape 4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9269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9270" name="Picture 6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Ewakuacja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8229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Należy przeciwdziałać panice wśród osób przebywających w obiekcie, wzywając do zachowania spokoju i informując o drogach ewakuacji oraz roztaczać opiekę nad potrzebującymi pomocy.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Nie mogąc wydostać się z pomieszczeń zadymionych lub wchodząc do nich należy zabezpieczyć drogi oddechowe za pomocą zwilżonych materiałów (np. chusta, szal).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Przy silnym zadymieniu dróg ewakuacyjnych należy poruszać się w pozycji pochylonej, starając się trzymać głowę jak najniżej (w dolnych partiach pomieszczeń jest najmniej dymu i najwięcej tlenu).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Podczas poruszania się drogami ewakuacyjnymi przy silnym zadymieniu należy poruszać się wzdłuż ścian, aby nie stracić orientacji.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3"/>
            </a:pPr>
            <a:endParaRPr lang="pl-PL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40292" name="AutoShape 4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40293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40294" name="Picture 6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Ewakuacja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82296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7"/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Bez wyraźnej potrzeby nie należy otwierać drzwi do pomieszczeń, które mogą być objęte pożarem – gwałtowny dopływ powietrza sprzyja rozprzestrzenianiu się ognia.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7"/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Ewakuacja mienia nie może odbywać się kosztem sił i środków koniecznych do ratowania ludzi.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  <a:buFontTx/>
              <a:buAutoNum type="arabicPeriod" startAt="7"/>
            </a:pPr>
            <a:endParaRPr lang="pl-PL" sz="1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pl-PL" sz="1800">
                <a:solidFill>
                  <a:srgbClr val="CC0000"/>
                </a:solidFill>
                <a:latin typeface="Times New Roman" pitchFamily="18" charset="0"/>
              </a:rPr>
              <a:t>!</a:t>
            </a: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Należy również pamiętać, iż przed opuszczeniem pomieszczenia w którym przebywamy należy pozamykać wszystkie okna, wyłączyć spod napięcia wszystkie urządzenia, a po wyjściu z pokoju należy zamknąć drzwi, nie ryglując ich na zamek!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42340" name="AutoShape 4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42341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Ewakuacja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52400" y="1981200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	Biorąc udział w akcji ratowniczo-gaśniczej istotną sprawą jest to abyśmy potrafili prawidłowo interpretować oznaczenia piktogramów (znaków fluorescencyjnych świecących w ciemności) znajdujących się w ciągach komunikacyjnych. 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	Pamiętajmy iż znaki zielone wskazują kierunek ewakuacji i prowadzą do najbliższego wyjścia z budynku.</a:t>
            </a:r>
          </a:p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142344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343400"/>
            <a:ext cx="2066925" cy="685800"/>
          </a:xfrm>
          <a:prstGeom prst="rect">
            <a:avLst/>
          </a:prstGeom>
          <a:noFill/>
        </p:spPr>
      </p:pic>
      <p:pic>
        <p:nvPicPr>
          <p:cNvPr id="142345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267200"/>
            <a:ext cx="895350" cy="895350"/>
          </a:xfrm>
          <a:prstGeom prst="rect">
            <a:avLst/>
          </a:prstGeom>
          <a:noFill/>
        </p:spPr>
      </p:pic>
      <p:pic>
        <p:nvPicPr>
          <p:cNvPr id="142346" name="Picture 10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267200"/>
            <a:ext cx="914400" cy="914400"/>
          </a:xfrm>
          <a:prstGeom prst="rect">
            <a:avLst/>
          </a:prstGeom>
          <a:noFill/>
        </p:spPr>
      </p:pic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286000" y="3886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400">
                <a:solidFill>
                  <a:schemeClr val="tx1"/>
                </a:solidFill>
              </a:rPr>
              <a:t>Grupa znaków wskazujący kierunek ewakuacji:</a:t>
            </a:r>
          </a:p>
        </p:txBody>
      </p:sp>
      <p:pic>
        <p:nvPicPr>
          <p:cNvPr id="142348" name="Picture 12" descr="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267200"/>
            <a:ext cx="186690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43364" name="AutoShape 4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43365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52400" y="19812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>
              <a:spcBef>
                <a:spcPct val="50000"/>
              </a:spcBef>
              <a:buClr>
                <a:srgbClr val="CC0000"/>
              </a:buClr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	Natomiast czerwone znaki określają lokalizację podręcznego sprzętu gaśniczego oraz urządzeń alarmowych:</a:t>
            </a:r>
          </a:p>
        </p:txBody>
      </p:sp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1439863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95600"/>
            <a:ext cx="1408113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95600"/>
            <a:ext cx="1408113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667000"/>
            <a:ext cx="1096963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381000" y="4419600"/>
            <a:ext cx="41910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pl-PL" sz="1400">
                <a:solidFill>
                  <a:schemeClr val="tx1"/>
                </a:solidFill>
                <a:latin typeface="Times New Roman" pitchFamily="18" charset="0"/>
              </a:rPr>
              <a:t>Usytuowanie</a:t>
            </a:r>
            <a:r>
              <a:rPr lang="pl-PL" sz="1600">
                <a:solidFill>
                  <a:schemeClr val="tx1"/>
                </a:solidFill>
              </a:rPr>
              <a:t> </a:t>
            </a:r>
            <a:r>
              <a:rPr lang="pl-PL" sz="1400">
                <a:solidFill>
                  <a:schemeClr val="tx1"/>
                </a:solidFill>
                <a:latin typeface="Times New Roman" pitchFamily="18" charset="0"/>
              </a:rPr>
              <a:t>gaśnicy       Usytuowanie hydrantu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pl-PL" sz="1400">
                <a:solidFill>
                  <a:schemeClr val="tx1"/>
                </a:solidFill>
                <a:latin typeface="Times New Roman" pitchFamily="18" charset="0"/>
              </a:rPr>
              <a:t>		     wewnętrznego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4495800" y="4419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pl-PL" sz="1400">
                <a:solidFill>
                  <a:schemeClr val="tx1"/>
                </a:solidFill>
                <a:latin typeface="Times New Roman" pitchFamily="18" charset="0"/>
              </a:rPr>
              <a:t>  Ręczny ostrzegacz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pl-PL" sz="1400">
                <a:solidFill>
                  <a:schemeClr val="tx1"/>
                </a:solidFill>
                <a:latin typeface="Times New Roman" pitchFamily="18" charset="0"/>
              </a:rPr>
              <a:t>         pożarowy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6400800" y="4419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pl-PL" sz="1400">
                <a:solidFill>
                  <a:schemeClr val="tx1"/>
                </a:solidFill>
                <a:latin typeface="Times New Roman" pitchFamily="18" charset="0"/>
              </a:rPr>
              <a:t>Przeciwpożarowy wyłącznik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pl-PL" sz="1400">
                <a:solidFill>
                  <a:schemeClr val="tx1"/>
                </a:solidFill>
                <a:latin typeface="Times New Roman" pitchFamily="18" charset="0"/>
              </a:rPr>
              <a:t>       prądu elektrycznego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280828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5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33600"/>
            <a:ext cx="28797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6" name="pole tekstowe 4"/>
          <p:cNvSpPr txBox="1">
            <a:spLocks noChangeArrowheads="1"/>
          </p:cNvSpPr>
          <p:nvPr/>
        </p:nvSpPr>
        <p:spPr bwMode="auto">
          <a:xfrm>
            <a:off x="179388" y="963613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3200">
                <a:solidFill>
                  <a:schemeClr val="tx1"/>
                </a:solidFill>
                <a:latin typeface="Calibri" pitchFamily="34" charset="0"/>
              </a:rPr>
              <a:t>Lokalizacja ręcznego ostrzegacza pożarowego (ROP)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33115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19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35179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0" name="pole tekstowe 3"/>
          <p:cNvSpPr txBox="1">
            <a:spLocks noChangeArrowheads="1"/>
          </p:cNvSpPr>
          <p:nvPr/>
        </p:nvSpPr>
        <p:spPr bwMode="auto">
          <a:xfrm>
            <a:off x="1187450" y="485775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3600">
                <a:solidFill>
                  <a:schemeClr val="tx1"/>
                </a:solidFill>
                <a:latin typeface="Calibri" pitchFamily="34" charset="0"/>
              </a:rPr>
              <a:t>   Ręczny ostrzegacz pożarowy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539750" y="5300663"/>
            <a:ext cx="7993063" cy="925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pl-PL" dirty="0"/>
              <a:t>Jeżeli kiedykolwiek bylibyście Państwo świadkami zagrożenia </a:t>
            </a:r>
            <a:r>
              <a:rPr lang="pl-PL" dirty="0" smtClean="0"/>
              <a:t>pożarowego,   </a:t>
            </a:r>
            <a:r>
              <a:rPr lang="pl-PL" dirty="0"/>
              <a:t>proszę pamiętać, iż dzięki użyciu (zbiciu szyby) tego urządzenia powiadamiamy o niebezpieczeństwie wszystkich użytkowników budynku.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5725"/>
            <a:ext cx="89281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07950" y="3573463"/>
            <a:ext cx="3816350" cy="2310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1800" b="1" dirty="0">
                <a:solidFill>
                  <a:srgbClr val="FF0000"/>
                </a:solidFill>
              </a:rPr>
              <a:t>Jeżeli nie znamy dobrze </a:t>
            </a:r>
            <a:r>
              <a:rPr lang="pl-PL" sz="1800" b="1" dirty="0" smtClean="0">
                <a:solidFill>
                  <a:srgbClr val="FF0000"/>
                </a:solidFill>
              </a:rPr>
              <a:t>budynku, wówczas </a:t>
            </a:r>
            <a:r>
              <a:rPr lang="pl-PL" sz="1800" b="1" dirty="0">
                <a:solidFill>
                  <a:srgbClr val="FF0000"/>
                </a:solidFill>
              </a:rPr>
              <a:t>podczas ewakuacji powinniśmy się kierować zielonymi kierunkowymi piktogramami, które poprowadzą nas do najbliższych wyjść ewakuacyjnych.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 dirty="0"/>
          </a:p>
          <a:p>
            <a:pPr algn="just"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Zapobieganie powstawaniu i rozprzestrzenianiu się pożaru, klęski żywiołowej lub innego miejscowego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zagrożenia polega na:</a:t>
            </a:r>
            <a:endParaRPr lang="pl-PL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a)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zapewnieniu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koniecznych warunków ochrony technicznej nieruchomościom  </a:t>
            </a:r>
          </a:p>
          <a:p>
            <a:pPr algn="just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i ruchomościom,</a:t>
            </a:r>
          </a:p>
          <a:p>
            <a:pPr algn="just" eaLnBrk="1" hangingPunct="1"/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b)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tworzeniu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warunków organizacyjnych i formalnoprawnych zapewniających     ochronę ludzi i mienia, a także przeciwdziałających powstawaniu lub    minimalizujących skutki pożaru, klęski żywiołowej lub innego miejscowego zagrożenia.</a:t>
            </a:r>
          </a:p>
          <a:p>
            <a:pPr algn="just" eaLnBrk="1" hangingPunct="1"/>
            <a:endParaRPr lang="pl-PL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Działania ratownicze natomiast są to wszelkie czynności podjęte w celu ochrony życia, zdrowia, mienia lub środowiska, a także likwidacja przyczyn powstania pożaru, wystąpienia klęski żywiołowej lub innego miejscowego zagrożenia.</a:t>
            </a:r>
          </a:p>
        </p:txBody>
      </p:sp>
      <p:pic>
        <p:nvPicPr>
          <p:cNvPr id="128005" name="Picture 5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698625"/>
            <a:ext cx="23383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1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150" y="1701800"/>
            <a:ext cx="24034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2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879600"/>
            <a:ext cx="277971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3" name="Obraz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488" y="4141788"/>
            <a:ext cx="256381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4" name="Obraz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9038" y="4141788"/>
            <a:ext cx="2595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835150" y="677863"/>
            <a:ext cx="5905202" cy="51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Kierunek do wyjścia ewakuacyjnego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150"/>
            <a:ext cx="8856662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3455987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1800" b="1" dirty="0">
                <a:solidFill>
                  <a:srgbClr val="FF0000"/>
                </a:solidFill>
              </a:rPr>
              <a:t>Jeżeli na korytarzach </a:t>
            </a:r>
            <a:r>
              <a:rPr lang="pl-PL" sz="1800" b="1" dirty="0" smtClean="0">
                <a:solidFill>
                  <a:srgbClr val="FF0000"/>
                </a:solidFill>
              </a:rPr>
              <a:t>występuje </a:t>
            </a:r>
            <a:r>
              <a:rPr lang="pl-PL" sz="1800" b="1" dirty="0">
                <a:solidFill>
                  <a:srgbClr val="FF0000"/>
                </a:solidFill>
              </a:rPr>
              <a:t>zadymienie to </a:t>
            </a:r>
            <a:r>
              <a:rPr lang="pl-PL" sz="1800" b="1" dirty="0" smtClean="0">
                <a:solidFill>
                  <a:srgbClr val="FF0000"/>
                </a:solidFill>
              </a:rPr>
              <a:t>w </a:t>
            </a:r>
            <a:r>
              <a:rPr lang="pl-PL" sz="1800" b="1" dirty="0">
                <a:solidFill>
                  <a:srgbClr val="FF0000"/>
                </a:solidFill>
              </a:rPr>
              <a:t>czasie ewakuacji </a:t>
            </a:r>
            <a:r>
              <a:rPr lang="pl-PL" sz="1800" b="1" dirty="0" smtClean="0">
                <a:solidFill>
                  <a:srgbClr val="FF0000"/>
                </a:solidFill>
              </a:rPr>
              <a:t>należy przyjmować </a:t>
            </a:r>
            <a:r>
              <a:rPr lang="pl-PL" sz="1800" b="1" dirty="0">
                <a:solidFill>
                  <a:srgbClr val="FF0000"/>
                </a:solidFill>
              </a:rPr>
              <a:t>pozycje jak najbliżej podłogi.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856662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2376488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1800" b="1">
                <a:solidFill>
                  <a:srgbClr val="FF0000"/>
                </a:solidFill>
              </a:rPr>
              <a:t>Po ogłoszeniu alarmu pożarowego nigdy nie wolno korzystać z wind. Ewakuacja powinna następować tylko ciągami pieszymi!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3038"/>
            <a:ext cx="89281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3240088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1800" b="1">
                <a:solidFill>
                  <a:srgbClr val="FF0000"/>
                </a:solidFill>
              </a:rPr>
              <a:t>Podczas ewakuacji nigdy nie należy przemieszczać się w stronę przeciwną </a:t>
            </a:r>
            <a:br>
              <a:rPr lang="pl-PL" sz="1800" b="1">
                <a:solidFill>
                  <a:srgbClr val="FF0000"/>
                </a:solidFill>
              </a:rPr>
            </a:br>
            <a:r>
              <a:rPr lang="pl-PL" sz="1800" b="1">
                <a:solidFill>
                  <a:srgbClr val="FF0000"/>
                </a:solidFill>
              </a:rPr>
              <a:t>do osób poruszających się </a:t>
            </a:r>
            <a:br>
              <a:rPr lang="pl-PL" sz="1800" b="1">
                <a:solidFill>
                  <a:srgbClr val="FF0000"/>
                </a:solidFill>
              </a:rPr>
            </a:br>
            <a:r>
              <a:rPr lang="pl-PL" sz="1800" b="1">
                <a:solidFill>
                  <a:srgbClr val="FF0000"/>
                </a:solidFill>
              </a:rPr>
              <a:t>w kierunku wyjść ewakuacyjnych.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1763"/>
            <a:ext cx="8856662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5256212" y="260648"/>
            <a:ext cx="3887788" cy="925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sz="1800" b="1" dirty="0">
                <a:solidFill>
                  <a:srgbClr val="FF0000"/>
                </a:solidFill>
              </a:rPr>
              <a:t>Po opuszczeniu budynku należy </a:t>
            </a:r>
            <a:r>
              <a:rPr lang="pl-PL" sz="1800" b="1" dirty="0" smtClean="0">
                <a:solidFill>
                  <a:srgbClr val="FF0000"/>
                </a:solidFill>
              </a:rPr>
              <a:t>kierować się do miejsca </a:t>
            </a:r>
            <a:r>
              <a:rPr lang="pl-PL" sz="1800" b="1" dirty="0">
                <a:solidFill>
                  <a:srgbClr val="FF0000"/>
                </a:solidFill>
              </a:rPr>
              <a:t>zbiórki do ewakuacji.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34131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351838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l-PL" dirty="0"/>
              <a:t>Na kolejnych slajdach zostały </a:t>
            </a:r>
            <a:r>
              <a:rPr lang="pl-PL" dirty="0" smtClean="0"/>
              <a:t>przedstawione </a:t>
            </a:r>
            <a:r>
              <a:rPr lang="pl-PL" dirty="0"/>
              <a:t>miejsca zbiórki do ewakuacji,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których powinniśmy się kierować zawsze po opuszczeniu budynku.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3925"/>
            <a:ext cx="7745440" cy="542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9" name="pole tekstowe 2"/>
          <p:cNvSpPr txBox="1">
            <a:spLocks noChangeArrowheads="1"/>
          </p:cNvSpPr>
          <p:nvPr/>
        </p:nvSpPr>
        <p:spPr bwMode="auto">
          <a:xfrm>
            <a:off x="250825" y="147638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4000">
                <a:solidFill>
                  <a:schemeClr val="tx1"/>
                </a:solidFill>
                <a:latin typeface="Calibri" pitchFamily="34" charset="0"/>
              </a:rPr>
              <a:t>Miejsce zbiórki po ewakuacji z budynku 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5663"/>
            <a:ext cx="7858180" cy="543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7" name="pole tekstowe 2"/>
          <p:cNvSpPr txBox="1">
            <a:spLocks noChangeArrowheads="1"/>
          </p:cNvSpPr>
          <p:nvPr/>
        </p:nvSpPr>
        <p:spPr bwMode="auto">
          <a:xfrm>
            <a:off x="179388" y="147638"/>
            <a:ext cx="8856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4000" dirty="0" smtClean="0">
                <a:solidFill>
                  <a:schemeClr val="tx1"/>
                </a:solidFill>
                <a:latin typeface="Calibri" pitchFamily="34" charset="0"/>
              </a:rPr>
              <a:t>Miejsca </a:t>
            </a:r>
            <a:r>
              <a:rPr lang="pl-PL" sz="4000" dirty="0">
                <a:solidFill>
                  <a:schemeClr val="tx1"/>
                </a:solidFill>
                <a:latin typeface="Calibri" pitchFamily="34" charset="0"/>
              </a:rPr>
              <a:t>zbiórki po ewakuacji z budynku 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19163"/>
            <a:ext cx="7715304" cy="53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1" name="pole tekstowe 2"/>
          <p:cNvSpPr txBox="1">
            <a:spLocks noChangeArrowheads="1"/>
          </p:cNvSpPr>
          <p:nvPr/>
        </p:nvSpPr>
        <p:spPr bwMode="auto">
          <a:xfrm>
            <a:off x="250825" y="139700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4000">
                <a:solidFill>
                  <a:schemeClr val="tx1"/>
                </a:solidFill>
                <a:latin typeface="Calibri" pitchFamily="34" charset="0"/>
              </a:rPr>
              <a:t>Miejsce zbiórki po ewakuacji z budynku B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89014"/>
            <a:ext cx="7643866" cy="534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5" name="pole tekstowe 2"/>
          <p:cNvSpPr txBox="1">
            <a:spLocks noChangeArrowheads="1"/>
          </p:cNvSpPr>
          <p:nvPr/>
        </p:nvSpPr>
        <p:spPr bwMode="auto">
          <a:xfrm>
            <a:off x="251520" y="2606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3200" dirty="0">
                <a:solidFill>
                  <a:schemeClr val="tx1"/>
                </a:solidFill>
                <a:latin typeface="Calibri" pitchFamily="34" charset="0"/>
              </a:rPr>
              <a:t>Miejsce zbiórki po ewakuacji z budynków: C, E i 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 dirty="0"/>
          </a:p>
          <a:p>
            <a:pPr algn="just"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34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>
              <a:lnSpc>
                <a:spcPct val="110000"/>
              </a:lnSpc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Każdy, kto zauważył pożar lub inne zagrożenie lub uzyskał informację o pożarze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(innym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zagrożeniu) obowiązany jest zachować spokój i nie dopuszczać do paniki</a:t>
            </a:r>
            <a:b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i natychmiast zaalarmować:</a:t>
            </a:r>
          </a:p>
          <a:p>
            <a:pPr marL="342900" indent="-342900" algn="just" defTabSz="914400" eaLnBrk="1" hangingPunct="1">
              <a:lnSpc>
                <a:spcPct val="110000"/>
              </a:lnSpc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1) osoby znajdujące się w strefie zagrożenia, narażone na jego skutki,</a:t>
            </a:r>
          </a:p>
          <a:p>
            <a:pPr marL="342900" indent="-342900" algn="just" defTabSz="914400" eaLnBrk="1" hangingPunct="1">
              <a:lnSpc>
                <a:spcPct val="110000"/>
              </a:lnSpc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2) Państwową Straż Pożarną - tel.  </a:t>
            </a:r>
            <a:r>
              <a:rPr lang="pl-PL" sz="1800" dirty="0">
                <a:solidFill>
                  <a:srgbClr val="CC0000"/>
                </a:solidFill>
                <a:latin typeface="Times New Roman" pitchFamily="18" charset="0"/>
              </a:rPr>
              <a:t>112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 lub  </a:t>
            </a:r>
            <a:r>
              <a:rPr lang="pl-PL" sz="1800" dirty="0">
                <a:solidFill>
                  <a:srgbClr val="CC0000"/>
                </a:solidFill>
                <a:latin typeface="Times New Roman" pitchFamily="18" charset="0"/>
              </a:rPr>
              <a:t>998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342900" indent="-342900" algn="just" defTabSz="914400" eaLnBrk="1" hangingPunct="1">
              <a:lnSpc>
                <a:spcPct val="110000"/>
              </a:lnSpc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Po uzyskaniu połączenia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z dyspozytorem należy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wyraźnie podać:                          </a:t>
            </a:r>
          </a:p>
          <a:p>
            <a:pPr marL="342900" indent="-342900" algn="just" defTabSz="914400" eaLnBrk="1" hangingPunct="1">
              <a:lnSpc>
                <a:spcPct val="110000"/>
              </a:lnSpc>
              <a:buClr>
                <a:srgbClr val="CC0000"/>
              </a:buClr>
              <a:buFontTx/>
              <a:buChar char="•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gdzie powstało zdarzenie - dokładny adres, nazwę obiektu, piętro,                </a:t>
            </a:r>
          </a:p>
          <a:p>
            <a:pPr marL="342900" indent="-342900" algn="just" defTabSz="914400" eaLnBrk="1" hangingPunct="1">
              <a:lnSpc>
                <a:spcPct val="110000"/>
              </a:lnSpc>
              <a:buClr>
                <a:srgbClr val="CC0000"/>
              </a:buClr>
              <a:buFontTx/>
              <a:buChar char="•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co się pali lub jakie jest inne zagrożenie, </a:t>
            </a:r>
          </a:p>
          <a:p>
            <a:pPr marL="342900" indent="-342900" algn="just" defTabSz="914400" eaLnBrk="1" hangingPunct="1">
              <a:lnSpc>
                <a:spcPct val="110000"/>
              </a:lnSpc>
              <a:buClr>
                <a:srgbClr val="CC0000"/>
              </a:buClr>
              <a:buFontTx/>
              <a:buChar char="•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czy istnieje zagrożenie dla życia ludzi,</a:t>
            </a:r>
          </a:p>
          <a:p>
            <a:pPr marL="342900" indent="-342900" algn="just" defTabSz="914400" eaLnBrk="1" hangingPunct="1">
              <a:lnSpc>
                <a:spcPct val="110000"/>
              </a:lnSpc>
              <a:buClr>
                <a:srgbClr val="CC0000"/>
              </a:buClr>
              <a:buFontTx/>
              <a:buChar char="•"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 czy są osoby ranne lub poszkodowane,</a:t>
            </a:r>
          </a:p>
          <a:p>
            <a:pPr marL="342900" indent="-342900" algn="just" defTabSz="914400" eaLnBrk="1" hangingPunct="1">
              <a:lnSpc>
                <a:spcPct val="110000"/>
              </a:lnSpc>
              <a:buClr>
                <a:srgbClr val="CC0000"/>
              </a:buClr>
              <a:buFontTx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 swoje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imię i nazwisko. </a:t>
            </a:r>
          </a:p>
        </p:txBody>
      </p:sp>
      <p:sp>
        <p:nvSpPr>
          <p:cNvPr id="129029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29030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29031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47725"/>
            <a:ext cx="7786741" cy="543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pole tekstowe 2"/>
          <p:cNvSpPr txBox="1">
            <a:spLocks noChangeArrowheads="1"/>
          </p:cNvSpPr>
          <p:nvPr/>
        </p:nvSpPr>
        <p:spPr bwMode="auto">
          <a:xfrm>
            <a:off x="395288" y="115888"/>
            <a:ext cx="925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3600">
                <a:solidFill>
                  <a:schemeClr val="tx1"/>
                </a:solidFill>
                <a:latin typeface="Calibri" pitchFamily="34" charset="0"/>
              </a:rPr>
              <a:t>Miejsce zbiórki po ewakuacji z budynku CNTI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23913"/>
            <a:ext cx="7786742" cy="546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3" name="pole tekstowe 2"/>
          <p:cNvSpPr txBox="1">
            <a:spLocks noChangeArrowheads="1"/>
          </p:cNvSpPr>
          <p:nvPr/>
        </p:nvSpPr>
        <p:spPr bwMode="auto">
          <a:xfrm>
            <a:off x="611560" y="150688"/>
            <a:ext cx="881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3600" dirty="0">
                <a:solidFill>
                  <a:schemeClr val="tx1"/>
                </a:solidFill>
                <a:latin typeface="Calibri" pitchFamily="34" charset="0"/>
              </a:rPr>
              <a:t>Miejsce zbiórki po ewakuacji z budynku F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pole tekstowe 2"/>
          <p:cNvSpPr txBox="1">
            <a:spLocks noChangeArrowheads="1"/>
          </p:cNvSpPr>
          <p:nvPr/>
        </p:nvSpPr>
        <p:spPr bwMode="auto">
          <a:xfrm>
            <a:off x="330200" y="129581"/>
            <a:ext cx="881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3200" dirty="0">
                <a:solidFill>
                  <a:schemeClr val="tx1"/>
                </a:solidFill>
                <a:latin typeface="Calibri" pitchFamily="34" charset="0"/>
              </a:rPr>
              <a:t>Miejsce zbiórki po ewakuacji </a:t>
            </a:r>
            <a:r>
              <a:rPr lang="pl-PL" sz="3200" dirty="0" smtClean="0">
                <a:solidFill>
                  <a:schemeClr val="tx1"/>
                </a:solidFill>
                <a:latin typeface="Calibri" pitchFamily="34" charset="0"/>
              </a:rPr>
              <a:t>z budynku </a:t>
            </a:r>
            <a:r>
              <a:rPr lang="pl-PL" sz="3200" dirty="0" smtClean="0">
                <a:solidFill>
                  <a:schemeClr val="tx1"/>
                </a:solidFill>
                <a:latin typeface="Calibri" pitchFamily="34" charset="0"/>
              </a:rPr>
              <a:t>Rektoratu</a:t>
            </a:r>
            <a:endParaRPr lang="pl-PL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 descr="D:\STARY PULPIT\Dla studentów Google Classroom\Rekto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631" y="714356"/>
            <a:ext cx="7797459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pole tekstowe 2"/>
          <p:cNvSpPr txBox="1">
            <a:spLocks noChangeArrowheads="1"/>
          </p:cNvSpPr>
          <p:nvPr/>
        </p:nvSpPr>
        <p:spPr bwMode="auto">
          <a:xfrm>
            <a:off x="107950" y="476250"/>
            <a:ext cx="903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pl-PL" sz="3600">
                <a:solidFill>
                  <a:schemeClr val="tx1"/>
                </a:solidFill>
                <a:latin typeface="Calibri" pitchFamily="34" charset="0"/>
              </a:rPr>
              <a:t>Miejsce zbiórki po ewakuacji z budynku WBFiA</a:t>
            </a:r>
          </a:p>
        </p:txBody>
      </p:sp>
      <p:pic>
        <p:nvPicPr>
          <p:cNvPr id="1026" name="Picture 2" descr="D:\STARY PULPIT\Dla studentów Google Classroom\Rybni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69" y="1285861"/>
            <a:ext cx="806209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404664"/>
            <a:ext cx="84359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250824" y="5013176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l-PL" alt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NA ZAKOŃCZENIE PRZYPOMINAMY</a:t>
            </a:r>
            <a:r>
              <a:rPr lang="pl-PL" altLang="pl-PL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IŻ ZNOWELIZOWANA USTAWA </a:t>
            </a:r>
            <a:r>
              <a:rPr lang="pl-PL" alt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pl-PL" alt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 </a:t>
            </a:r>
            <a:r>
              <a:rPr lang="pl-PL" altLang="pl-PL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OCHRONIE ZDROWIA PRZED NASTĘPSTWAMI UŻYWANIA TYTONIU </a:t>
            </a:r>
            <a:r>
              <a:rPr lang="pl-PL" alt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pl-PL" alt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pl-PL" altLang="pl-PL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WYROBÓW TYTONIOWYCH ZABRANIA PALENIA NIE TYLKO  WEWNĄTRZ BUDYNKÓW, ALE NA CAŁYM TERENIE UNIWERSYTETU!</a:t>
            </a:r>
          </a:p>
        </p:txBody>
      </p:sp>
    </p:spTree>
    <p:extLst>
      <p:ext uri="{BB962C8B-B14F-4D97-AF65-F5344CB8AC3E}">
        <p14:creationId xmlns:p14="http://schemas.microsoft.com/office/powerpoint/2010/main" val="14476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1188" cy="911225"/>
          </a:xfrm>
          <a:ln/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rgbClr val="FF0000"/>
                </a:solidFill>
              </a:rPr>
              <a:t>Ochrona przeciwpożarowa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286000"/>
            <a:ext cx="8229600" cy="5157788"/>
          </a:xfrm>
          <a:ln/>
        </p:spPr>
        <p:txBody>
          <a:bodyPr lIns="90000" tIns="46800" rIns="90000" bIns="46800"/>
          <a:lstStyle/>
          <a:p>
            <a:pPr marL="341313" indent="-341313" defTabSz="449263">
              <a:spcBef>
                <a:spcPts val="700"/>
              </a:spcBef>
              <a:buClr>
                <a:srgbClr val="FFFFFF"/>
              </a:buClr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Pogotowie Ratunkowe          </a:t>
            </a:r>
            <a:r>
              <a:rPr lang="pl-PL" sz="2800" dirty="0">
                <a:solidFill>
                  <a:srgbClr val="FF0000"/>
                </a:solidFill>
              </a:rPr>
              <a:t>999</a:t>
            </a:r>
          </a:p>
          <a:p>
            <a:pPr marL="341313" indent="-341313" defTabSz="449263">
              <a:spcBef>
                <a:spcPts val="700"/>
              </a:spcBef>
              <a:buClr>
                <a:srgbClr val="FFFFFF"/>
              </a:buClr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Policja                                   </a:t>
            </a:r>
            <a:r>
              <a:rPr lang="pl-PL" sz="2800" dirty="0" smtClean="0"/>
              <a:t>    </a:t>
            </a:r>
            <a:r>
              <a:rPr lang="pl-PL" sz="2800" dirty="0" smtClean="0">
                <a:solidFill>
                  <a:srgbClr val="FF0000"/>
                </a:solidFill>
              </a:rPr>
              <a:t>997</a:t>
            </a:r>
            <a:endParaRPr lang="pl-PL" sz="2800" dirty="0">
              <a:solidFill>
                <a:srgbClr val="FF0000"/>
              </a:solidFill>
            </a:endParaRPr>
          </a:p>
          <a:p>
            <a:pPr marL="341313" indent="-341313" defTabSz="449263">
              <a:spcBef>
                <a:spcPts val="700"/>
              </a:spcBef>
              <a:buClr>
                <a:srgbClr val="FFFFFF"/>
              </a:buClr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Straż Miejska                        </a:t>
            </a:r>
            <a:r>
              <a:rPr lang="pl-PL" sz="2800" dirty="0" smtClean="0"/>
              <a:t>  </a:t>
            </a:r>
            <a:r>
              <a:rPr lang="pl-PL" sz="2800" dirty="0" smtClean="0">
                <a:solidFill>
                  <a:srgbClr val="FF0000"/>
                </a:solidFill>
              </a:rPr>
              <a:t>986</a:t>
            </a:r>
            <a:endParaRPr lang="pl-PL" sz="2800" dirty="0">
              <a:solidFill>
                <a:srgbClr val="FF0000"/>
              </a:solidFill>
            </a:endParaRPr>
          </a:p>
          <a:p>
            <a:pPr marL="341313" indent="-341313" defTabSz="449263">
              <a:spcBef>
                <a:spcPts val="700"/>
              </a:spcBef>
              <a:buClr>
                <a:srgbClr val="FFFFFF"/>
              </a:buClr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Pogotowie Gazowe               </a:t>
            </a:r>
            <a:r>
              <a:rPr lang="pl-PL" sz="2800" dirty="0" smtClean="0"/>
              <a:t>  </a:t>
            </a:r>
            <a:r>
              <a:rPr lang="pl-PL" sz="2800" dirty="0" smtClean="0">
                <a:solidFill>
                  <a:srgbClr val="FF0000"/>
                </a:solidFill>
              </a:rPr>
              <a:t>992</a:t>
            </a:r>
            <a:endParaRPr lang="pl-PL" sz="2800" dirty="0">
              <a:solidFill>
                <a:srgbClr val="FF0000"/>
              </a:solidFill>
            </a:endParaRPr>
          </a:p>
          <a:p>
            <a:pPr marL="341313" indent="-341313" defTabSz="449263">
              <a:spcBef>
                <a:spcPts val="700"/>
              </a:spcBef>
              <a:buClr>
                <a:srgbClr val="FFFFFF"/>
              </a:buClr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Pogotowie Energetyczne     </a:t>
            </a:r>
            <a:r>
              <a:rPr lang="pl-PL" sz="2800" dirty="0" smtClean="0"/>
              <a:t>  </a:t>
            </a:r>
            <a:r>
              <a:rPr lang="pl-PL" sz="2800" dirty="0">
                <a:solidFill>
                  <a:srgbClr val="FF0000"/>
                </a:solidFill>
              </a:rPr>
              <a:t>991</a:t>
            </a:r>
          </a:p>
          <a:p>
            <a:pPr marL="341313" indent="-341313" defTabSz="449263">
              <a:spcBef>
                <a:spcPts val="700"/>
              </a:spcBef>
              <a:buClr>
                <a:srgbClr val="FFFFFF"/>
              </a:buClr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Pogotowie </a:t>
            </a:r>
            <a:r>
              <a:rPr lang="pl-PL" sz="2800" dirty="0" err="1"/>
              <a:t>Wod-Kan</a:t>
            </a:r>
            <a:r>
              <a:rPr lang="pl-PL" sz="2800" dirty="0"/>
              <a:t>.            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994</a:t>
            </a:r>
            <a:endParaRPr lang="pl-PL" sz="2800" dirty="0">
              <a:solidFill>
                <a:srgbClr val="FF0000"/>
              </a:solidFill>
            </a:endParaRPr>
          </a:p>
          <a:p>
            <a:pPr marL="341313" indent="-341313" defTabSz="449263">
              <a:spcBef>
                <a:spcPts val="700"/>
              </a:spcBef>
              <a:buClr>
                <a:srgbClr val="FFFFFF"/>
              </a:buClr>
              <a:buSzPct val="103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Pogotowie Ciepłownicze       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992</a:t>
            </a:r>
            <a:endParaRPr lang="pl-PL" sz="2800" dirty="0">
              <a:solidFill>
                <a:srgbClr val="FF0000"/>
              </a:solidFill>
            </a:endParaRPr>
          </a:p>
          <a:p>
            <a:pPr marL="341313" indent="-341313" defTabSz="449263">
              <a:spcBef>
                <a:spcPts val="700"/>
              </a:spcBef>
              <a:buClr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800" dirty="0"/>
          </a:p>
          <a:p>
            <a:pPr marL="341313" indent="-341313" defTabSz="449263">
              <a:spcBef>
                <a:spcPts val="700"/>
              </a:spcBef>
              <a:buClr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sz="2800" dirty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038600"/>
            <a:ext cx="1428750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800">
                <a:solidFill>
                  <a:schemeClr val="tx1"/>
                </a:solidFill>
              </a:rPr>
              <a:t>W razie potrzeby należy powiadomić też inne służby: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 dirty="0"/>
          </a:p>
          <a:p>
            <a:pPr algn="just"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>
              <a:lnSpc>
                <a:spcPct val="115000"/>
              </a:lnSpc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Równocześnie z alarmowaniem straży pożarnej należy, w miarę możliwości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przystąpić do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działań ratowniczo – gaśniczych przy pomocy sprzętu gaśniczego znajdującego się w pobliżu.</a:t>
            </a:r>
          </a:p>
          <a:p>
            <a:pPr marL="342900" indent="-342900" algn="just" defTabSz="914400" eaLnBrk="1" hangingPunct="1">
              <a:lnSpc>
                <a:spcPct val="115000"/>
              </a:lnSpc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Do czasu przybycia jednostek Państwowej Straży Pożarnej dowodzenie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działaniami prowadzi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Kierownik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obiektu lub osoba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najbardziej energiczna i opanowana.</a:t>
            </a:r>
          </a:p>
          <a:p>
            <a:pPr marL="342900" indent="-342900" algn="just" defTabSz="914400" eaLnBrk="1" hangingPunct="1">
              <a:lnSpc>
                <a:spcPct val="115000"/>
              </a:lnSpc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Każda osoba powinna  podporządkować się poleceniom kierującego akcją ratowniczą.</a:t>
            </a:r>
          </a:p>
        </p:txBody>
      </p:sp>
      <p:sp>
        <p:nvSpPr>
          <p:cNvPr id="132101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2102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2103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Akcja ratowniczo-gaśnicza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 dirty="0"/>
          </a:p>
          <a:p>
            <a:pPr algn="just"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Każda osoba przystępująca do akcji ratowniczej powinna pamiętać, że:</a:t>
            </a:r>
          </a:p>
          <a:p>
            <a:pPr marL="800100" lvl="1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pierwszej kolejności ratuje się ludzi, którym zagraża niebezpieczeństwo utraty życia lub zdrowia,</a:t>
            </a:r>
          </a:p>
          <a:p>
            <a:pPr marL="800100" lvl="1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należy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przeciwdziałać panice wśród osób przebywających w obiekcie, wzywając do zachowania spokoju i informując o drogach ewakuacji oraz otoczyć opieką osoby jej  potrzebujące,</a:t>
            </a:r>
          </a:p>
          <a:p>
            <a:pPr marL="800100" lvl="1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należy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wyłączyć dopływ prądu elektrycznego do pomieszczeń i stref objętych pożarem; nie wolno gasić wodą instalacji i urządzeń elektrycznych będących pod napięciem (należy stosować gaśnice przeznaczone do tego celu tj.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proszkowe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),</a:t>
            </a:r>
          </a:p>
          <a:p>
            <a:pPr marL="800100" lvl="1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nie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należy otwierać bez potrzeby drzwi i okien w pomieszczeniach, w których powstał pożar, ponieważ dopływ powietrza sprzyja rozprzestrzenianiu się ognia.</a:t>
            </a:r>
          </a:p>
        </p:txBody>
      </p:sp>
      <p:sp>
        <p:nvSpPr>
          <p:cNvPr id="133125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3126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3127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Akcja ratowniczo-gaśnicza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 dirty="0"/>
          </a:p>
          <a:p>
            <a:pPr algn="just">
              <a:buFont typeface="Wingdings" pitchFamily="2" charset="2"/>
              <a:buNone/>
            </a:pPr>
            <a:endParaRPr lang="pl-PL" dirty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/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W przypadku ogłoszenia alarmu i zarządzenia ewakuacji, osoba korzystająca z obiektu powinna:</a:t>
            </a:r>
          </a:p>
          <a:p>
            <a:pPr marL="342900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zachować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spokój, nie wywoływać paniki,</a:t>
            </a:r>
          </a:p>
          <a:p>
            <a:pPr marL="342900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podporządkować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się poleceniom kierującego akcją ratowniczą lub personelu prowadzącego działania,</a:t>
            </a:r>
          </a:p>
          <a:p>
            <a:pPr marL="342900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opuścić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go wskazanymi drogami i wyjściami ewakuacyjnymi zgodnie z kierunkami ewakuacji – wskazanymi przez personel lub zgodnie ze wskazaniem  znaków na drogach  ewakuacyjnych,  </a:t>
            </a:r>
          </a:p>
          <a:p>
            <a:pPr marL="342900" indent="-342900" algn="just" defTabSz="914400"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</a:rPr>
              <a:t>udzielić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</a:rPr>
              <a:t>pomocy innym, potrzebującym osobom.</a:t>
            </a:r>
          </a:p>
        </p:txBody>
      </p:sp>
      <p:sp>
        <p:nvSpPr>
          <p:cNvPr id="134149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4150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4151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Ewakuacja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ren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50602"/>
            <a:ext cx="2016224" cy="2273887"/>
          </a:xfrm>
          <a:prstGeom prst="rect">
            <a:avLst/>
          </a:prstGeom>
        </p:spPr>
      </p:pic>
      <p:pic>
        <p:nvPicPr>
          <p:cNvPr id="4" name="alr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4" y="3170564"/>
            <a:ext cx="2249016" cy="21760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7647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Alarm pożarowy, informujący o konieczności ewakuacji może być ogłaszany przy wykorzystaniu: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82960" y="1776459"/>
            <a:ext cx="424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/>
              <a:t>Sygnalizatorów akustyczno-optycznych, generujących ciągły modulowany sygnał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16016" y="177645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/>
              <a:t>Ręcznej syreny alarmowej, generującej kilkunastosekundowy ciągły sygnał </a:t>
            </a:r>
            <a:br>
              <a:rPr lang="pl-PL" sz="1600" dirty="0" smtClean="0"/>
            </a:br>
            <a:r>
              <a:rPr lang="pl-PL" sz="1600" dirty="0" smtClean="0"/>
              <a:t>z kilkusekundowymi przerwami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496934" y="27889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Proszę najechać na grafikę w celu odsłuchania 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C0000"/>
                </a:solidFill>
                <a:latin typeface="Times New Roman" pitchFamily="18" charset="0"/>
              </a:rPr>
              <a:t>Ochrona przeciwpożarowa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pl-PL"/>
          </a:p>
          <a:p>
            <a:pPr algn="just">
              <a:buFont typeface="Wingdings" pitchFamily="2" charset="2"/>
              <a:buNone/>
            </a:pPr>
            <a:endParaRPr lang="pl-PL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defTabSz="914400" eaLnBrk="1" hangingPunct="1"/>
            <a:endParaRPr lang="pl-PL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173" name="AutoShape 5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135174" name="AutoShape 6" descr="Znalezione obrazy dla zapytania znaki ppo&amp;zd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pic>
        <p:nvPicPr>
          <p:cNvPr id="135175" name="Picture 7" descr="ef506396d5a3727a44cc5a1804d36f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11838"/>
            <a:ext cx="1981200" cy="1046162"/>
          </a:xfrm>
          <a:prstGeom prst="rect">
            <a:avLst/>
          </a:prstGeom>
          <a:noFill/>
        </p:spPr>
      </p:pic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CC0000"/>
                </a:solidFill>
              </a:rPr>
              <a:t>Ewakuacja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85800" y="2286000"/>
            <a:ext cx="8001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Istotą bezpiecznej ewakuacji jest rozpoczęcie jej we właściwym momencie oraz w sposób  odpowiednio zorganizowany. W tym celu konieczne jest przygotowanie pracowników do  realizacji  tego zadania poprzez odpowiednie szkolenie. Decyzję o rozpoczęciu ewakuacji podejmuje Administrator Obiektu, bądź zastępująca go osoba. Powinno to nastąpić w sytuacji zaistnienia bezpośredniego zagrożenia zdrowia i życia osób  przebywających w budynkach. 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sz="1800">
                <a:solidFill>
                  <a:schemeClr val="tx1"/>
                </a:solidFill>
                <a:latin typeface="Times New Roman" pitchFamily="18" charset="0"/>
              </a:rPr>
              <a:t>Do ewakuacji należy wykorzystywać wolne od dymu korytarze i wyjścia ewakuacyjne. Poszczególne osoby powinny samodzielnie opuszczać obiekt. Ewakuować należy się poprzez dostępne wyjścia ewakuacyjne na plac parkingowy przed budynkiem.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257</TotalTime>
  <Words>1596</Words>
  <Application>Microsoft Office PowerPoint</Application>
  <PresentationFormat>Pokaz na ekranie (4:3)</PresentationFormat>
  <Paragraphs>117</Paragraphs>
  <Slides>34</Slides>
  <Notes>1</Notes>
  <HiddenSlides>0</HiddenSlides>
  <MMClips>2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Calibri</vt:lpstr>
      <vt:lpstr>Courier New</vt:lpstr>
      <vt:lpstr>Georgia</vt:lpstr>
      <vt:lpstr>Times New Roman</vt:lpstr>
      <vt:lpstr>Wingdings</vt:lpstr>
      <vt:lpstr>Wingdings 2</vt:lpstr>
      <vt:lpstr>Miejski</vt:lpstr>
      <vt:lpstr>Ochrona przeciwpożarowa</vt:lpstr>
      <vt:lpstr>Ochrona przeciwpożarowa</vt:lpstr>
      <vt:lpstr>Ochrona przeciwpożarowa</vt:lpstr>
      <vt:lpstr>Ochrona przeciwpożarowa</vt:lpstr>
      <vt:lpstr>Ochrona przeciwpożarowa</vt:lpstr>
      <vt:lpstr>Ochrona przeciwpożarowa</vt:lpstr>
      <vt:lpstr>Ochrona przeciwpożarowa</vt:lpstr>
      <vt:lpstr>Prezentacja programu PowerPoint</vt:lpstr>
      <vt:lpstr>Ochrona przeciwpożarowa</vt:lpstr>
      <vt:lpstr>Ochrona przeciwpożarowa</vt:lpstr>
      <vt:lpstr>Ochrona przeciwpożarowa</vt:lpstr>
      <vt:lpstr>Ochrona przeciwpożarowa</vt:lpstr>
      <vt:lpstr>Ochrona przeciwpożarowa</vt:lpstr>
      <vt:lpstr>Ochrona przeciwpożarowa</vt:lpstr>
      <vt:lpstr>Ochrona przeciwpożarowa</vt:lpstr>
      <vt:lpstr>Ochrona przeciwpożarowa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przeciwpożarowa</dc:title>
  <dc:creator>HP</dc:creator>
  <cp:lastModifiedBy>Adam Derej</cp:lastModifiedBy>
  <cp:revision>24</cp:revision>
  <dcterms:created xsi:type="dcterms:W3CDTF">2020-02-28T03:36:06Z</dcterms:created>
  <dcterms:modified xsi:type="dcterms:W3CDTF">2020-02-28T09:10:26Z</dcterms:modified>
</cp:coreProperties>
</file>