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53" r:id="rId2"/>
    <p:sldId id="354" r:id="rId3"/>
    <p:sldId id="355" r:id="rId4"/>
    <p:sldId id="357" r:id="rId5"/>
    <p:sldId id="356" r:id="rId6"/>
  </p:sldIdLst>
  <p:sldSz cx="12192000" cy="6858000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ska Marta" initials="MM" lastIdx="1" clrIdx="0">
    <p:extLst/>
  </p:cmAuthor>
  <p:cmAuthor id="2" name="Elżbieta Chłopik" initials="EC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0404"/>
    <a:srgbClr val="E81B29"/>
    <a:srgbClr val="E81BB4"/>
    <a:srgbClr val="828282"/>
    <a:srgbClr val="B4B4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0"/>
    <p:restoredTop sz="94643"/>
  </p:normalViewPr>
  <p:slideViewPr>
    <p:cSldViewPr snapToGrid="0" snapToObjects="1">
      <p:cViewPr varScale="1">
        <p:scale>
          <a:sx n="106" d="100"/>
          <a:sy n="106" d="100"/>
        </p:scale>
        <p:origin x="-342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-3106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98A99-4FD7-8B4C-92B9-624EE81CE642}" type="datetimeFigureOut">
              <a:rPr lang="pl-PL" smtClean="0"/>
              <a:pPr/>
              <a:t>2019-04-23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90010-877A-A844-9389-D2935CD9C7E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471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16"/>
          <p:cNvGrpSpPr/>
          <p:nvPr userDrawn="1"/>
        </p:nvGrpSpPr>
        <p:grpSpPr>
          <a:xfrm>
            <a:off x="2963335" y="2645238"/>
            <a:ext cx="6265333" cy="2666121"/>
            <a:chOff x="2222500" y="2734221"/>
            <a:chExt cx="4699000" cy="2666121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11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3" name="Łącznik prosty 11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Tekstowe 12"/>
          <p:cNvSpPr txBox="1"/>
          <p:nvPr userDrawn="1"/>
        </p:nvSpPr>
        <p:spPr>
          <a:xfrm>
            <a:off x="584347" y="6400147"/>
            <a:ext cx="2284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3539068" y="4316685"/>
            <a:ext cx="5113867" cy="558800"/>
            <a:chOff x="2435888" y="3442389"/>
            <a:chExt cx="3835400" cy="558800"/>
          </a:xfrm>
        </p:grpSpPr>
        <p:pic>
          <p:nvPicPr>
            <p:cNvPr id="16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7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pic>
        <p:nvPicPr>
          <p:cNvPr id="18" name="Obraz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47535" y="2930985"/>
            <a:ext cx="5096933" cy="1143000"/>
          </a:xfrm>
          <a:prstGeom prst="rect">
            <a:avLst/>
          </a:prstGeom>
        </p:spPr>
      </p:pic>
      <p:pic>
        <p:nvPicPr>
          <p:cNvPr id="19" name="Picture 18" descr="MNiSW-kol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6264" y="6451245"/>
            <a:ext cx="1696969" cy="252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4DBC0C4-5ECC-BE42-94EB-529FC93663B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96607" y="770483"/>
            <a:ext cx="5398789" cy="5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72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69967" y="1925489"/>
            <a:ext cx="623999" cy="108000"/>
            <a:chOff x="8132793" y="5607219"/>
            <a:chExt cx="427917" cy="10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867088" y="4956979"/>
            <a:ext cx="575733" cy="571500"/>
          </a:xfrm>
          <a:prstGeom prst="rect">
            <a:avLst/>
          </a:prstGeom>
        </p:spPr>
      </p:pic>
      <p:sp>
        <p:nvSpPr>
          <p:cNvPr id="22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9" y="2261478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A55D8B5E-3EDA-224E-9EEF-8B5F239FF5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6" name="Symbol zastępczy numeru slajdu 5">
            <a:extLst>
              <a:ext uri="{FF2B5EF4-FFF2-40B4-BE49-F238E27FC236}">
                <a16:creationId xmlns:a16="http://schemas.microsoft.com/office/drawing/2014/main" xmlns="" id="{00043BD1-5EA3-1442-B10B-98B7D2D73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4780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9" y="2261478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10867088" y="4956979"/>
            <a:ext cx="575733" cy="571500"/>
          </a:xfrm>
          <a:prstGeom prst="rect">
            <a:avLst/>
          </a:prstGeom>
        </p:spPr>
      </p:pic>
      <p:pic>
        <p:nvPicPr>
          <p:cNvPr id="15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932" y="1925489"/>
            <a:ext cx="575733" cy="571500"/>
          </a:xfrm>
          <a:prstGeom prst="rect">
            <a:avLst/>
          </a:prstGeom>
        </p:spPr>
      </p:pic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B5051D9-0C29-FC4F-875C-F475C146D2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xmlns="" id="{FB969277-FB96-5A43-9AE8-352A1DABF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7458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641"/>
            <a:ext cx="12192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675933" y="1573866"/>
            <a:ext cx="10837299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494" y="6477786"/>
            <a:ext cx="1696969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xmlns="" id="{06187E90-6287-B444-93B0-CC54FC7369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77212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3" descr="KDN-prezetacja-tlo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1" name="Łącznik prosty 4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az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335" y="2073735"/>
            <a:ext cx="575733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652935" y="3731515"/>
            <a:ext cx="575733" cy="571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2" name="Picture 11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494" y="6477786"/>
            <a:ext cx="1696969" cy="2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2B27D212-0E4D-BA4A-991C-D2E12628B4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6" y="527150"/>
            <a:ext cx="1746373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xmlns="" id="{80D719C0-4287-0441-9888-748E0BAE3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9403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xmlns="" val="404726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cxnSp>
        <p:nvCxnSpPr>
          <p:cNvPr id="11" name="Łącznik prosty 4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3335" y="2073735"/>
            <a:ext cx="575733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652935" y="3731515"/>
            <a:ext cx="575733" cy="571500"/>
          </a:xfrm>
          <a:prstGeom prst="rect">
            <a:avLst/>
          </a:prstGeom>
        </p:spPr>
      </p:pic>
      <p:pic>
        <p:nvPicPr>
          <p:cNvPr id="15" name="Obraz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98165" y="528158"/>
            <a:ext cx="2015067" cy="190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2" name="Picture 11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494" y="6477786"/>
            <a:ext cx="1696969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62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3335" y="2073735"/>
            <a:ext cx="575733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652935" y="3731515"/>
            <a:ext cx="575733" cy="571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cxnSp>
        <p:nvCxnSpPr>
          <p:cNvPr id="17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E2BF7FD3-1847-294A-B73C-65B7F028B9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0" name="Symbol zastępczy numeru slajdu 5">
            <a:extLst>
              <a:ext uri="{FF2B5EF4-FFF2-40B4-BE49-F238E27FC236}">
                <a16:creationId xmlns:a16="http://schemas.microsoft.com/office/drawing/2014/main" xmlns="" id="{15B2B368-E70F-2244-B37B-06D9060AD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8146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675933" y="1999895"/>
            <a:ext cx="10837299" cy="1143000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cxnSp>
        <p:nvCxnSpPr>
          <p:cNvPr id="17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75933" y="4305308"/>
            <a:ext cx="10837299" cy="142081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Helvetica Light"/>
                <a:cs typeface="Helvetica Light"/>
              </a:defRPr>
            </a:lvl1pPr>
            <a:lvl2pPr marL="457200" indent="0" algn="ctr">
              <a:buNone/>
              <a:defRPr sz="1000">
                <a:latin typeface="Helvetica Light"/>
                <a:cs typeface="Helvetica Light"/>
              </a:defRPr>
            </a:lvl2pPr>
            <a:lvl3pPr marL="914400" indent="0" algn="ctr">
              <a:buNone/>
              <a:defRPr sz="1000">
                <a:latin typeface="Helvetica Light"/>
                <a:cs typeface="Helvetica Light"/>
              </a:defRPr>
            </a:lvl3pPr>
            <a:lvl4pPr marL="1371600" indent="0" algn="ctr">
              <a:buNone/>
              <a:defRPr sz="1000">
                <a:latin typeface="Helvetica Light"/>
                <a:cs typeface="Helvetica Light"/>
              </a:defRPr>
            </a:lvl4pPr>
            <a:lvl5pPr marL="1828800" indent="0" algn="ctr">
              <a:buNone/>
              <a:defRPr sz="1000">
                <a:latin typeface="Helvetica Light"/>
                <a:cs typeface="Helvetica Light"/>
              </a:defRPr>
            </a:lvl5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15" name="PoleTekstowe 12"/>
          <p:cNvSpPr txBox="1"/>
          <p:nvPr userDrawn="1"/>
        </p:nvSpPr>
        <p:spPr>
          <a:xfrm>
            <a:off x="584347" y="6400147"/>
            <a:ext cx="2284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pic>
        <p:nvPicPr>
          <p:cNvPr id="8" name="Picture 7" descr="MNiSW-k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6264" y="6451245"/>
            <a:ext cx="1696969" cy="252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D41947CC-51A8-024E-92D5-CE98ECDB00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16300" y="3856820"/>
            <a:ext cx="1746377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522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16"/>
          <p:cNvGrpSpPr/>
          <p:nvPr userDrawn="1"/>
        </p:nvGrpSpPr>
        <p:grpSpPr>
          <a:xfrm>
            <a:off x="2963335" y="2645238"/>
            <a:ext cx="6265333" cy="2666121"/>
            <a:chOff x="2222500" y="2734221"/>
            <a:chExt cx="4699000" cy="2666121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11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3" name="Łącznik prosty 11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Tekstowe 12"/>
          <p:cNvSpPr txBox="1"/>
          <p:nvPr userDrawn="1"/>
        </p:nvSpPr>
        <p:spPr>
          <a:xfrm>
            <a:off x="584347" y="6400147"/>
            <a:ext cx="22846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err="1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</a:t>
            </a:r>
            <a:r>
              <a:rPr lang="pl-PL" sz="1000" dirty="0" err="1">
                <a:solidFill>
                  <a:srgbClr val="E81B29"/>
                </a:solidFill>
              </a:rPr>
              <a:t>MNiSW</a:t>
            </a:r>
            <a:endParaRPr lang="pl-PL" sz="1000" dirty="0">
              <a:solidFill>
                <a:srgbClr val="E81B29"/>
              </a:solidFill>
            </a:endParaRP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3539068" y="4316685"/>
            <a:ext cx="5113867" cy="558800"/>
            <a:chOff x="2435888" y="3442389"/>
            <a:chExt cx="3835400" cy="558800"/>
          </a:xfrm>
        </p:grpSpPr>
        <p:pic>
          <p:nvPicPr>
            <p:cNvPr id="16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7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  <a:endParaRPr lang="pl-PL" sz="1400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</p:grp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3427176" y="2604005"/>
            <a:ext cx="553548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20" name="Picture 19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6264" y="6451245"/>
            <a:ext cx="1696969" cy="252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6FF1D176-DD22-F44D-935C-90B3629B38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96607" y="770483"/>
            <a:ext cx="5398789" cy="5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194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3" descr="KDN-prezetacja-tlo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15" y="15486"/>
            <a:ext cx="12192000" cy="6842760"/>
          </a:xfrm>
          <a:prstGeom prst="rect">
            <a:avLst/>
          </a:prstGeom>
        </p:spPr>
      </p:pic>
      <p:pic>
        <p:nvPicPr>
          <p:cNvPr id="8" name="Obraz 12" descr="zdjecie-Gowi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7237995" cy="6858000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924459" y="1948865"/>
            <a:ext cx="5101684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24459" y="3010836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5924459" y="4151200"/>
            <a:ext cx="5101684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4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FB309307-2EE8-9F40-BCB1-EA990A1920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xmlns="" id="{926AE4F1-25AF-7640-840D-1CBB1459D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0224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5924459" y="1948865"/>
            <a:ext cx="5101684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924459" y="3010836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5924459" y="4151200"/>
            <a:ext cx="5101684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239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033066C-A68B-B343-9171-22C49545E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xmlns="" id="{A28EB8A5-C13D-3D49-BF0E-E6FE396C4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7024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2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3" y="1473985"/>
            <a:ext cx="10837299" cy="12023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3" y="3491011"/>
            <a:ext cx="10837299" cy="2333054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8B044F2D-A4FB-D54F-A9A5-49F8BB47D7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xmlns="" id="{FC573598-98C3-5F4B-9969-0F7EEA559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8683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6172202" y="1471613"/>
            <a:ext cx="5340351" cy="44069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1208283"/>
            <a:ext cx="5101684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4" y="2370334"/>
            <a:ext cx="5101684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4" y="3491011"/>
            <a:ext cx="5101684" cy="2333054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9" name="Symbol zastępczy numeru slajdu 5">
            <a:extLst>
              <a:ext uri="{FF2B5EF4-FFF2-40B4-BE49-F238E27FC236}">
                <a16:creationId xmlns:a16="http://schemas.microsoft.com/office/drawing/2014/main" xmlns="" id="{7C642A37-5508-FE47-8510-1B04121A2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6980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7165990" y="2292887"/>
            <a:ext cx="3937697" cy="2912461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Tytuł 1"/>
          <p:cNvSpPr>
            <a:spLocks noGrp="1"/>
          </p:cNvSpPr>
          <p:nvPr>
            <p:ph type="title" hasCustomPrompt="1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 i="0">
                <a:solidFill>
                  <a:srgbClr val="E81B29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5934" y="2107007"/>
            <a:ext cx="5101684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75934" y="2555765"/>
            <a:ext cx="5101684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7887" y="1925489"/>
            <a:ext cx="575733" cy="571500"/>
          </a:xfrm>
          <a:prstGeom prst="rect">
            <a:avLst/>
          </a:prstGeom>
        </p:spPr>
      </p:pic>
      <p:pic>
        <p:nvPicPr>
          <p:cNvPr id="13" name="Obraz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10934703" y="4956947"/>
            <a:ext cx="575733" cy="571500"/>
          </a:xfrm>
          <a:prstGeom prst="rect">
            <a:avLst/>
          </a:prstGeom>
        </p:spPr>
      </p:pic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4560E5C6-11B8-A046-8053-96F33A7EF7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6" name="Symbol zastępczy numeru slajdu 5">
            <a:extLst>
              <a:ext uri="{FF2B5EF4-FFF2-40B4-BE49-F238E27FC236}">
                <a16:creationId xmlns:a16="http://schemas.microsoft.com/office/drawing/2014/main" xmlns="" id="{78832FA5-1A16-7643-B461-C8CEB28D9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075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 hasCustomPrompt="1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 i="0">
                <a:solidFill>
                  <a:srgbClr val="E81B29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11547" y="2107007"/>
            <a:ext cx="5101684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6411547" y="2555765"/>
            <a:ext cx="5101684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1134037" y="2292887"/>
            <a:ext cx="3937697" cy="2912461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932" y="1925489"/>
            <a:ext cx="575733" cy="571500"/>
          </a:xfrm>
          <a:prstGeom prst="rect">
            <a:avLst/>
          </a:prstGeom>
        </p:spPr>
      </p:pic>
      <p:pic>
        <p:nvPicPr>
          <p:cNvPr id="16" name="Obraz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4902748" y="4956947"/>
            <a:ext cx="575733" cy="571500"/>
          </a:xfrm>
          <a:prstGeom prst="rect">
            <a:avLst/>
          </a:prstGeom>
        </p:spPr>
      </p:pic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DE65DAD6-4C86-4C44-B56F-806C42AC4A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7" name="Symbol zastępczy numeru slajdu 5">
            <a:extLst>
              <a:ext uri="{FF2B5EF4-FFF2-40B4-BE49-F238E27FC236}">
                <a16:creationId xmlns:a16="http://schemas.microsoft.com/office/drawing/2014/main" xmlns="" id="{7F34C0DE-BB38-3B4F-BC0B-A99DEED01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481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675933" y="6237119"/>
            <a:ext cx="10837299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675934" y="455331"/>
            <a:ext cx="882856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5" name="Obraz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5932" y="1925489"/>
            <a:ext cx="575733" cy="5715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10818823" y="5420479"/>
            <a:ext cx="623999" cy="108000"/>
            <a:chOff x="8132793" y="5607219"/>
            <a:chExt cx="427917" cy="10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8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548849" y="2261478"/>
            <a:ext cx="8983307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184" y="6459558"/>
            <a:ext cx="1696969" cy="252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E63559DB-B485-784D-990B-2E4A2BC401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66854" y="527150"/>
            <a:ext cx="1746377" cy="192987"/>
          </a:xfrm>
          <a:prstGeom prst="rect">
            <a:avLst/>
          </a:prstGeom>
        </p:spPr>
      </p:pic>
      <p:sp>
        <p:nvSpPr>
          <p:cNvPr id="14" name="Symbol zastępczy numeru slajdu 5">
            <a:extLst>
              <a:ext uri="{FF2B5EF4-FFF2-40B4-BE49-F238E27FC236}">
                <a16:creationId xmlns:a16="http://schemas.microsoft.com/office/drawing/2014/main" xmlns="" id="{DEDD77BF-BB22-2146-827B-7A1250FB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7022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E0C11-EF55-6545-89EC-E302494CA4F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8057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2" r:id="rId4"/>
    <p:sldLayoutId id="2147483668" r:id="rId5"/>
    <p:sldLayoutId id="214748365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1" r:id="rId12"/>
    <p:sldLayoutId id="2147483653" r:id="rId13"/>
    <p:sldLayoutId id="2147483671" r:id="rId14"/>
    <p:sldLayoutId id="2147483670" r:id="rId15"/>
    <p:sldLayoutId id="2147483661" r:id="rId16"/>
    <p:sldLayoutId id="2147483662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zaokrąglony 23"/>
          <p:cNvSpPr/>
          <p:nvPr/>
        </p:nvSpPr>
        <p:spPr>
          <a:xfrm>
            <a:off x="5033951" y="887631"/>
            <a:ext cx="4776777" cy="534195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8803252" y="4837830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Elipsa 9"/>
          <p:cNvSpPr/>
          <p:nvPr/>
        </p:nvSpPr>
        <p:spPr>
          <a:xfrm>
            <a:off x="8805331" y="2411845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8805331" y="3527311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Jednostkowy udział autora w publikacji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1</a:t>
            </a:fld>
            <a:endParaRPr lang="pl-PL" dirty="0"/>
          </a:p>
        </p:txBody>
      </p:sp>
      <p:sp>
        <p:nvSpPr>
          <p:cNvPr id="5" name="Wycinek koła 4"/>
          <p:cNvSpPr/>
          <p:nvPr/>
        </p:nvSpPr>
        <p:spPr>
          <a:xfrm>
            <a:off x="8805331" y="2419914"/>
            <a:ext cx="950176" cy="914400"/>
          </a:xfrm>
          <a:prstGeom prst="pie">
            <a:avLst>
              <a:gd name="adj1" fmla="val 5363981"/>
              <a:gd name="adj2" fmla="val 1282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8805331" y="1211676"/>
            <a:ext cx="914400" cy="914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Tytuł 1"/>
          <p:cNvSpPr txBox="1">
            <a:spLocks/>
          </p:cNvSpPr>
          <p:nvPr/>
        </p:nvSpPr>
        <p:spPr>
          <a:xfrm>
            <a:off x="5652064" y="926137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sz="2400" dirty="0" smtClean="0"/>
              <a:t>Liczba autorów i udział</a:t>
            </a:r>
            <a:endParaRPr lang="pl-PL" sz="2400" dirty="0"/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9159" y="2364554"/>
            <a:ext cx="2601185" cy="2601185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7567" y="4691363"/>
            <a:ext cx="1673019" cy="1673019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5808" y="4778034"/>
            <a:ext cx="683543" cy="683543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0747" y="4837830"/>
            <a:ext cx="683543" cy="683543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6192" y="1305889"/>
            <a:ext cx="864765" cy="864765"/>
          </a:xfrm>
          <a:prstGeom prst="rect">
            <a:avLst/>
          </a:prstGeom>
        </p:spPr>
      </p:pic>
      <p:sp>
        <p:nvSpPr>
          <p:cNvPr id="39" name="Tytuł 1"/>
          <p:cNvSpPr txBox="1">
            <a:spLocks/>
          </p:cNvSpPr>
          <p:nvPr/>
        </p:nvSpPr>
        <p:spPr>
          <a:xfrm>
            <a:off x="7234508" y="1531066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 smtClean="0">
                <a:solidFill>
                  <a:srgbClr val="FF0000"/>
                </a:solidFill>
              </a:rPr>
              <a:t>1 = 100%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0" name="Tytuł 1"/>
          <p:cNvSpPr txBox="1">
            <a:spLocks/>
          </p:cNvSpPr>
          <p:nvPr/>
        </p:nvSpPr>
        <p:spPr>
          <a:xfrm>
            <a:off x="7267788" y="2750887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 smtClean="0">
                <a:solidFill>
                  <a:srgbClr val="FF0000"/>
                </a:solidFill>
              </a:rPr>
              <a:t>3 = 33%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064" y="2138986"/>
            <a:ext cx="1673019" cy="1673019"/>
          </a:xfrm>
          <a:prstGeom prst="rect">
            <a:avLst/>
          </a:prstGeom>
        </p:spPr>
      </p:pic>
      <p:pic>
        <p:nvPicPr>
          <p:cNvPr id="44" name="Obraz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1679" y="3292720"/>
            <a:ext cx="1673019" cy="1673019"/>
          </a:xfrm>
          <a:prstGeom prst="rect">
            <a:avLst/>
          </a:prstGeom>
        </p:spPr>
      </p:pic>
      <p:pic>
        <p:nvPicPr>
          <p:cNvPr id="45" name="Obraz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9501" y="3446787"/>
            <a:ext cx="683543" cy="683543"/>
          </a:xfrm>
          <a:prstGeom prst="rect">
            <a:avLst/>
          </a:prstGeom>
        </p:spPr>
      </p:pic>
      <p:sp>
        <p:nvSpPr>
          <p:cNvPr id="46" name="Tytuł 1"/>
          <p:cNvSpPr txBox="1">
            <a:spLocks/>
          </p:cNvSpPr>
          <p:nvPr/>
        </p:nvSpPr>
        <p:spPr>
          <a:xfrm>
            <a:off x="7287755" y="3818874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 smtClean="0">
                <a:solidFill>
                  <a:srgbClr val="FF0000"/>
                </a:solidFill>
              </a:rPr>
              <a:t>4 = 25%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7" name="Tytuł 1"/>
          <p:cNvSpPr txBox="1">
            <a:spLocks/>
          </p:cNvSpPr>
          <p:nvPr/>
        </p:nvSpPr>
        <p:spPr>
          <a:xfrm>
            <a:off x="7322531" y="514280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dirty="0" smtClean="0">
                <a:solidFill>
                  <a:srgbClr val="FF0000"/>
                </a:solidFill>
              </a:rPr>
              <a:t>5 = 20%</a:t>
            </a:r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48" name="Wycinek koła 47"/>
          <p:cNvSpPr/>
          <p:nvPr/>
        </p:nvSpPr>
        <p:spPr>
          <a:xfrm>
            <a:off x="8803252" y="3520721"/>
            <a:ext cx="950176" cy="914400"/>
          </a:xfrm>
          <a:prstGeom prst="pie">
            <a:avLst>
              <a:gd name="adj1" fmla="val 5363981"/>
              <a:gd name="adj2" fmla="val 108016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9" name="Wycinek koła 48"/>
          <p:cNvSpPr/>
          <p:nvPr/>
        </p:nvSpPr>
        <p:spPr>
          <a:xfrm>
            <a:off x="8788697" y="4858043"/>
            <a:ext cx="950176" cy="914400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20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rostokąt zaokrąglony 77"/>
          <p:cNvSpPr/>
          <p:nvPr/>
        </p:nvSpPr>
        <p:spPr>
          <a:xfrm>
            <a:off x="7290034" y="2340459"/>
            <a:ext cx="3305262" cy="284460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zaokrąglony 72"/>
          <p:cNvSpPr/>
          <p:nvPr/>
        </p:nvSpPr>
        <p:spPr>
          <a:xfrm>
            <a:off x="2305351" y="4688078"/>
            <a:ext cx="2307904" cy="18657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Prostokąt zaokrąglony 74"/>
          <p:cNvSpPr/>
          <p:nvPr/>
        </p:nvSpPr>
        <p:spPr>
          <a:xfrm>
            <a:off x="3619370" y="5603318"/>
            <a:ext cx="637563" cy="9217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rostokąt zaokrąglony 71"/>
          <p:cNvSpPr/>
          <p:nvPr/>
        </p:nvSpPr>
        <p:spPr>
          <a:xfrm>
            <a:off x="2295487" y="2779693"/>
            <a:ext cx="2307904" cy="18657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zaokrąglony 73"/>
          <p:cNvSpPr/>
          <p:nvPr/>
        </p:nvSpPr>
        <p:spPr>
          <a:xfrm>
            <a:off x="3594500" y="3218970"/>
            <a:ext cx="637563" cy="92177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Prostokąt zaokrąglony 70"/>
          <p:cNvSpPr/>
          <p:nvPr/>
        </p:nvSpPr>
        <p:spPr>
          <a:xfrm>
            <a:off x="2295487" y="858135"/>
            <a:ext cx="2307904" cy="186577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zaokrąglony 10"/>
          <p:cNvSpPr/>
          <p:nvPr/>
        </p:nvSpPr>
        <p:spPr>
          <a:xfrm>
            <a:off x="3600184" y="891496"/>
            <a:ext cx="637563" cy="178979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35" y="455331"/>
            <a:ext cx="6065828" cy="412087"/>
          </a:xfrm>
        </p:spPr>
        <p:txBody>
          <a:bodyPr/>
          <a:lstStyle/>
          <a:p>
            <a:r>
              <a:rPr lang="pl-PL" dirty="0" smtClean="0"/>
              <a:t>Udziały w publikacjach pracowników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0379" y="5135848"/>
            <a:ext cx="934273" cy="934273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0379" y="3256281"/>
            <a:ext cx="934273" cy="93427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5488" y="1353992"/>
            <a:ext cx="934273" cy="934273"/>
          </a:xfrm>
          <a:prstGeom prst="rect">
            <a:avLst/>
          </a:prstGeom>
        </p:spPr>
      </p:pic>
      <p:sp>
        <p:nvSpPr>
          <p:cNvPr id="50" name="Elipsa 12"/>
          <p:cNvSpPr/>
          <p:nvPr/>
        </p:nvSpPr>
        <p:spPr>
          <a:xfrm>
            <a:off x="3731494" y="2266282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1" name="Elipsa 9"/>
          <p:cNvSpPr/>
          <p:nvPr/>
        </p:nvSpPr>
        <p:spPr>
          <a:xfrm>
            <a:off x="3717587" y="1359209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2" name="Elipsa 6"/>
          <p:cNvSpPr/>
          <p:nvPr/>
        </p:nvSpPr>
        <p:spPr>
          <a:xfrm>
            <a:off x="3724540" y="1821128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3" name="Wycinek koła 52"/>
          <p:cNvSpPr/>
          <p:nvPr/>
        </p:nvSpPr>
        <p:spPr>
          <a:xfrm>
            <a:off x="3717587" y="1367278"/>
            <a:ext cx="369354" cy="355447"/>
          </a:xfrm>
          <a:prstGeom prst="pie">
            <a:avLst>
              <a:gd name="adj1" fmla="val 5363981"/>
              <a:gd name="adj2" fmla="val 1282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4" name="Elipsa 19"/>
          <p:cNvSpPr/>
          <p:nvPr/>
        </p:nvSpPr>
        <p:spPr>
          <a:xfrm>
            <a:off x="3717587" y="913428"/>
            <a:ext cx="355447" cy="35544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5" name="Wycinek koła 54"/>
          <p:cNvSpPr/>
          <p:nvPr/>
        </p:nvSpPr>
        <p:spPr>
          <a:xfrm>
            <a:off x="3722461" y="1814538"/>
            <a:ext cx="369354" cy="355447"/>
          </a:xfrm>
          <a:prstGeom prst="pie">
            <a:avLst>
              <a:gd name="adj1" fmla="val 5363981"/>
              <a:gd name="adj2" fmla="val 108016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6" name="Wycinek koła 55"/>
          <p:cNvSpPr/>
          <p:nvPr/>
        </p:nvSpPr>
        <p:spPr>
          <a:xfrm>
            <a:off x="3716939" y="2252336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7" name="Elipsa 12"/>
          <p:cNvSpPr/>
          <p:nvPr/>
        </p:nvSpPr>
        <p:spPr>
          <a:xfrm>
            <a:off x="3743322" y="4175162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8" name="Elipsa 9"/>
          <p:cNvSpPr/>
          <p:nvPr/>
        </p:nvSpPr>
        <p:spPr>
          <a:xfrm>
            <a:off x="3729415" y="3268089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9" name="Elipsa 6"/>
          <p:cNvSpPr/>
          <p:nvPr/>
        </p:nvSpPr>
        <p:spPr>
          <a:xfrm>
            <a:off x="3736368" y="3730008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0" name="Wycinek koła 59"/>
          <p:cNvSpPr/>
          <p:nvPr/>
        </p:nvSpPr>
        <p:spPr>
          <a:xfrm>
            <a:off x="3729415" y="3276158"/>
            <a:ext cx="369354" cy="355447"/>
          </a:xfrm>
          <a:prstGeom prst="pie">
            <a:avLst>
              <a:gd name="adj1" fmla="val 5363981"/>
              <a:gd name="adj2" fmla="val 1282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1" name="Elipsa 19"/>
          <p:cNvSpPr/>
          <p:nvPr/>
        </p:nvSpPr>
        <p:spPr>
          <a:xfrm>
            <a:off x="3729415" y="2822308"/>
            <a:ext cx="355447" cy="35544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2" name="Wycinek koła 61"/>
          <p:cNvSpPr/>
          <p:nvPr/>
        </p:nvSpPr>
        <p:spPr>
          <a:xfrm>
            <a:off x="3734289" y="3723418"/>
            <a:ext cx="369354" cy="355447"/>
          </a:xfrm>
          <a:prstGeom prst="pie">
            <a:avLst>
              <a:gd name="adj1" fmla="val 5363981"/>
              <a:gd name="adj2" fmla="val 108016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3" name="Wycinek koła 62"/>
          <p:cNvSpPr/>
          <p:nvPr/>
        </p:nvSpPr>
        <p:spPr>
          <a:xfrm>
            <a:off x="3728767" y="4161216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4" name="Elipsa 12"/>
          <p:cNvSpPr/>
          <p:nvPr/>
        </p:nvSpPr>
        <p:spPr>
          <a:xfrm>
            <a:off x="3767383" y="6084067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5" name="Elipsa 9"/>
          <p:cNvSpPr/>
          <p:nvPr/>
        </p:nvSpPr>
        <p:spPr>
          <a:xfrm>
            <a:off x="3753476" y="5176994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6" name="Elipsa 6"/>
          <p:cNvSpPr/>
          <p:nvPr/>
        </p:nvSpPr>
        <p:spPr>
          <a:xfrm>
            <a:off x="3760429" y="5638913"/>
            <a:ext cx="355447" cy="3554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7" name="Wycinek koła 66"/>
          <p:cNvSpPr/>
          <p:nvPr/>
        </p:nvSpPr>
        <p:spPr>
          <a:xfrm>
            <a:off x="3753476" y="5185063"/>
            <a:ext cx="369354" cy="355447"/>
          </a:xfrm>
          <a:prstGeom prst="pie">
            <a:avLst>
              <a:gd name="adj1" fmla="val 5363981"/>
              <a:gd name="adj2" fmla="val 128204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8" name="Elipsa 19"/>
          <p:cNvSpPr/>
          <p:nvPr/>
        </p:nvSpPr>
        <p:spPr>
          <a:xfrm>
            <a:off x="3753476" y="4731213"/>
            <a:ext cx="355447" cy="35544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9" name="Wycinek koła 68"/>
          <p:cNvSpPr/>
          <p:nvPr/>
        </p:nvSpPr>
        <p:spPr>
          <a:xfrm>
            <a:off x="3758350" y="5632323"/>
            <a:ext cx="369354" cy="355447"/>
          </a:xfrm>
          <a:prstGeom prst="pie">
            <a:avLst>
              <a:gd name="adj1" fmla="val 5363981"/>
              <a:gd name="adj2" fmla="val 108016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0" name="Wycinek koła 69"/>
          <p:cNvSpPr/>
          <p:nvPr/>
        </p:nvSpPr>
        <p:spPr>
          <a:xfrm>
            <a:off x="3752828" y="6070121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2831" y="2378471"/>
            <a:ext cx="2601185" cy="2601185"/>
          </a:xfrm>
          <a:prstGeom prst="rect">
            <a:avLst/>
          </a:prstGeom>
        </p:spPr>
      </p:pic>
      <p:cxnSp>
        <p:nvCxnSpPr>
          <p:cNvPr id="14" name="Łącznik prosty 13"/>
          <p:cNvCxnSpPr>
            <a:stCxn id="11" idx="3"/>
            <a:endCxn id="9" idx="1"/>
          </p:cNvCxnSpPr>
          <p:nvPr/>
        </p:nvCxnSpPr>
        <p:spPr>
          <a:xfrm>
            <a:off x="4237747" y="1786393"/>
            <a:ext cx="3435084" cy="1892671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Łącznik prosty 75"/>
          <p:cNvCxnSpPr/>
          <p:nvPr/>
        </p:nvCxnSpPr>
        <p:spPr>
          <a:xfrm>
            <a:off x="4232063" y="3692170"/>
            <a:ext cx="3435084" cy="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Łącznik prosty 76"/>
          <p:cNvCxnSpPr>
            <a:endCxn id="9" idx="1"/>
          </p:cNvCxnSpPr>
          <p:nvPr/>
        </p:nvCxnSpPr>
        <p:spPr>
          <a:xfrm flipV="1">
            <a:off x="4256933" y="3679064"/>
            <a:ext cx="3415898" cy="2391897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9" name="Tytuł 1"/>
          <p:cNvSpPr txBox="1">
            <a:spLocks/>
          </p:cNvSpPr>
          <p:nvPr/>
        </p:nvSpPr>
        <p:spPr>
          <a:xfrm>
            <a:off x="7895298" y="191545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pl-PL" sz="2400" dirty="0" smtClean="0"/>
              <a:t>Liczba </a:t>
            </a:r>
            <a:r>
              <a:rPr lang="pl-PL" sz="2400" dirty="0"/>
              <a:t>udziałów publikacji ≤ 3N </a:t>
            </a:r>
          </a:p>
        </p:txBody>
      </p:sp>
    </p:spTree>
    <p:extLst>
      <p:ext uri="{BB962C8B-B14F-4D97-AF65-F5344CB8AC3E}">
        <p14:creationId xmlns:p14="http://schemas.microsoft.com/office/powerpoint/2010/main" xmlns="" val="26723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35" y="455331"/>
            <a:ext cx="6065828" cy="412087"/>
          </a:xfrm>
        </p:spPr>
        <p:txBody>
          <a:bodyPr/>
          <a:lstStyle/>
          <a:p>
            <a:r>
              <a:rPr lang="pl-PL" altLang="pl-PL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Publikacje </a:t>
            </a:r>
            <a:r>
              <a:rPr lang="pl-PL" altLang="pl-PL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wieloautorskie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70" name="Wycinek koła 69"/>
          <p:cNvSpPr/>
          <p:nvPr/>
        </p:nvSpPr>
        <p:spPr>
          <a:xfrm>
            <a:off x="3752828" y="6070121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9" name="Tytuł 1"/>
          <p:cNvSpPr txBox="1">
            <a:spLocks/>
          </p:cNvSpPr>
          <p:nvPr/>
        </p:nvSpPr>
        <p:spPr>
          <a:xfrm>
            <a:off x="7895298" y="191545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01858" y="1301726"/>
            <a:ext cx="996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4127893"/>
                  </p:ext>
                </p:extLst>
              </p:nvPr>
            </p:nvGraphicFramePr>
            <p:xfrm>
              <a:off x="1277593" y="1301726"/>
              <a:ext cx="9834692" cy="47497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31682"/>
                    <a:gridCol w="3450828"/>
                    <a:gridCol w="2352182"/>
                  </a:tblGrid>
                  <a:tr h="587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>
                              <a:effectLst/>
                            </a:rPr>
                            <a:t>Typ publikacji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Całkowita wartość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Przeliczeniowa wartość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</a:tr>
                  <a:tr h="5875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Monografia/ red./ rozdział  – Poziom 2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 smtClean="0">
                              <a:effectLst/>
                            </a:rPr>
                            <a:t>200 (300)/ 100 </a:t>
                          </a:r>
                          <a:r>
                            <a:rPr lang="pl-PL" sz="1200" kern="1200" dirty="0">
                              <a:effectLst/>
                            </a:rPr>
                            <a:t>(150</a:t>
                          </a:r>
                          <a:r>
                            <a:rPr lang="pl-PL" sz="1200" kern="1200" dirty="0" smtClean="0">
                              <a:effectLst/>
                            </a:rPr>
                            <a:t>)/ 50 </a:t>
                          </a:r>
                          <a:r>
                            <a:rPr lang="pl-PL" sz="1200" kern="1200" dirty="0">
                              <a:effectLst/>
                            </a:rPr>
                            <a:t>(75)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 </a:t>
                          </a:r>
                          <a:endParaRPr lang="pl-PL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/>
                          </a:r>
                          <a:br>
                            <a:rPr lang="pl-PL" sz="1200" kern="1200">
                              <a:effectLst/>
                            </a:rPr>
                          </a:br>
                          <a:r>
                            <a:rPr lang="pl-PL" sz="1200" kern="1200">
                              <a:effectLst/>
                            </a:rPr>
                            <a:t>100% </a:t>
                          </a:r>
                          <a:endParaRPr lang="pl-PL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 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</a:tr>
                  <a:tr h="356722">
                    <a:tc row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Artykuł w czasopiśmie z  wykazu czasopism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356722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140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43980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100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43980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70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pl-PL" sz="1200" i="1" kern="1200">
                                      <a:effectLst/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 sz="1200" kern="1200">
                                      <a:effectLst/>
                                      <a:latin typeface="Cambria Math"/>
                                    </a:rPr>
                                    <m:t>k</m:t>
                                  </m:r>
                                  <m:r>
                                    <a:rPr lang="pl-PL" sz="1200" kern="1200">
                                      <a:effectLst/>
                                      <a:latin typeface="Cambria Math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 sz="1200" kern="1200">
                                      <a:effectLst/>
                                      <a:latin typeface="Cambria Math"/>
                                    </a:rPr>
                                    <m:t>m</m:t>
                                  </m:r>
                                </m:e>
                              </m:rad>
                            </m:oMath>
                          </a14:m>
                          <a:r>
                            <a:rPr lang="pl-PL" sz="1200" kern="1200">
                              <a:effectLst/>
                            </a:rPr>
                            <a:t>, min 10%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</a:tr>
                  <a:tr h="356722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40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89842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Monografia/redakcja/rozdział  – Poziom 1; monografia oceniona przez KEN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 smtClean="0">
                              <a:effectLst/>
                            </a:rPr>
                            <a:t>80 (100) /20 / 20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7264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Artykuł w czasopiśmie z  wykazu czasopism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>
                              <a:effectLst/>
                            </a:rPr>
                            <a:t> </a:t>
                          </a:r>
                          <a:endParaRPr lang="pl-PL" sz="11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l-PL" sz="1200" kern="1200">
                                  <a:effectLst/>
                                  <a:latin typeface="Cambria Math"/>
                                </a:rPr>
                                <m:t>k</m:t>
                              </m:r>
                              <m:r>
                                <a:rPr lang="pl-PL" sz="1200" kern="1200">
                                  <a:effectLst/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pl-PL" sz="1200" kern="1200">
                                  <a:effectLst/>
                                  <a:latin typeface="Cambria Math"/>
                                </a:rPr>
                                <m:t>m</m:t>
                              </m:r>
                            </m:oMath>
                          </a14:m>
                          <a:r>
                            <a:rPr lang="pl-PL" sz="1200" kern="1200" dirty="0">
                              <a:effectLst/>
                            </a:rPr>
                            <a:t>, min 10%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e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534127893"/>
                  </p:ext>
                </p:extLst>
              </p:nvPr>
            </p:nvGraphicFramePr>
            <p:xfrm>
              <a:off x="1277593" y="1301726"/>
              <a:ext cx="9834692" cy="47497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031682"/>
                    <a:gridCol w="3450828"/>
                    <a:gridCol w="2352182"/>
                  </a:tblGrid>
                  <a:tr h="5875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>
                              <a:effectLst/>
                            </a:rPr>
                            <a:t>Typ publikacji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Całkowita wartość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Przeliczeniowa wartość publikacji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</a:tr>
                  <a:tr h="58756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Monografia/ red./ rozdział  – Poziom 2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 smtClean="0">
                              <a:effectLst/>
                            </a:rPr>
                            <a:t>200 (300)/ 100 </a:t>
                          </a:r>
                          <a:r>
                            <a:rPr lang="pl-PL" sz="1200" kern="1200" dirty="0">
                              <a:effectLst/>
                            </a:rPr>
                            <a:t>(150</a:t>
                          </a:r>
                          <a:r>
                            <a:rPr lang="pl-PL" sz="1200" kern="1200" dirty="0" smtClean="0">
                              <a:effectLst/>
                            </a:rPr>
                            <a:t>)/ 50 </a:t>
                          </a:r>
                          <a:r>
                            <a:rPr lang="pl-PL" sz="1200" kern="1200" dirty="0">
                              <a:effectLst/>
                            </a:rPr>
                            <a:t>(75)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4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 </a:t>
                          </a:r>
                          <a:endParaRPr lang="pl-PL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/>
                          </a:r>
                          <a:br>
                            <a:rPr lang="pl-PL" sz="1200" kern="1200">
                              <a:effectLst/>
                            </a:rPr>
                          </a:br>
                          <a:r>
                            <a:rPr lang="pl-PL" sz="1200" kern="1200">
                              <a:effectLst/>
                            </a:rPr>
                            <a:t>100% </a:t>
                          </a:r>
                          <a:endParaRPr lang="pl-PL" sz="1100"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 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</a:tr>
                  <a:tr h="356722">
                    <a:tc row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Artykuł w czasopiśmie z  wykazu czasopism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356722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140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43980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100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439804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70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rowSpan="3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3500" marR="63500" marT="63500" marB="63500" anchor="ctr">
                        <a:blipFill rotWithShape="1">
                          <a:blip r:embed="rId2"/>
                          <a:stretch>
                            <a:fillRect l="-318135" t="-137770" b="-42806"/>
                          </a:stretch>
                        </a:blipFill>
                      </a:tcPr>
                    </a:tc>
                  </a:tr>
                  <a:tr h="356722"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40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89842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Monografia/redakcja/rozdział  – Poziom 1; monografia oceniona przez KEN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 dirty="0" smtClean="0">
                              <a:effectLst/>
                            </a:rPr>
                            <a:t>80 (100) /20 / 20</a:t>
                          </a:r>
                          <a:endParaRPr lang="pl-PL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 vMerge="1"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/>
                    </a:tc>
                  </a:tr>
                  <a:tr h="7264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Artykuł w czasopiśmie z  wykazu czasopism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pl-PL" sz="1200" kern="1200">
                              <a:effectLst/>
                            </a:rPr>
                            <a:t>20</a:t>
                          </a:r>
                          <a:endParaRPr lang="pl-PL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3500" marR="63500" marT="63500" marB="63500"/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marL="63500" marR="63500" marT="63500" marB="63500" anchor="ctr">
                        <a:blipFill rotWithShape="1">
                          <a:blip r:embed="rId2"/>
                          <a:stretch>
                            <a:fillRect l="-318135" t="-5554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xmlns="" val="40790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35" y="455331"/>
            <a:ext cx="6065828" cy="412087"/>
          </a:xfrm>
        </p:spPr>
        <p:txBody>
          <a:bodyPr/>
          <a:lstStyle/>
          <a:p>
            <a:r>
              <a:rPr lang="pl-PL" dirty="0" smtClean="0"/>
              <a:t>Udziały w publikacjach pracowników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70" name="Wycinek koła 69"/>
          <p:cNvSpPr/>
          <p:nvPr/>
        </p:nvSpPr>
        <p:spPr>
          <a:xfrm>
            <a:off x="3752828" y="6070121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9" name="Tytuł 1"/>
          <p:cNvSpPr txBox="1">
            <a:spLocks/>
          </p:cNvSpPr>
          <p:nvPr/>
        </p:nvSpPr>
        <p:spPr>
          <a:xfrm>
            <a:off x="7895298" y="191545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01858" y="1301726"/>
            <a:ext cx="996541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Jednostkowy udział każdego autora w danej publikacji oblicza się wg zależności:</a:t>
            </a:r>
          </a:p>
          <a:p>
            <a:r>
              <a:rPr lang="pl-PL" sz="2800" b="1" dirty="0"/>
              <a:t>U=P/</a:t>
            </a:r>
            <a:r>
              <a:rPr lang="pl-PL" sz="2800" b="1" dirty="0" err="1"/>
              <a:t>Pc</a:t>
            </a:r>
            <a:r>
              <a:rPr lang="pl-PL" sz="2800" b="1" dirty="0"/>
              <a:t>*1/k</a:t>
            </a:r>
          </a:p>
          <a:p>
            <a:r>
              <a:rPr lang="pl-PL" sz="2800" dirty="0"/>
              <a:t>gdzie:</a:t>
            </a:r>
          </a:p>
          <a:p>
            <a:r>
              <a:rPr lang="pl-PL" sz="2800" dirty="0"/>
              <a:t>P - przeliczeniowa wartość punktowa publikacji </a:t>
            </a:r>
          </a:p>
          <a:p>
            <a:r>
              <a:rPr lang="pl-PL" sz="2800" dirty="0" err="1"/>
              <a:t>Pc</a:t>
            </a:r>
            <a:r>
              <a:rPr lang="pl-PL" sz="2800" dirty="0"/>
              <a:t> - całkowita wartość punktowa publikacji,</a:t>
            </a:r>
          </a:p>
          <a:p>
            <a:r>
              <a:rPr lang="pl-PL" sz="2800" dirty="0"/>
              <a:t>P=</a:t>
            </a:r>
            <a:r>
              <a:rPr lang="pl-PL" sz="2800" dirty="0" err="1"/>
              <a:t>Pc</a:t>
            </a:r>
            <a:r>
              <a:rPr lang="pl-PL" sz="2800" dirty="0"/>
              <a:t> - dla publikacji </a:t>
            </a:r>
            <a:r>
              <a:rPr lang="pl-PL" sz="2800" dirty="0" err="1"/>
              <a:t>jednoautorskich</a:t>
            </a:r>
            <a:endParaRPr lang="pl-PL" sz="2800" dirty="0"/>
          </a:p>
          <a:p>
            <a:r>
              <a:rPr lang="pl-PL" sz="2800" dirty="0"/>
              <a:t>k - liczba współautorów, o których mowa w § 7 ust. 1, którzy upoważnili podmiot do wykazania artykułu naukowego jako osiągnięcia naukowego w danej dyscyplinie naukowej.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903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935" y="455331"/>
            <a:ext cx="6065828" cy="412087"/>
          </a:xfrm>
        </p:spPr>
        <p:txBody>
          <a:bodyPr/>
          <a:lstStyle/>
          <a:p>
            <a:r>
              <a:rPr lang="pl-PL" dirty="0" smtClean="0"/>
              <a:t>Udziały w publikacjach pracowników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3E0C11-EF55-6545-89EC-E302494CA4FA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70" name="Wycinek koła 69"/>
          <p:cNvSpPr/>
          <p:nvPr/>
        </p:nvSpPr>
        <p:spPr>
          <a:xfrm>
            <a:off x="3752828" y="6070121"/>
            <a:ext cx="369354" cy="355447"/>
          </a:xfrm>
          <a:prstGeom prst="pie">
            <a:avLst>
              <a:gd name="adj1" fmla="val 5363981"/>
              <a:gd name="adj2" fmla="val 9445363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9" name="Tytuł 1"/>
          <p:cNvSpPr txBox="1">
            <a:spLocks/>
          </p:cNvSpPr>
          <p:nvPr/>
        </p:nvSpPr>
        <p:spPr>
          <a:xfrm>
            <a:off x="7895298" y="1915458"/>
            <a:ext cx="4021105" cy="4120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040404"/>
                </a:solidFill>
                <a:latin typeface="Helvetica"/>
                <a:ea typeface="+mj-ea"/>
                <a:cs typeface="Helvetica"/>
              </a:defRPr>
            </a:lvl1pPr>
          </a:lstStyle>
          <a:p>
            <a:endParaRPr lang="pl-PL" sz="2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01858" y="2121501"/>
            <a:ext cx="996541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Dla każdego </a:t>
            </a:r>
            <a:r>
              <a:rPr lang="pl-PL" sz="2800" dirty="0" smtClean="0"/>
              <a:t>udziału („slota”) </a:t>
            </a:r>
            <a:r>
              <a:rPr lang="pl-PL" sz="2800" dirty="0"/>
              <a:t>ustala się jego wartość punktową wg zależności:</a:t>
            </a:r>
          </a:p>
          <a:p>
            <a:r>
              <a:rPr lang="pl-PL" sz="2800" b="1" i="1" dirty="0"/>
              <a:t>Pu= P/k</a:t>
            </a:r>
            <a:endParaRPr lang="pl-PL" sz="2800" dirty="0"/>
          </a:p>
          <a:p>
            <a:r>
              <a:rPr lang="pl-PL" sz="2800" b="1" i="1" dirty="0"/>
              <a:t>gdzie:</a:t>
            </a:r>
            <a:endParaRPr lang="pl-PL" sz="2800" dirty="0"/>
          </a:p>
          <a:p>
            <a:r>
              <a:rPr lang="pl-PL" sz="2800" b="1" i="1" dirty="0"/>
              <a:t>P - przeliczeniowa wartość punktowa publikacji </a:t>
            </a:r>
            <a:endParaRPr lang="pl-PL" sz="2800" dirty="0"/>
          </a:p>
          <a:p>
            <a:r>
              <a:rPr lang="pl-PL" sz="2800" b="1" i="1" dirty="0"/>
              <a:t> Pu - wartość punktowa jednostkowego udziału</a:t>
            </a:r>
            <a:endParaRPr lang="pl-PL" sz="2800" dirty="0"/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17686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4342</TotalTime>
  <Words>207</Words>
  <Application>Microsoft Office PowerPoint</Application>
  <PresentationFormat>Niestandardowy</PresentationFormat>
  <Paragraphs>46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Jednostkowy udział autora w publikacji</vt:lpstr>
      <vt:lpstr>Udziały w publikacjach pracowników</vt:lpstr>
      <vt:lpstr>Publikacje wieloautorskie</vt:lpstr>
      <vt:lpstr>Udziały w publikacjach pracowników</vt:lpstr>
      <vt:lpstr>Udziały w publikacjach pracowników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</dc:creator>
  <cp:lastModifiedBy>UE</cp:lastModifiedBy>
  <cp:revision>191</cp:revision>
  <dcterms:created xsi:type="dcterms:W3CDTF">2017-09-04T07:10:50Z</dcterms:created>
  <dcterms:modified xsi:type="dcterms:W3CDTF">2019-04-23T13:00:04Z</dcterms:modified>
</cp:coreProperties>
</file>