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74" r:id="rId4"/>
    <p:sldId id="268" r:id="rId5"/>
    <p:sldId id="269" r:id="rId6"/>
    <p:sldId id="271" r:id="rId7"/>
    <p:sldId id="270" r:id="rId8"/>
    <p:sldId id="265" r:id="rId9"/>
    <p:sldId id="266" r:id="rId10"/>
    <p:sldId id="272" r:id="rId11"/>
    <p:sldId id="267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F5D"/>
    <a:srgbClr val="0830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73" autoAdjust="0"/>
  </p:normalViewPr>
  <p:slideViewPr>
    <p:cSldViewPr>
      <p:cViewPr>
        <p:scale>
          <a:sx n="80" d="100"/>
          <a:sy n="80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9B61-EC9A-49AB-A6AE-D1534A449D92}" type="doc">
      <dgm:prSet loTypeId="urn:microsoft.com/office/officeart/2005/8/layout/chevron2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4B470868-A4D2-49E6-92AC-A4B0D1AAEC59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60F21CDF-F131-4EC8-80E5-C23C217930D0}" type="parTrans" cxnId="{0B87EEE4-8320-4D7A-9D26-E32332BE4907}">
      <dgm:prSet/>
      <dgm:spPr/>
      <dgm:t>
        <a:bodyPr/>
        <a:lstStyle/>
        <a:p>
          <a:endParaRPr lang="pl-PL"/>
        </a:p>
      </dgm:t>
    </dgm:pt>
    <dgm:pt modelId="{5B9337BA-5432-4765-93EF-A867CA0D4A97}" type="sibTrans" cxnId="{0B87EEE4-8320-4D7A-9D26-E32332BE4907}">
      <dgm:prSet/>
      <dgm:spPr/>
      <dgm:t>
        <a:bodyPr/>
        <a:lstStyle/>
        <a:p>
          <a:endParaRPr lang="pl-PL"/>
        </a:p>
      </dgm:t>
    </dgm:pt>
    <dgm:pt modelId="{BC1BFB33-19F3-404D-B646-085198CCA497}">
      <dgm:prSet phldrT="[Tekst]"/>
      <dgm:spPr/>
      <dgm:t>
        <a:bodyPr/>
        <a:lstStyle/>
        <a:p>
          <a:r>
            <a:rPr lang="pl-PL" dirty="0" smtClean="0"/>
            <a:t>Efektywność procesów personalnych</a:t>
          </a:r>
          <a:endParaRPr lang="pl-PL" dirty="0"/>
        </a:p>
      </dgm:t>
    </dgm:pt>
    <dgm:pt modelId="{44AC0498-481F-4FE4-9F40-B20B886B790C}" type="parTrans" cxnId="{339EA0FA-1317-494F-B24A-68D8ABE6AECD}">
      <dgm:prSet/>
      <dgm:spPr/>
      <dgm:t>
        <a:bodyPr/>
        <a:lstStyle/>
        <a:p>
          <a:endParaRPr lang="pl-PL"/>
        </a:p>
      </dgm:t>
    </dgm:pt>
    <dgm:pt modelId="{AEEE9A2F-AE18-4D8A-B9A4-8FE1796B6562}" type="sibTrans" cxnId="{339EA0FA-1317-494F-B24A-68D8ABE6AECD}">
      <dgm:prSet/>
      <dgm:spPr/>
      <dgm:t>
        <a:bodyPr/>
        <a:lstStyle/>
        <a:p>
          <a:endParaRPr lang="pl-PL"/>
        </a:p>
      </dgm:t>
    </dgm:pt>
    <dgm:pt modelId="{45CDC818-0D6A-4D2C-A5D4-5CC00043147C}">
      <dgm:prSet phldrT="[Tekst]"/>
      <dgm:spPr/>
      <dgm:t>
        <a:bodyPr/>
        <a:lstStyle/>
        <a:p>
          <a:r>
            <a:rPr lang="pl-PL" dirty="0" smtClean="0"/>
            <a:t>4</a:t>
          </a:r>
          <a:endParaRPr lang="pl-PL" dirty="0"/>
        </a:p>
      </dgm:t>
    </dgm:pt>
    <dgm:pt modelId="{545DCA02-1DF5-4E5E-A496-4B8BC8172D83}" type="parTrans" cxnId="{CC866F24-D3B5-4121-88E0-024B848AE767}">
      <dgm:prSet/>
      <dgm:spPr/>
      <dgm:t>
        <a:bodyPr/>
        <a:lstStyle/>
        <a:p>
          <a:endParaRPr lang="pl-PL"/>
        </a:p>
      </dgm:t>
    </dgm:pt>
    <dgm:pt modelId="{88333FF1-B419-4B23-97D7-D882998E7443}" type="sibTrans" cxnId="{CC866F24-D3B5-4121-88E0-024B848AE767}">
      <dgm:prSet/>
      <dgm:spPr/>
      <dgm:t>
        <a:bodyPr/>
        <a:lstStyle/>
        <a:p>
          <a:endParaRPr lang="pl-PL"/>
        </a:p>
      </dgm:t>
    </dgm:pt>
    <dgm:pt modelId="{AFD2181E-14B7-47F3-B8F9-0284FC711FF0}">
      <dgm:prSet phldrT="[Tekst]"/>
      <dgm:spPr/>
      <dgm:t>
        <a:bodyPr/>
        <a:lstStyle/>
        <a:p>
          <a:r>
            <a:rPr lang="pl-PL" dirty="0" smtClean="0"/>
            <a:t>Elastyczność zatrudnienia</a:t>
          </a:r>
          <a:endParaRPr lang="pl-PL" dirty="0"/>
        </a:p>
      </dgm:t>
    </dgm:pt>
    <dgm:pt modelId="{77626185-F936-4F8B-8529-F1B63CF568DD}" type="parTrans" cxnId="{8BC34134-452D-49EB-ADE7-8637EAB4C14A}">
      <dgm:prSet/>
      <dgm:spPr/>
      <dgm:t>
        <a:bodyPr/>
        <a:lstStyle/>
        <a:p>
          <a:endParaRPr lang="pl-PL"/>
        </a:p>
      </dgm:t>
    </dgm:pt>
    <dgm:pt modelId="{F548B73C-20E3-44EA-A667-3B8B8DA5CD03}" type="sibTrans" cxnId="{8BC34134-452D-49EB-ADE7-8637EAB4C14A}">
      <dgm:prSet/>
      <dgm:spPr/>
      <dgm:t>
        <a:bodyPr/>
        <a:lstStyle/>
        <a:p>
          <a:endParaRPr lang="pl-PL"/>
        </a:p>
      </dgm:t>
    </dgm:pt>
    <dgm:pt modelId="{DACEB624-AD00-415C-A6DE-3CE4A13E11D6}">
      <dgm:prSet phldrT="[Tekst]"/>
      <dgm:spPr/>
      <dgm:t>
        <a:bodyPr/>
        <a:lstStyle/>
        <a:p>
          <a:r>
            <a:rPr lang="pl-PL" dirty="0" smtClean="0"/>
            <a:t>Ryzyko personalne</a:t>
          </a:r>
          <a:endParaRPr lang="pl-PL" dirty="0"/>
        </a:p>
      </dgm:t>
    </dgm:pt>
    <dgm:pt modelId="{0AF1D1F4-9EB4-4A79-BAC0-831D6AAE0B5E}" type="parTrans" cxnId="{BA799B24-BA6C-4A7A-8C47-60022B04EC14}">
      <dgm:prSet/>
      <dgm:spPr/>
      <dgm:t>
        <a:bodyPr/>
        <a:lstStyle/>
        <a:p>
          <a:endParaRPr lang="pl-PL"/>
        </a:p>
      </dgm:t>
    </dgm:pt>
    <dgm:pt modelId="{59D2CFC4-49A8-455C-8253-BC7F25F3A526}" type="sibTrans" cxnId="{BA799B24-BA6C-4A7A-8C47-60022B04EC14}">
      <dgm:prSet/>
      <dgm:spPr/>
      <dgm:t>
        <a:bodyPr/>
        <a:lstStyle/>
        <a:p>
          <a:endParaRPr lang="pl-PL"/>
        </a:p>
      </dgm:t>
    </dgm:pt>
    <dgm:pt modelId="{50489BC8-07C3-4F77-A2A0-58030B047AF3}">
      <dgm:prSet phldrT="[Tekst]"/>
      <dgm:spPr/>
      <dgm:t>
        <a:bodyPr/>
        <a:lstStyle/>
        <a:p>
          <a:r>
            <a:rPr lang="pl-PL" dirty="0" smtClean="0"/>
            <a:t>Etyka gospodarowania kapitałem ludzkim</a:t>
          </a:r>
          <a:endParaRPr lang="pl-PL" dirty="0"/>
        </a:p>
      </dgm:t>
    </dgm:pt>
    <dgm:pt modelId="{19B9AEA8-F2B4-4532-87D0-156AC2F6157B}" type="parTrans" cxnId="{E7EF090B-B2E0-40D2-BD29-F4249C1D0BEF}">
      <dgm:prSet/>
      <dgm:spPr/>
      <dgm:t>
        <a:bodyPr/>
        <a:lstStyle/>
        <a:p>
          <a:endParaRPr lang="pl-PL"/>
        </a:p>
      </dgm:t>
    </dgm:pt>
    <dgm:pt modelId="{8A0715D0-60B3-4E37-8B1A-41B628A9C24D}" type="sibTrans" cxnId="{E7EF090B-B2E0-40D2-BD29-F4249C1D0BEF}">
      <dgm:prSet/>
      <dgm:spPr/>
      <dgm:t>
        <a:bodyPr/>
        <a:lstStyle/>
        <a:p>
          <a:endParaRPr lang="pl-PL"/>
        </a:p>
      </dgm:t>
    </dgm:pt>
    <dgm:pt modelId="{30B72E8A-5729-43F8-9F1A-A96C90A27800}" type="pres">
      <dgm:prSet presAssocID="{D75F9B61-EC9A-49AB-A6AE-D1534A449D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E4D129-0593-46FF-A999-E859E5FB9857}" type="pres">
      <dgm:prSet presAssocID="{4B470868-A4D2-49E6-92AC-A4B0D1AAEC59}" presName="composite" presStyleCnt="0"/>
      <dgm:spPr/>
    </dgm:pt>
    <dgm:pt modelId="{1101C7FA-FED2-421D-B57F-BAB1227C8C7C}" type="pres">
      <dgm:prSet presAssocID="{4B470868-A4D2-49E6-92AC-A4B0D1AAEC5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4FFAE0-EF59-43E3-9EE7-0872E15E59E1}" type="pres">
      <dgm:prSet presAssocID="{4B470868-A4D2-49E6-92AC-A4B0D1AAEC59}" presName="descendantText" presStyleLbl="alignAcc1" presStyleIdx="0" presStyleCnt="2" custLinFactNeighborX="-157" custLinFactNeighborY="-2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73539A-D312-4374-A353-15B7B3EAC878}" type="pres">
      <dgm:prSet presAssocID="{5B9337BA-5432-4765-93EF-A867CA0D4A97}" presName="sp" presStyleCnt="0"/>
      <dgm:spPr/>
    </dgm:pt>
    <dgm:pt modelId="{F3674E05-CC71-4BA2-8C9E-45404F1E154B}" type="pres">
      <dgm:prSet presAssocID="{45CDC818-0D6A-4D2C-A5D4-5CC00043147C}" presName="composite" presStyleCnt="0"/>
      <dgm:spPr/>
    </dgm:pt>
    <dgm:pt modelId="{9B92000D-2C1B-4B5A-9EF9-24C7D0C97046}" type="pres">
      <dgm:prSet presAssocID="{45CDC818-0D6A-4D2C-A5D4-5CC00043147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1BA160-671F-4837-9FC0-76E3DBC74B52}" type="pres">
      <dgm:prSet presAssocID="{45CDC818-0D6A-4D2C-A5D4-5CC00043147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D1A6EB-08E5-4F26-864B-A1CD9F32AE5C}" type="presOf" srcId="{AFD2181E-14B7-47F3-B8F9-0284FC711FF0}" destId="{861BA160-671F-4837-9FC0-76E3DBC74B52}" srcOrd="0" destOrd="0" presId="urn:microsoft.com/office/officeart/2005/8/layout/chevron2"/>
    <dgm:cxn modelId="{8BC34134-452D-49EB-ADE7-8637EAB4C14A}" srcId="{45CDC818-0D6A-4D2C-A5D4-5CC00043147C}" destId="{AFD2181E-14B7-47F3-B8F9-0284FC711FF0}" srcOrd="0" destOrd="0" parTransId="{77626185-F936-4F8B-8529-F1B63CF568DD}" sibTransId="{F548B73C-20E3-44EA-A667-3B8B8DA5CD03}"/>
    <dgm:cxn modelId="{3F0F2A71-C6BA-4CB9-9DCD-C6F908C4D2D7}" type="presOf" srcId="{BC1BFB33-19F3-404D-B646-085198CCA497}" destId="{5F4FFAE0-EF59-43E3-9EE7-0872E15E59E1}" srcOrd="0" destOrd="0" presId="urn:microsoft.com/office/officeart/2005/8/layout/chevron2"/>
    <dgm:cxn modelId="{34FD58F6-FC13-4F62-8CED-8C524923F879}" type="presOf" srcId="{D75F9B61-EC9A-49AB-A6AE-D1534A449D92}" destId="{30B72E8A-5729-43F8-9F1A-A96C90A27800}" srcOrd="0" destOrd="0" presId="urn:microsoft.com/office/officeart/2005/8/layout/chevron2"/>
    <dgm:cxn modelId="{8DF03EE1-5FDD-457B-AE82-17A0369C91A3}" type="presOf" srcId="{45CDC818-0D6A-4D2C-A5D4-5CC00043147C}" destId="{9B92000D-2C1B-4B5A-9EF9-24C7D0C97046}" srcOrd="0" destOrd="0" presId="urn:microsoft.com/office/officeart/2005/8/layout/chevron2"/>
    <dgm:cxn modelId="{E7EF090B-B2E0-40D2-BD29-F4249C1D0BEF}" srcId="{45CDC818-0D6A-4D2C-A5D4-5CC00043147C}" destId="{50489BC8-07C3-4F77-A2A0-58030B047AF3}" srcOrd="1" destOrd="0" parTransId="{19B9AEA8-F2B4-4532-87D0-156AC2F6157B}" sibTransId="{8A0715D0-60B3-4E37-8B1A-41B628A9C24D}"/>
    <dgm:cxn modelId="{8C5A5A2F-658B-4756-89B7-6D438A015C25}" type="presOf" srcId="{50489BC8-07C3-4F77-A2A0-58030B047AF3}" destId="{861BA160-671F-4837-9FC0-76E3DBC74B52}" srcOrd="0" destOrd="1" presId="urn:microsoft.com/office/officeart/2005/8/layout/chevron2"/>
    <dgm:cxn modelId="{339EA0FA-1317-494F-B24A-68D8ABE6AECD}" srcId="{4B470868-A4D2-49E6-92AC-A4B0D1AAEC59}" destId="{BC1BFB33-19F3-404D-B646-085198CCA497}" srcOrd="0" destOrd="0" parTransId="{44AC0498-481F-4FE4-9F40-B20B886B790C}" sibTransId="{AEEE9A2F-AE18-4D8A-B9A4-8FE1796B6562}"/>
    <dgm:cxn modelId="{BA799B24-BA6C-4A7A-8C47-60022B04EC14}" srcId="{4B470868-A4D2-49E6-92AC-A4B0D1AAEC59}" destId="{DACEB624-AD00-415C-A6DE-3CE4A13E11D6}" srcOrd="1" destOrd="0" parTransId="{0AF1D1F4-9EB4-4A79-BAC0-831D6AAE0B5E}" sibTransId="{59D2CFC4-49A8-455C-8253-BC7F25F3A526}"/>
    <dgm:cxn modelId="{D0B299F8-7223-4698-BEA6-A6BB02733A39}" type="presOf" srcId="{DACEB624-AD00-415C-A6DE-3CE4A13E11D6}" destId="{5F4FFAE0-EF59-43E3-9EE7-0872E15E59E1}" srcOrd="0" destOrd="1" presId="urn:microsoft.com/office/officeart/2005/8/layout/chevron2"/>
    <dgm:cxn modelId="{0B87EEE4-8320-4D7A-9D26-E32332BE4907}" srcId="{D75F9B61-EC9A-49AB-A6AE-D1534A449D92}" destId="{4B470868-A4D2-49E6-92AC-A4B0D1AAEC59}" srcOrd="0" destOrd="0" parTransId="{60F21CDF-F131-4EC8-80E5-C23C217930D0}" sibTransId="{5B9337BA-5432-4765-93EF-A867CA0D4A97}"/>
    <dgm:cxn modelId="{603A4A9C-C4AD-4E6A-A05A-43BAD9E0B3A3}" type="presOf" srcId="{4B470868-A4D2-49E6-92AC-A4B0D1AAEC59}" destId="{1101C7FA-FED2-421D-B57F-BAB1227C8C7C}" srcOrd="0" destOrd="0" presId="urn:microsoft.com/office/officeart/2005/8/layout/chevron2"/>
    <dgm:cxn modelId="{CC866F24-D3B5-4121-88E0-024B848AE767}" srcId="{D75F9B61-EC9A-49AB-A6AE-D1534A449D92}" destId="{45CDC818-0D6A-4D2C-A5D4-5CC00043147C}" srcOrd="1" destOrd="0" parTransId="{545DCA02-1DF5-4E5E-A496-4B8BC8172D83}" sibTransId="{88333FF1-B419-4B23-97D7-D882998E7443}"/>
    <dgm:cxn modelId="{CF404C69-C2EB-4A06-A0BE-A494E2375ECF}" type="presParOf" srcId="{30B72E8A-5729-43F8-9F1A-A96C90A27800}" destId="{6FE4D129-0593-46FF-A999-E859E5FB9857}" srcOrd="0" destOrd="0" presId="urn:microsoft.com/office/officeart/2005/8/layout/chevron2"/>
    <dgm:cxn modelId="{B8509E0D-8ACA-430E-9C14-DE26381C5329}" type="presParOf" srcId="{6FE4D129-0593-46FF-A999-E859E5FB9857}" destId="{1101C7FA-FED2-421D-B57F-BAB1227C8C7C}" srcOrd="0" destOrd="0" presId="urn:microsoft.com/office/officeart/2005/8/layout/chevron2"/>
    <dgm:cxn modelId="{785471AA-1D47-41B1-9637-B25B6E58B4D3}" type="presParOf" srcId="{6FE4D129-0593-46FF-A999-E859E5FB9857}" destId="{5F4FFAE0-EF59-43E3-9EE7-0872E15E59E1}" srcOrd="1" destOrd="0" presId="urn:microsoft.com/office/officeart/2005/8/layout/chevron2"/>
    <dgm:cxn modelId="{44090D2D-8631-45CE-83F8-FAC0EFFF0C14}" type="presParOf" srcId="{30B72E8A-5729-43F8-9F1A-A96C90A27800}" destId="{7D73539A-D312-4374-A353-15B7B3EAC878}" srcOrd="1" destOrd="0" presId="urn:microsoft.com/office/officeart/2005/8/layout/chevron2"/>
    <dgm:cxn modelId="{A9D2FE9A-E66E-4100-A52F-DB9DF7216E22}" type="presParOf" srcId="{30B72E8A-5729-43F8-9F1A-A96C90A27800}" destId="{F3674E05-CC71-4BA2-8C9E-45404F1E154B}" srcOrd="2" destOrd="0" presId="urn:microsoft.com/office/officeart/2005/8/layout/chevron2"/>
    <dgm:cxn modelId="{BC967B71-D114-4519-AEF8-E20C92218753}" type="presParOf" srcId="{F3674E05-CC71-4BA2-8C9E-45404F1E154B}" destId="{9B92000D-2C1B-4B5A-9EF9-24C7D0C97046}" srcOrd="0" destOrd="0" presId="urn:microsoft.com/office/officeart/2005/8/layout/chevron2"/>
    <dgm:cxn modelId="{7D4A7154-8CEA-4895-8123-EE73C30A9AA3}" type="presParOf" srcId="{F3674E05-CC71-4BA2-8C9E-45404F1E154B}" destId="{861BA160-671F-4837-9FC0-76E3DBC74B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9B61-EC9A-49AB-A6AE-D1534A449D92}" type="doc">
      <dgm:prSet loTypeId="urn:microsoft.com/office/officeart/2005/8/layout/chevron2" loCatId="list" qsTypeId="urn:microsoft.com/office/officeart/2005/8/quickstyle/3d1" qsCatId="3D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4B470868-A4D2-49E6-92AC-A4B0D1AAEC59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60F21CDF-F131-4EC8-80E5-C23C217930D0}" type="parTrans" cxnId="{0B87EEE4-8320-4D7A-9D26-E32332BE4907}">
      <dgm:prSet/>
      <dgm:spPr/>
      <dgm:t>
        <a:bodyPr/>
        <a:lstStyle/>
        <a:p>
          <a:endParaRPr lang="pl-PL"/>
        </a:p>
      </dgm:t>
    </dgm:pt>
    <dgm:pt modelId="{5B9337BA-5432-4765-93EF-A867CA0D4A97}" type="sibTrans" cxnId="{0B87EEE4-8320-4D7A-9D26-E32332BE4907}">
      <dgm:prSet/>
      <dgm:spPr/>
      <dgm:t>
        <a:bodyPr/>
        <a:lstStyle/>
        <a:p>
          <a:endParaRPr lang="pl-PL"/>
        </a:p>
      </dgm:t>
    </dgm:pt>
    <dgm:pt modelId="{BC1BFB33-19F3-404D-B646-085198CCA497}">
      <dgm:prSet phldrT="[Tekst]"/>
      <dgm:spPr/>
      <dgm:t>
        <a:bodyPr/>
        <a:lstStyle/>
        <a:p>
          <a:r>
            <a:rPr lang="pl-PL" dirty="0" smtClean="0"/>
            <a:t>Zarządzanie jakością i wartością kapitału ludzkiego organizacji </a:t>
          </a:r>
          <a:endParaRPr lang="pl-PL" dirty="0"/>
        </a:p>
      </dgm:t>
    </dgm:pt>
    <dgm:pt modelId="{44AC0498-481F-4FE4-9F40-B20B886B790C}" type="parTrans" cxnId="{339EA0FA-1317-494F-B24A-68D8ABE6AECD}">
      <dgm:prSet/>
      <dgm:spPr/>
      <dgm:t>
        <a:bodyPr/>
        <a:lstStyle/>
        <a:p>
          <a:endParaRPr lang="pl-PL"/>
        </a:p>
      </dgm:t>
    </dgm:pt>
    <dgm:pt modelId="{AEEE9A2F-AE18-4D8A-B9A4-8FE1796B6562}" type="sibTrans" cxnId="{339EA0FA-1317-494F-B24A-68D8ABE6AECD}">
      <dgm:prSet/>
      <dgm:spPr/>
      <dgm:t>
        <a:bodyPr/>
        <a:lstStyle/>
        <a:p>
          <a:endParaRPr lang="pl-PL"/>
        </a:p>
      </dgm:t>
    </dgm:pt>
    <dgm:pt modelId="{45CDC818-0D6A-4D2C-A5D4-5CC00043147C}">
      <dgm:prSet phldrT="[Tekst]"/>
      <dgm:spPr/>
      <dgm:t>
        <a:bodyPr/>
        <a:lstStyle/>
        <a:p>
          <a:r>
            <a:rPr lang="pl-PL" dirty="0" smtClean="0"/>
            <a:t>4</a:t>
          </a:r>
          <a:endParaRPr lang="pl-PL" dirty="0"/>
        </a:p>
      </dgm:t>
    </dgm:pt>
    <dgm:pt modelId="{545DCA02-1DF5-4E5E-A496-4B8BC8172D83}" type="parTrans" cxnId="{CC866F24-D3B5-4121-88E0-024B848AE767}">
      <dgm:prSet/>
      <dgm:spPr/>
      <dgm:t>
        <a:bodyPr/>
        <a:lstStyle/>
        <a:p>
          <a:endParaRPr lang="pl-PL"/>
        </a:p>
      </dgm:t>
    </dgm:pt>
    <dgm:pt modelId="{88333FF1-B419-4B23-97D7-D882998E7443}" type="sibTrans" cxnId="{CC866F24-D3B5-4121-88E0-024B848AE767}">
      <dgm:prSet/>
      <dgm:spPr/>
      <dgm:t>
        <a:bodyPr/>
        <a:lstStyle/>
        <a:p>
          <a:endParaRPr lang="pl-PL"/>
        </a:p>
      </dgm:t>
    </dgm:pt>
    <dgm:pt modelId="{AFD2181E-14B7-47F3-B8F9-0284FC711FF0}">
      <dgm:prSet phldrT="[Tekst]"/>
      <dgm:spPr/>
      <dgm:t>
        <a:bodyPr/>
        <a:lstStyle/>
        <a:p>
          <a:r>
            <a:rPr lang="pl-PL" dirty="0" smtClean="0"/>
            <a:t>Marketing personalny</a:t>
          </a:r>
          <a:endParaRPr lang="pl-PL" dirty="0"/>
        </a:p>
      </dgm:t>
    </dgm:pt>
    <dgm:pt modelId="{77626185-F936-4F8B-8529-F1B63CF568DD}" type="parTrans" cxnId="{8BC34134-452D-49EB-ADE7-8637EAB4C14A}">
      <dgm:prSet/>
      <dgm:spPr/>
      <dgm:t>
        <a:bodyPr/>
        <a:lstStyle/>
        <a:p>
          <a:endParaRPr lang="pl-PL"/>
        </a:p>
      </dgm:t>
    </dgm:pt>
    <dgm:pt modelId="{F548B73C-20E3-44EA-A667-3B8B8DA5CD03}" type="sibTrans" cxnId="{8BC34134-452D-49EB-ADE7-8637EAB4C14A}">
      <dgm:prSet/>
      <dgm:spPr/>
      <dgm:t>
        <a:bodyPr/>
        <a:lstStyle/>
        <a:p>
          <a:endParaRPr lang="pl-PL"/>
        </a:p>
      </dgm:t>
    </dgm:pt>
    <dgm:pt modelId="{30B72E8A-5729-43F8-9F1A-A96C90A27800}" type="pres">
      <dgm:prSet presAssocID="{D75F9B61-EC9A-49AB-A6AE-D1534A449D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E4D129-0593-46FF-A999-E859E5FB9857}" type="pres">
      <dgm:prSet presAssocID="{4B470868-A4D2-49E6-92AC-A4B0D1AAEC59}" presName="composite" presStyleCnt="0"/>
      <dgm:spPr/>
    </dgm:pt>
    <dgm:pt modelId="{1101C7FA-FED2-421D-B57F-BAB1227C8C7C}" type="pres">
      <dgm:prSet presAssocID="{4B470868-A4D2-49E6-92AC-A4B0D1AAEC5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4FFAE0-EF59-43E3-9EE7-0872E15E59E1}" type="pres">
      <dgm:prSet presAssocID="{4B470868-A4D2-49E6-92AC-A4B0D1AAEC59}" presName="descendantText" presStyleLbl="alignAcc1" presStyleIdx="0" presStyleCnt="2" custLinFactNeighborX="-157" custLinFactNeighborY="-2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73539A-D312-4374-A353-15B7B3EAC878}" type="pres">
      <dgm:prSet presAssocID="{5B9337BA-5432-4765-93EF-A867CA0D4A97}" presName="sp" presStyleCnt="0"/>
      <dgm:spPr/>
    </dgm:pt>
    <dgm:pt modelId="{F3674E05-CC71-4BA2-8C9E-45404F1E154B}" type="pres">
      <dgm:prSet presAssocID="{45CDC818-0D6A-4D2C-A5D4-5CC00043147C}" presName="composite" presStyleCnt="0"/>
      <dgm:spPr/>
    </dgm:pt>
    <dgm:pt modelId="{9B92000D-2C1B-4B5A-9EF9-24C7D0C97046}" type="pres">
      <dgm:prSet presAssocID="{45CDC818-0D6A-4D2C-A5D4-5CC00043147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1BA160-671F-4837-9FC0-76E3DBC74B52}" type="pres">
      <dgm:prSet presAssocID="{45CDC818-0D6A-4D2C-A5D4-5CC00043147C}" presName="descendantText" presStyleLbl="alignAcc1" presStyleIdx="1" presStyleCnt="2" custLinFactNeighborX="-157" custLinFactNeighborY="-82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65DAAF-4E64-4E69-B70C-F92B8263F41B}" type="presOf" srcId="{4B470868-A4D2-49E6-92AC-A4B0D1AAEC59}" destId="{1101C7FA-FED2-421D-B57F-BAB1227C8C7C}" srcOrd="0" destOrd="0" presId="urn:microsoft.com/office/officeart/2005/8/layout/chevron2"/>
    <dgm:cxn modelId="{0EBB5D63-E34D-435B-A587-00C93F7195AC}" type="presOf" srcId="{AFD2181E-14B7-47F3-B8F9-0284FC711FF0}" destId="{861BA160-671F-4837-9FC0-76E3DBC74B52}" srcOrd="0" destOrd="0" presId="urn:microsoft.com/office/officeart/2005/8/layout/chevron2"/>
    <dgm:cxn modelId="{8BC34134-452D-49EB-ADE7-8637EAB4C14A}" srcId="{45CDC818-0D6A-4D2C-A5D4-5CC00043147C}" destId="{AFD2181E-14B7-47F3-B8F9-0284FC711FF0}" srcOrd="0" destOrd="0" parTransId="{77626185-F936-4F8B-8529-F1B63CF568DD}" sibTransId="{F548B73C-20E3-44EA-A667-3B8B8DA5CD03}"/>
    <dgm:cxn modelId="{4BC17B26-2DE7-432E-B450-52FE1E69FB51}" type="presOf" srcId="{45CDC818-0D6A-4D2C-A5D4-5CC00043147C}" destId="{9B92000D-2C1B-4B5A-9EF9-24C7D0C97046}" srcOrd="0" destOrd="0" presId="urn:microsoft.com/office/officeart/2005/8/layout/chevron2"/>
    <dgm:cxn modelId="{339EA0FA-1317-494F-B24A-68D8ABE6AECD}" srcId="{4B470868-A4D2-49E6-92AC-A4B0D1AAEC59}" destId="{BC1BFB33-19F3-404D-B646-085198CCA497}" srcOrd="0" destOrd="0" parTransId="{44AC0498-481F-4FE4-9F40-B20B886B790C}" sibTransId="{AEEE9A2F-AE18-4D8A-B9A4-8FE1796B6562}"/>
    <dgm:cxn modelId="{5015312C-716C-4127-A109-13E3C1959DF2}" type="presOf" srcId="{D75F9B61-EC9A-49AB-A6AE-D1534A449D92}" destId="{30B72E8A-5729-43F8-9F1A-A96C90A27800}" srcOrd="0" destOrd="0" presId="urn:microsoft.com/office/officeart/2005/8/layout/chevron2"/>
    <dgm:cxn modelId="{8AF9EBD9-8F13-4C60-8C39-FF28317BCF6C}" type="presOf" srcId="{BC1BFB33-19F3-404D-B646-085198CCA497}" destId="{5F4FFAE0-EF59-43E3-9EE7-0872E15E59E1}" srcOrd="0" destOrd="0" presId="urn:microsoft.com/office/officeart/2005/8/layout/chevron2"/>
    <dgm:cxn modelId="{0B87EEE4-8320-4D7A-9D26-E32332BE4907}" srcId="{D75F9B61-EC9A-49AB-A6AE-D1534A449D92}" destId="{4B470868-A4D2-49E6-92AC-A4B0D1AAEC59}" srcOrd="0" destOrd="0" parTransId="{60F21CDF-F131-4EC8-80E5-C23C217930D0}" sibTransId="{5B9337BA-5432-4765-93EF-A867CA0D4A97}"/>
    <dgm:cxn modelId="{CC866F24-D3B5-4121-88E0-024B848AE767}" srcId="{D75F9B61-EC9A-49AB-A6AE-D1534A449D92}" destId="{45CDC818-0D6A-4D2C-A5D4-5CC00043147C}" srcOrd="1" destOrd="0" parTransId="{545DCA02-1DF5-4E5E-A496-4B8BC8172D83}" sibTransId="{88333FF1-B419-4B23-97D7-D882998E7443}"/>
    <dgm:cxn modelId="{BF5C904C-B22C-4EE0-A58F-D64CA8C9C320}" type="presParOf" srcId="{30B72E8A-5729-43F8-9F1A-A96C90A27800}" destId="{6FE4D129-0593-46FF-A999-E859E5FB9857}" srcOrd="0" destOrd="0" presId="urn:microsoft.com/office/officeart/2005/8/layout/chevron2"/>
    <dgm:cxn modelId="{4F1368CF-7334-4518-A843-DA986C5FF2C8}" type="presParOf" srcId="{6FE4D129-0593-46FF-A999-E859E5FB9857}" destId="{1101C7FA-FED2-421D-B57F-BAB1227C8C7C}" srcOrd="0" destOrd="0" presId="urn:microsoft.com/office/officeart/2005/8/layout/chevron2"/>
    <dgm:cxn modelId="{866E8286-CBB6-43E4-9F6D-C818502142FA}" type="presParOf" srcId="{6FE4D129-0593-46FF-A999-E859E5FB9857}" destId="{5F4FFAE0-EF59-43E3-9EE7-0872E15E59E1}" srcOrd="1" destOrd="0" presId="urn:microsoft.com/office/officeart/2005/8/layout/chevron2"/>
    <dgm:cxn modelId="{65AF616A-6E45-485D-8001-9675C6B6F649}" type="presParOf" srcId="{30B72E8A-5729-43F8-9F1A-A96C90A27800}" destId="{7D73539A-D312-4374-A353-15B7B3EAC878}" srcOrd="1" destOrd="0" presId="urn:microsoft.com/office/officeart/2005/8/layout/chevron2"/>
    <dgm:cxn modelId="{8C083430-AADC-441A-873A-55218CF00ACA}" type="presParOf" srcId="{30B72E8A-5729-43F8-9F1A-A96C90A27800}" destId="{F3674E05-CC71-4BA2-8C9E-45404F1E154B}" srcOrd="2" destOrd="0" presId="urn:microsoft.com/office/officeart/2005/8/layout/chevron2"/>
    <dgm:cxn modelId="{7AEC27BC-395B-40EB-B6FD-D1B2D315B3D2}" type="presParOf" srcId="{F3674E05-CC71-4BA2-8C9E-45404F1E154B}" destId="{9B92000D-2C1B-4B5A-9EF9-24C7D0C97046}" srcOrd="0" destOrd="0" presId="urn:microsoft.com/office/officeart/2005/8/layout/chevron2"/>
    <dgm:cxn modelId="{96830FE3-3E26-4B6C-A055-34101D474BFE}" type="presParOf" srcId="{F3674E05-CC71-4BA2-8C9E-45404F1E154B}" destId="{861BA160-671F-4837-9FC0-76E3DBC74B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1C7FA-FED2-421D-B57F-BAB1227C8C7C}">
      <dsp:nvSpPr>
        <dsp:cNvPr id="0" name=""/>
        <dsp:cNvSpPr/>
      </dsp:nvSpPr>
      <dsp:spPr>
        <a:xfrm rot="5400000">
          <a:off x="-431288" y="433056"/>
          <a:ext cx="2875256" cy="20126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/>
            <a:t>3</a:t>
          </a:r>
          <a:endParaRPr lang="pl-PL" sz="5600" kern="1200" dirty="0"/>
        </a:p>
      </dsp:txBody>
      <dsp:txXfrm rot="5400000">
        <a:off x="-431288" y="433056"/>
        <a:ext cx="2875256" cy="2012679"/>
      </dsp:txXfrm>
    </dsp:sp>
    <dsp:sp modelId="{5F4FFAE0-EF59-43E3-9EE7-0872E15E59E1}">
      <dsp:nvSpPr>
        <dsp:cNvPr id="0" name=""/>
        <dsp:cNvSpPr/>
      </dsp:nvSpPr>
      <dsp:spPr>
        <a:xfrm rot="5400000">
          <a:off x="4310173" y="-2307673"/>
          <a:ext cx="1868917" cy="6484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700" kern="1200" dirty="0" smtClean="0"/>
            <a:t>Efektywność procesów personalnych</a:t>
          </a:r>
          <a:endParaRPr lang="pl-PL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700" kern="1200" dirty="0" smtClean="0"/>
            <a:t>Ryzyko personalne</a:t>
          </a:r>
          <a:endParaRPr lang="pl-PL" sz="3700" kern="1200" dirty="0"/>
        </a:p>
      </dsp:txBody>
      <dsp:txXfrm rot="5400000">
        <a:off x="4310173" y="-2307673"/>
        <a:ext cx="1868917" cy="6484264"/>
      </dsp:txXfrm>
    </dsp:sp>
    <dsp:sp modelId="{9B92000D-2C1B-4B5A-9EF9-24C7D0C97046}">
      <dsp:nvSpPr>
        <dsp:cNvPr id="0" name=""/>
        <dsp:cNvSpPr/>
      </dsp:nvSpPr>
      <dsp:spPr>
        <a:xfrm rot="5400000">
          <a:off x="-431288" y="3026871"/>
          <a:ext cx="2875256" cy="20126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/>
            <a:t>4</a:t>
          </a:r>
          <a:endParaRPr lang="pl-PL" sz="5600" kern="1200" dirty="0"/>
        </a:p>
      </dsp:txBody>
      <dsp:txXfrm rot="5400000">
        <a:off x="-431288" y="3026871"/>
        <a:ext cx="2875256" cy="2012679"/>
      </dsp:txXfrm>
    </dsp:sp>
    <dsp:sp modelId="{861BA160-671F-4837-9FC0-76E3DBC74B52}">
      <dsp:nvSpPr>
        <dsp:cNvPr id="0" name=""/>
        <dsp:cNvSpPr/>
      </dsp:nvSpPr>
      <dsp:spPr>
        <a:xfrm rot="5400000">
          <a:off x="4320353" y="287909"/>
          <a:ext cx="1868917" cy="6484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700" kern="1200" dirty="0" smtClean="0"/>
            <a:t>Elastyczność zatrudnienia</a:t>
          </a:r>
          <a:endParaRPr lang="pl-PL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700" kern="1200" dirty="0" smtClean="0"/>
            <a:t>Etyka gospodarowania kapitałem ludzkim</a:t>
          </a:r>
          <a:endParaRPr lang="pl-PL" sz="3700" kern="1200" dirty="0"/>
        </a:p>
      </dsp:txBody>
      <dsp:txXfrm rot="5400000">
        <a:off x="4320353" y="287909"/>
        <a:ext cx="1868917" cy="64842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1C7FA-FED2-421D-B57F-BAB1227C8C7C}">
      <dsp:nvSpPr>
        <dsp:cNvPr id="0" name=""/>
        <dsp:cNvSpPr/>
      </dsp:nvSpPr>
      <dsp:spPr>
        <a:xfrm rot="5400000">
          <a:off x="-398696" y="402119"/>
          <a:ext cx="2657977" cy="18605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200" kern="1200" dirty="0" smtClean="0"/>
            <a:t>3</a:t>
          </a:r>
          <a:endParaRPr lang="pl-PL" sz="5200" kern="1200" dirty="0"/>
        </a:p>
      </dsp:txBody>
      <dsp:txXfrm rot="5400000">
        <a:off x="-398696" y="402119"/>
        <a:ext cx="2657977" cy="1860583"/>
      </dsp:txXfrm>
    </dsp:sp>
    <dsp:sp modelId="{5F4FFAE0-EF59-43E3-9EE7-0872E15E59E1}">
      <dsp:nvSpPr>
        <dsp:cNvPr id="0" name=""/>
        <dsp:cNvSpPr/>
      </dsp:nvSpPr>
      <dsp:spPr>
        <a:xfrm rot="5400000">
          <a:off x="4171250" y="-2320665"/>
          <a:ext cx="1727685" cy="6369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600" kern="1200" dirty="0" smtClean="0"/>
            <a:t>Zarządzanie jakością i wartością kapitału ludzkiego organizacji </a:t>
          </a:r>
          <a:endParaRPr lang="pl-PL" sz="3600" kern="1200" dirty="0"/>
        </a:p>
      </dsp:txBody>
      <dsp:txXfrm rot="5400000">
        <a:off x="4171250" y="-2320665"/>
        <a:ext cx="1727685" cy="6369016"/>
      </dsp:txXfrm>
    </dsp:sp>
    <dsp:sp modelId="{9B92000D-2C1B-4B5A-9EF9-24C7D0C97046}">
      <dsp:nvSpPr>
        <dsp:cNvPr id="0" name=""/>
        <dsp:cNvSpPr/>
      </dsp:nvSpPr>
      <dsp:spPr>
        <a:xfrm rot="5400000">
          <a:off x="-398696" y="2777608"/>
          <a:ext cx="2657977" cy="18605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200" kern="1200" dirty="0" smtClean="0"/>
            <a:t>4</a:t>
          </a:r>
          <a:endParaRPr lang="pl-PL" sz="5200" kern="1200" dirty="0"/>
        </a:p>
      </dsp:txBody>
      <dsp:txXfrm rot="5400000">
        <a:off x="-398696" y="2777608"/>
        <a:ext cx="2657977" cy="1860583"/>
      </dsp:txXfrm>
    </dsp:sp>
    <dsp:sp modelId="{861BA160-671F-4837-9FC0-76E3DBC74B52}">
      <dsp:nvSpPr>
        <dsp:cNvPr id="0" name=""/>
        <dsp:cNvSpPr/>
      </dsp:nvSpPr>
      <dsp:spPr>
        <a:xfrm rot="5400000">
          <a:off x="4171250" y="-83889"/>
          <a:ext cx="1727685" cy="6369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600" kern="1200" dirty="0" smtClean="0"/>
            <a:t>Marketing personalny</a:t>
          </a:r>
          <a:endParaRPr lang="pl-PL" sz="3600" kern="1200" dirty="0"/>
        </a:p>
      </dsp:txBody>
      <dsp:txXfrm rot="5400000">
        <a:off x="4171250" y="-83889"/>
        <a:ext cx="1727685" cy="636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C6B26E-CFEF-44DC-954C-B65BB21EDF9B}" type="datetimeFigureOut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D17CDF-91D6-4C8C-B10A-A7F64F42A6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0B43D-3C88-4366-83BA-8BC698FF0A86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6390E-2E96-4657-B760-390C69B13C1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E02D-0724-4EF3-9B89-29273A5F59FE}" type="datetimeFigureOut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1F27-9BAB-46FE-A437-F6F5A71CA3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 slajdu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82763"/>
            <a:ext cx="822960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0EEE0-DEED-4BE9-B62D-F10AF51CBF4F}" type="datetimeFigureOut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18E957-220E-4BF2-9198-A3AB8B2FD2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7F5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F5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F5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F5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F5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306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306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306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306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83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8306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8306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8306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83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4175" y="2996952"/>
            <a:ext cx="8343900" cy="29392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goPro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chemeClr val="bg1"/>
                </a:solidFill>
                <a:latin typeface="Verdana" pitchFamily="34" charset="0"/>
              </a:rPr>
              <a:t>Specjalność: </a:t>
            </a:r>
            <a:r>
              <a:rPr lang="pl-PL" sz="4000" b="1" dirty="0" smtClean="0">
                <a:solidFill>
                  <a:srgbClr val="92D050"/>
                </a:solidFill>
                <a:latin typeface="Verdana" pitchFamily="34" charset="0"/>
              </a:rPr>
              <a:t>Gospodarowanie kapitałem ludzkim</a:t>
            </a:r>
            <a:r>
              <a:rPr lang="pl-PL" sz="4000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pl-PL" sz="4000" b="1" dirty="0" smtClean="0">
                <a:solidFill>
                  <a:schemeClr val="bg1"/>
                </a:solidFill>
                <a:latin typeface="Verdana" pitchFamily="34" charset="0"/>
              </a:rPr>
            </a:br>
            <a:endParaRPr lang="pl-PL" sz="500" b="1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Katedra Zarządzania Organizacjami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Kontakt: </a:t>
            </a:r>
            <a:r>
              <a:rPr lang="pl-PL" sz="2000" b="1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katedra.zo@ue.katowice.pl</a:t>
            </a:r>
            <a:endParaRPr lang="pl-PL" sz="2000" b="1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6021288"/>
            <a:ext cx="8343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Katowice, </a:t>
            </a:r>
            <a:r>
              <a:rPr lang="pl-PL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2016 </a:t>
            </a: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Foto\2013-11-21\img_9541.JPG"/>
          <p:cNvPicPr>
            <a:picLocks noChangeAspect="1" noChangeArrowheads="1"/>
          </p:cNvPicPr>
          <p:nvPr/>
        </p:nvPicPr>
        <p:blipFill>
          <a:blip r:embed="rId2" cstate="print"/>
          <a:srcRect t="56834"/>
          <a:stretch>
            <a:fillRect/>
          </a:stretch>
        </p:blipFill>
        <p:spPr bwMode="auto">
          <a:xfrm>
            <a:off x="539750" y="109538"/>
            <a:ext cx="8280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D:\AE\Koło\HR-#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61150" y="188913"/>
            <a:ext cx="2087563" cy="2159000"/>
          </a:xfrm>
        </p:spPr>
      </p:pic>
      <p:sp>
        <p:nvSpPr>
          <p:cNvPr id="24579" name="Rectangle 7"/>
          <p:cNvSpPr>
            <a:spLocks/>
          </p:cNvSpPr>
          <p:nvPr/>
        </p:nvSpPr>
        <p:spPr bwMode="auto">
          <a:xfrm>
            <a:off x="179512" y="2924944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100" dirty="0" smtClean="0">
                <a:solidFill>
                  <a:srgbClr val="083061"/>
                </a:solidFill>
                <a:latin typeface="Arial" charset="0"/>
              </a:rPr>
              <a:t>Wizyty </a:t>
            </a:r>
            <a:r>
              <a:rPr lang="pl-PL" sz="2100" dirty="0">
                <a:solidFill>
                  <a:srgbClr val="083061"/>
                </a:solidFill>
                <a:latin typeface="Arial" charset="0"/>
              </a:rPr>
              <a:t>studyjne w działach </a:t>
            </a:r>
            <a:r>
              <a:rPr lang="pl-PL" sz="2100" dirty="0" smtClean="0">
                <a:solidFill>
                  <a:srgbClr val="083061"/>
                </a:solidFill>
                <a:latin typeface="Arial" charset="0"/>
              </a:rPr>
              <a:t>personalnych,</a:t>
            </a:r>
            <a:endParaRPr lang="pl-PL" sz="2100" dirty="0">
              <a:solidFill>
                <a:srgbClr val="083061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100" dirty="0">
                <a:solidFill>
                  <a:srgbClr val="083061"/>
                </a:solidFill>
                <a:latin typeface="Arial" charset="0"/>
              </a:rPr>
              <a:t>Cykliczne seminaria z ekspertami </a:t>
            </a:r>
            <a:br>
              <a:rPr lang="pl-PL" sz="2100" dirty="0">
                <a:solidFill>
                  <a:srgbClr val="083061"/>
                </a:solidFill>
                <a:latin typeface="Arial" charset="0"/>
              </a:rPr>
            </a:br>
            <a:r>
              <a:rPr lang="pl-PL" sz="2100" dirty="0">
                <a:solidFill>
                  <a:srgbClr val="083061"/>
                </a:solidFill>
                <a:latin typeface="Arial" charset="0"/>
              </a:rPr>
              <a:t>- praktykami </a:t>
            </a:r>
            <a:r>
              <a:rPr lang="pl-PL" sz="2100" dirty="0" smtClean="0">
                <a:solidFill>
                  <a:srgbClr val="083061"/>
                </a:solidFill>
                <a:latin typeface="Arial" charset="0"/>
              </a:rPr>
              <a:t>HR,</a:t>
            </a:r>
            <a:endParaRPr lang="pl-PL" sz="2100" dirty="0">
              <a:solidFill>
                <a:srgbClr val="083061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100" dirty="0">
                <a:solidFill>
                  <a:srgbClr val="083061"/>
                </a:solidFill>
                <a:latin typeface="Arial" charset="0"/>
              </a:rPr>
              <a:t>Szkolenia wewnętrzne </a:t>
            </a:r>
            <a:br>
              <a:rPr lang="pl-PL" sz="2100" dirty="0">
                <a:solidFill>
                  <a:srgbClr val="083061"/>
                </a:solidFill>
                <a:latin typeface="Arial" charset="0"/>
              </a:rPr>
            </a:br>
            <a:r>
              <a:rPr lang="pl-PL" sz="2100" dirty="0">
                <a:solidFill>
                  <a:srgbClr val="083061"/>
                </a:solidFill>
                <a:latin typeface="Arial" charset="0"/>
              </a:rPr>
              <a:t>„Z </a:t>
            </a:r>
            <a:r>
              <a:rPr lang="pl-PL" sz="2100" dirty="0" err="1">
                <a:solidFill>
                  <a:srgbClr val="083061"/>
                </a:solidFill>
                <a:latin typeface="Arial" charset="0"/>
              </a:rPr>
              <a:t>HR-em</a:t>
            </a:r>
            <a:r>
              <a:rPr lang="pl-PL" sz="2100" dirty="0">
                <a:solidFill>
                  <a:srgbClr val="083061"/>
                </a:solidFill>
                <a:latin typeface="Arial" charset="0"/>
              </a:rPr>
              <a:t> na TY</a:t>
            </a:r>
            <a:r>
              <a:rPr lang="pl-PL" sz="2100" dirty="0" smtClean="0">
                <a:solidFill>
                  <a:srgbClr val="083061"/>
                </a:solidFill>
                <a:latin typeface="Arial" charset="0"/>
              </a:rPr>
              <a:t>”,</a:t>
            </a:r>
            <a:endParaRPr lang="pl-PL" sz="2100" dirty="0">
              <a:solidFill>
                <a:srgbClr val="083061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100" dirty="0">
                <a:solidFill>
                  <a:srgbClr val="083061"/>
                </a:solidFill>
                <a:latin typeface="Arial" charset="0"/>
              </a:rPr>
              <a:t>Udział w konferencjach </a:t>
            </a:r>
            <a:br>
              <a:rPr lang="pl-PL" sz="2100" dirty="0">
                <a:solidFill>
                  <a:srgbClr val="083061"/>
                </a:solidFill>
                <a:latin typeface="Arial" charset="0"/>
              </a:rPr>
            </a:br>
            <a:r>
              <a:rPr lang="pl-PL" sz="2100" dirty="0">
                <a:solidFill>
                  <a:srgbClr val="083061"/>
                </a:solidFill>
                <a:latin typeface="Arial" charset="0"/>
              </a:rPr>
              <a:t>skierowanych dla </a:t>
            </a:r>
            <a:br>
              <a:rPr lang="pl-PL" sz="2100" dirty="0">
                <a:solidFill>
                  <a:srgbClr val="083061"/>
                </a:solidFill>
                <a:latin typeface="Arial" charset="0"/>
              </a:rPr>
            </a:br>
            <a:r>
              <a:rPr lang="pl-PL" sz="2100" dirty="0">
                <a:solidFill>
                  <a:srgbClr val="083061"/>
                </a:solidFill>
                <a:latin typeface="Arial" charset="0"/>
              </a:rPr>
              <a:t>młodych ekonomistów </a:t>
            </a:r>
            <a:br>
              <a:rPr lang="pl-PL" sz="2100" dirty="0">
                <a:solidFill>
                  <a:srgbClr val="083061"/>
                </a:solidFill>
                <a:latin typeface="Arial" charset="0"/>
              </a:rPr>
            </a:br>
            <a:r>
              <a:rPr lang="pl-PL" sz="2100" dirty="0">
                <a:solidFill>
                  <a:srgbClr val="083061"/>
                </a:solidFill>
                <a:latin typeface="Arial" charset="0"/>
              </a:rPr>
              <a:t>(z publikacjami</a:t>
            </a:r>
            <a:r>
              <a:rPr lang="pl-PL" sz="2100" dirty="0" smtClean="0">
                <a:solidFill>
                  <a:srgbClr val="083061"/>
                </a:solidFill>
                <a:latin typeface="Arial" charset="0"/>
              </a:rPr>
              <a:t>).</a:t>
            </a:r>
            <a:endParaRPr lang="pl-PL" sz="2100" dirty="0">
              <a:solidFill>
                <a:srgbClr val="083061"/>
              </a:solidFill>
            </a:endParaRPr>
          </a:p>
        </p:txBody>
      </p:sp>
      <p:pic>
        <p:nvPicPr>
          <p:cNvPr id="24580" name="Picture 2" descr="https://scontent-a-fra.xx.fbcdn.net/hphotos-xpa1/v/t1.0-9/1010483_793907027319157_5431448293874869087_n.jpg?oh=cfcf207ddb7b120e78df4b37f5ce270c&amp;oe=54D9F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564904"/>
            <a:ext cx="2128838" cy="301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429000"/>
            <a:ext cx="2011362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6047656" y="5805264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 dirty="0" err="1">
                <a:solidFill>
                  <a:srgbClr val="083061"/>
                </a:solidFill>
              </a:rPr>
              <a:t>www.kolohr.ae.katowice.pl</a:t>
            </a:r>
            <a:endParaRPr lang="pl-PL" sz="2000" b="1" dirty="0">
              <a:solidFill>
                <a:srgbClr val="083061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79512" y="2492896"/>
            <a:ext cx="60486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pl-PL" sz="2400" dirty="0" smtClean="0">
                <a:solidFill>
                  <a:srgbClr val="083061"/>
                </a:solidFill>
                <a:latin typeface="Arial" charset="0"/>
              </a:rPr>
              <a:t>Działalność Koła Naukowego </a:t>
            </a:r>
            <a:r>
              <a:rPr lang="pl-PL" sz="2400" dirty="0" err="1" smtClean="0">
                <a:solidFill>
                  <a:srgbClr val="083061"/>
                </a:solidFill>
                <a:latin typeface="Arial" charset="0"/>
              </a:rPr>
              <a:t>HR-owców</a:t>
            </a:r>
            <a:r>
              <a:rPr lang="pl-PL" sz="2400" dirty="0" smtClean="0">
                <a:solidFill>
                  <a:srgbClr val="083061"/>
                </a:solidFill>
                <a:latin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892480" cy="792088"/>
          </a:xfrm>
        </p:spPr>
        <p:txBody>
          <a:bodyPr/>
          <a:lstStyle/>
          <a:p>
            <a:r>
              <a:rPr lang="pl-PL" sz="3200" dirty="0" smtClean="0"/>
              <a:t>Wybrane publikacje pracowników Katedry </a:t>
            </a:r>
          </a:p>
        </p:txBody>
      </p:sp>
      <p:pic>
        <p:nvPicPr>
          <p:cNvPr id="28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1882775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980728"/>
            <a:ext cx="1728788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908720"/>
            <a:ext cx="1801812" cy="256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908720"/>
            <a:ext cx="177323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717032"/>
            <a:ext cx="1944687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8682" name="Object 10"/>
          <p:cNvGraphicFramePr>
            <a:graphicFrameLocks noChangeAspect="1"/>
          </p:cNvGraphicFramePr>
          <p:nvPr>
            <p:ph idx="4294967295"/>
          </p:nvPr>
        </p:nvGraphicFramePr>
        <p:xfrm>
          <a:off x="6732240" y="3717032"/>
          <a:ext cx="1819275" cy="2592387"/>
        </p:xfrm>
        <a:graphic>
          <a:graphicData uri="http://schemas.openxmlformats.org/presentationml/2006/ole">
            <p:oleObj spid="_x0000_s28682" name="Obraz - mapa bitowa" r:id="rId8" imgW="1886213" imgH="2685714" progId="PBrush">
              <p:embed/>
            </p:oleObj>
          </a:graphicData>
        </a:graphic>
      </p:graphicFrame>
      <p:pic>
        <p:nvPicPr>
          <p:cNvPr id="28689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717032"/>
            <a:ext cx="1944216" cy="2613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90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3717032"/>
            <a:ext cx="181610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>
          <a:xfrm>
            <a:off x="2339752" y="115888"/>
            <a:ext cx="6429598" cy="649287"/>
          </a:xfrm>
        </p:spPr>
        <p:txBody>
          <a:bodyPr/>
          <a:lstStyle/>
          <a:p>
            <a:pPr algn="ctr" eaLnBrk="1" hangingPunct="1"/>
            <a:r>
              <a:rPr lang="pl-PL" altLang="pl-PL" sz="3200" dirty="0" smtClean="0"/>
              <a:t>Przedmioty specjalnościowe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814120" y="404664"/>
            <a:ext cx="120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semestr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264696" cy="633412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Przedmioty do wyboru</a:t>
            </a:r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39552" y="6206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semestr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640638" cy="836712"/>
          </a:xfrm>
        </p:spPr>
        <p:txBody>
          <a:bodyPr/>
          <a:lstStyle/>
          <a:p>
            <a:r>
              <a:rPr lang="pl-PL" sz="3600" dirty="0" smtClean="0"/>
              <a:t>Korzyści z wyboru specjalności GKL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124744"/>
            <a:ext cx="8569200" cy="51125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900" dirty="0" smtClean="0"/>
              <a:t>Będziesz studiować interdyscyplinarną dziedzinę </a:t>
            </a:r>
            <a:br>
              <a:rPr lang="pl-PL" sz="2900" dirty="0" smtClean="0"/>
            </a:br>
            <a:r>
              <a:rPr lang="pl-PL" sz="2900" dirty="0" smtClean="0"/>
              <a:t>z pogranicza ekonomii, zarządzania i psychologii.</a:t>
            </a:r>
          </a:p>
          <a:p>
            <a:pPr>
              <a:lnSpc>
                <a:spcPct val="80000"/>
              </a:lnSpc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2900" dirty="0" smtClean="0"/>
              <a:t>Będziesz zajmować się najważniejszym kapitałem organizacji – kapitałem ludzkim.</a:t>
            </a:r>
          </a:p>
          <a:p>
            <a:pPr>
              <a:lnSpc>
                <a:spcPct val="80000"/>
              </a:lnSpc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2900" dirty="0" smtClean="0"/>
              <a:t>Będziesz miał(a) zajęcia z doświadczonymi dydaktykami i praktykami.</a:t>
            </a:r>
          </a:p>
          <a:p>
            <a:pPr>
              <a:lnSpc>
                <a:spcPct val="80000"/>
              </a:lnSpc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2900" dirty="0" smtClean="0"/>
              <a:t>Znajdziesz odpowiedniki specjalności GKL na uczelniach zagranicznych.</a:t>
            </a:r>
          </a:p>
          <a:p>
            <a:pPr>
              <a:lnSpc>
                <a:spcPct val="80000"/>
              </a:lnSpc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2900" dirty="0" smtClean="0"/>
              <a:t>Masz szanse znalezienia miejsca praktyki, a potem pracy na różnych stanowiskach.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6631"/>
            <a:ext cx="8229600" cy="1137493"/>
          </a:xfrm>
        </p:spPr>
        <p:txBody>
          <a:bodyPr/>
          <a:lstStyle/>
          <a:p>
            <a:pPr algn="ctr"/>
            <a:r>
              <a:rPr lang="pl-PL" sz="3600" dirty="0" smtClean="0"/>
              <a:t>Stanowiska pracy odpowiadające ukończonej specjalności</a:t>
            </a:r>
          </a:p>
        </p:txBody>
      </p:sp>
      <p:graphicFrame>
        <p:nvGraphicFramePr>
          <p:cNvPr id="17435" name="Group 27"/>
          <p:cNvGraphicFramePr>
            <a:graphicFrameLocks noGrp="1"/>
          </p:cNvGraphicFramePr>
          <p:nvPr>
            <p:ph sz="half" idx="4294967295"/>
          </p:nvPr>
        </p:nvGraphicFramePr>
        <p:xfrm>
          <a:off x="400050" y="1484313"/>
          <a:ext cx="4316413" cy="4383088"/>
        </p:xfrm>
        <a:graphic>
          <a:graphicData uri="http://schemas.openxmlformats.org/drawingml/2006/table">
            <a:tbl>
              <a:tblPr/>
              <a:tblGrid>
                <a:gridCol w="4316413"/>
              </a:tblGrid>
              <a:tr h="438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SPECJALIŚCI DS. ZARZĄDZANIA ZASOBAMI LUDZKIMI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Specjalista ds. rekrutacji  pracowników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Specjalista ds. wynagrodzeń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Specjalista ds. zarządzania talentami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Specjalista wielokulturowości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Specjalista ds. kadr / ds. personalnych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Specjalista ds. kultury firmy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Konsultant do spraw kariery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Doradca personalny / zawodowy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Lider klubu pracy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Analityk pracy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37" name="Group 29"/>
          <p:cNvGraphicFramePr>
            <a:graphicFrameLocks noGrp="1"/>
          </p:cNvGraphicFramePr>
          <p:nvPr>
            <p:ph sz="quarter" idx="4294967295"/>
          </p:nvPr>
        </p:nvGraphicFramePr>
        <p:xfrm>
          <a:off x="4864100" y="1484313"/>
          <a:ext cx="4171950" cy="2114550"/>
        </p:xfrm>
        <a:graphic>
          <a:graphicData uri="http://schemas.openxmlformats.org/drawingml/2006/table">
            <a:tbl>
              <a:tblPr/>
              <a:tblGrid>
                <a:gridCol w="4171950"/>
              </a:tblGrid>
              <a:tr h="2114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SPECJALIŚCI DO SPRAW SZKOLEŃ </a:t>
                      </a:r>
                      <a:b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 ROZWOJU KADR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Specjalista ds. rozwoju zawodowego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Specjalista ds. szkoleń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Trener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Broker edukacyjny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8" name="Group 44"/>
          <p:cNvGraphicFramePr>
            <a:graphicFrameLocks noGrp="1"/>
          </p:cNvGraphicFramePr>
          <p:nvPr>
            <p:ph sz="quarter" idx="4294967295"/>
          </p:nvPr>
        </p:nvGraphicFramePr>
        <p:xfrm>
          <a:off x="4864100" y="3760788"/>
          <a:ext cx="4171950" cy="2116138"/>
        </p:xfrm>
        <a:graphic>
          <a:graphicData uri="http://schemas.openxmlformats.org/drawingml/2006/table">
            <a:tbl>
              <a:tblPr/>
              <a:tblGrid>
                <a:gridCol w="4171950"/>
              </a:tblGrid>
              <a:tr h="211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HR MENEDŻEROWIE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Dyrektor Działu Personalnego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HR Manager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Menedżer ds. projektów HR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HR Biznes Partner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06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Kierownik ds. zasobów ludzkich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8" name="Text Box 45"/>
          <p:cNvSpPr txBox="1">
            <a:spLocks noChangeArrowheads="1"/>
          </p:cNvSpPr>
          <p:nvPr/>
        </p:nvSpPr>
        <p:spPr bwMode="auto">
          <a:xfrm>
            <a:off x="395536" y="6021388"/>
            <a:ext cx="7488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/>
              <a:t>Zob. Klasyfikacja zawodów i specjalności [</a:t>
            </a:r>
            <a:r>
              <a:rPr lang="pl-PL" sz="1400" dirty="0" err="1"/>
              <a:t>Dz.U</a:t>
            </a:r>
            <a:r>
              <a:rPr lang="pl-PL" sz="1400" dirty="0"/>
              <a:t>. z dn. 06.06.2014 r. poz. 760]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-1"/>
            <a:ext cx="2664296" cy="1254125"/>
          </a:xfrm>
        </p:spPr>
        <p:txBody>
          <a:bodyPr/>
          <a:lstStyle/>
          <a:p>
            <a:r>
              <a:rPr lang="pl-PL" sz="2400" b="1" dirty="0" smtClean="0"/>
              <a:t>Przykładowe </a:t>
            </a:r>
            <a:br>
              <a:rPr lang="pl-PL" sz="2400" b="1" dirty="0" smtClean="0"/>
            </a:br>
            <a:r>
              <a:rPr lang="pl-PL" sz="2400" b="1" dirty="0" smtClean="0"/>
              <a:t>oferty pracy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196752"/>
            <a:ext cx="2771353" cy="2520279"/>
          </a:xfrm>
          <a:prstGeom prst="rect">
            <a:avLst/>
          </a:prstGeom>
          <a:noFill/>
          <a:ln w="12700">
            <a:solidFill>
              <a:srgbClr val="083061"/>
            </a:solidFill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75656" y="6453336"/>
            <a:ext cx="161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Źródło: </a:t>
            </a:r>
            <a:r>
              <a:rPr lang="pl-PL" sz="1000" dirty="0" err="1">
                <a:latin typeface="Arial" charset="0"/>
              </a:rPr>
              <a:t>www.pracuj.pl</a:t>
            </a:r>
            <a:endParaRPr lang="pl-PL" sz="1000" dirty="0">
              <a:latin typeface="Arial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450" y="188640"/>
            <a:ext cx="3095625" cy="32006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204865"/>
            <a:ext cx="2938463" cy="1790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622675"/>
            <a:ext cx="3132137" cy="25426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2773363" cy="24489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076700"/>
            <a:ext cx="2952750" cy="24486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116632"/>
            <a:ext cx="2952750" cy="20137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4294967295"/>
          </p:nvPr>
        </p:nvGraphicFramePr>
        <p:xfrm>
          <a:off x="755650" y="765175"/>
          <a:ext cx="7920880" cy="59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459"/>
                <a:gridCol w="2168421"/>
              </a:tblGrid>
              <a:tr h="373542">
                <a:tc>
                  <a:txBody>
                    <a:bodyPr/>
                    <a:lstStyle/>
                    <a:p>
                      <a:r>
                        <a:rPr lang="pl-PL" dirty="0" smtClean="0"/>
                        <a:t>Stanowisko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Kwota brutto (w zł)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Dyrektor ds. zasobów ludzkich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</a:t>
                      </a:r>
                      <a:r>
                        <a:rPr lang="pl-PL" baseline="0" dirty="0" smtClean="0"/>
                        <a:t> 000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Kierownik ds. zasobów ludzkich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15 000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Specjalista ds. zasobów ludzkich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7 500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Młodszy specjalista ds. zasobów ludzkich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4</a:t>
                      </a:r>
                      <a:r>
                        <a:rPr lang="pl-PL" baseline="0" dirty="0" smtClean="0"/>
                        <a:t>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Asystent ds. zasobów ludzkich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3 500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Kierownik ds. szkoleń i rozwoju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10 000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Specjalista ds. szkoleń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7 500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Kierownik ds. benefitów i wynagrodzeń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10 000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Specjalista ds. benefitów i wynagrodzeń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7 500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Specjalista ds. rekrutacji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6 500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Kierownik ds. kadr i płac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10 000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Specjalista ds. kadr i płac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7 000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Specjalista ds. kadr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6 500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Specjalista ds. płac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6 500</a:t>
                      </a:r>
                      <a:endParaRPr lang="pl-PL" dirty="0"/>
                    </a:p>
                  </a:txBody>
                  <a:tcPr/>
                </a:tc>
              </a:tr>
              <a:tr h="373542">
                <a:tc>
                  <a:txBody>
                    <a:bodyPr/>
                    <a:lstStyle/>
                    <a:p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Konsultant ds. HR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8 500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10" name="Tytuł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713788" cy="649287"/>
          </a:xfrm>
        </p:spPr>
        <p:txBody>
          <a:bodyPr/>
          <a:lstStyle/>
          <a:p>
            <a:pPr algn="ctr" eaLnBrk="1" hangingPunct="1"/>
            <a:r>
              <a:rPr lang="pl-PL" altLang="pl-PL" sz="2000" smtClean="0"/>
              <a:t>Wynagrodzenia najczęściej oferowane nowozatrudnionym pracownikom w 2014 r. w obszarze HR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2060848"/>
            <a:ext cx="461665" cy="333200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l-PL" dirty="0"/>
              <a:t>Źródło: HAYS Raport płacowy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l-PL" altLang="pl-PL" smtClean="0"/>
              <a:t>Wypowiedzi studentów </a:t>
            </a:r>
            <a:br>
              <a:rPr lang="pl-PL" altLang="pl-PL" smtClean="0"/>
            </a:br>
            <a:r>
              <a:rPr lang="pl-PL" altLang="pl-PL" smtClean="0"/>
              <a:t>na temat specjalności GKL</a:t>
            </a:r>
          </a:p>
        </p:txBody>
      </p:sp>
      <p:sp>
        <p:nvSpPr>
          <p:cNvPr id="20482" name="Rectangle 3"/>
          <p:cNvSpPr>
            <a:spLocks/>
          </p:cNvSpPr>
          <p:nvPr/>
        </p:nvSpPr>
        <p:spPr bwMode="auto">
          <a:xfrm>
            <a:off x="457200" y="1782763"/>
            <a:ext cx="4043363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800">
                <a:solidFill>
                  <a:srgbClr val="083061"/>
                </a:solidFill>
              </a:rPr>
              <a:t>   </a:t>
            </a:r>
            <a:r>
              <a:rPr lang="pl-PL" sz="2800">
                <a:solidFill>
                  <a:srgbClr val="083061"/>
                </a:solidFill>
                <a:latin typeface="Arial" charset="0"/>
              </a:rPr>
              <a:t>„Specjalność GKL pomaga zrozumieć tajniki kierowania kapitałem ludzkim organizacji oraz podejmowane przez pracodawcę działania w odniesieniu </a:t>
            </a:r>
            <a:br>
              <a:rPr lang="pl-PL" sz="2800">
                <a:solidFill>
                  <a:srgbClr val="083061"/>
                </a:solidFill>
                <a:latin typeface="Arial" charset="0"/>
              </a:rPr>
            </a:br>
            <a:r>
              <a:rPr lang="pl-PL" sz="2800">
                <a:solidFill>
                  <a:srgbClr val="083061"/>
                </a:solidFill>
                <a:latin typeface="Arial" charset="0"/>
              </a:rPr>
              <a:t>do pracowników.”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800">
                <a:solidFill>
                  <a:srgbClr val="083061"/>
                </a:solidFill>
                <a:latin typeface="Arial" charset="0"/>
              </a:rPr>
              <a:t>             </a:t>
            </a:r>
            <a:endParaRPr lang="pl-PL" sz="2800" b="1">
              <a:solidFill>
                <a:srgbClr val="083061"/>
              </a:solidFill>
              <a:latin typeface="Arial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163" y="1628775"/>
            <a:ext cx="25574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219700" y="5470525"/>
            <a:ext cx="2606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rgbClr val="083061"/>
                </a:solidFill>
              </a:rPr>
              <a:t>Magdalena Bury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l-PL" altLang="pl-PL" smtClean="0"/>
              <a:t>Wypowiedzi studentów </a:t>
            </a:r>
            <a:br>
              <a:rPr lang="pl-PL" altLang="pl-PL" smtClean="0"/>
            </a:br>
            <a:r>
              <a:rPr lang="pl-PL" altLang="pl-PL" smtClean="0"/>
              <a:t>na temat specjalności GKL</a:t>
            </a:r>
          </a:p>
        </p:txBody>
      </p:sp>
      <p:sp>
        <p:nvSpPr>
          <p:cNvPr id="23554" name="Rectangle 3"/>
          <p:cNvSpPr>
            <a:spLocks/>
          </p:cNvSpPr>
          <p:nvPr/>
        </p:nvSpPr>
        <p:spPr bwMode="auto">
          <a:xfrm>
            <a:off x="0" y="1925638"/>
            <a:ext cx="6300788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400">
                <a:solidFill>
                  <a:srgbClr val="083061"/>
                </a:solidFill>
                <a:latin typeface="Arial" charset="0"/>
              </a:rPr>
              <a:t>   „Specjalizacja GKL bardzo dobrze przygotowuje do pracy w dziale HR </a:t>
            </a:r>
            <a:br>
              <a:rPr lang="pl-PL" sz="2400">
                <a:solidFill>
                  <a:srgbClr val="083061"/>
                </a:solidFill>
                <a:latin typeface="Arial" charset="0"/>
              </a:rPr>
            </a:br>
            <a:r>
              <a:rPr lang="pl-PL" sz="2400">
                <a:solidFill>
                  <a:srgbClr val="083061"/>
                </a:solidFill>
                <a:latin typeface="Arial" charset="0"/>
              </a:rPr>
              <a:t>(i nie tylko), uświadamia wiele istotnych spraw związanych z kapitałem jaki ludzie wnoszą do organizacji, a przede wszystkim uczy dostrzegać potencjał, który tkwi w każdym człowieku. </a:t>
            </a:r>
            <a:br>
              <a:rPr lang="pl-PL" sz="2400">
                <a:solidFill>
                  <a:srgbClr val="083061"/>
                </a:solidFill>
                <a:latin typeface="Arial" charset="0"/>
              </a:rPr>
            </a:br>
            <a:r>
              <a:rPr lang="pl-PL" sz="2400">
                <a:solidFill>
                  <a:srgbClr val="083061"/>
                </a:solidFill>
                <a:latin typeface="Arial" charset="0"/>
              </a:rPr>
              <a:t>Dzięki tej specjalizacji trafniej i dojrzalej oceniam zależności pomiędzy sukcesem firmy a jej pracownikami.”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400">
                <a:solidFill>
                  <a:srgbClr val="083061"/>
                </a:solidFill>
                <a:latin typeface="Arial" charset="0"/>
              </a:rPr>
              <a:t>    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1916113"/>
            <a:ext cx="24749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659563" y="5373688"/>
            <a:ext cx="3024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rgbClr val="083061"/>
                </a:solidFill>
              </a:rPr>
              <a:t>Tamara Fraj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_wykl_ekon_po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prez_wykl_ekon_pol</Template>
  <TotalTime>589</TotalTime>
  <Words>363</Words>
  <Application>Microsoft Office PowerPoint</Application>
  <PresentationFormat>Pokaz na ekranie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prez_wykl_ekon_pol</vt:lpstr>
      <vt:lpstr>Obraz - mapa bitowa</vt:lpstr>
      <vt:lpstr>Slajd 1</vt:lpstr>
      <vt:lpstr>Przedmioty specjalnościowe</vt:lpstr>
      <vt:lpstr>Przedmioty do wyboru</vt:lpstr>
      <vt:lpstr>Korzyści z wyboru specjalności GKL</vt:lpstr>
      <vt:lpstr>Stanowiska pracy odpowiadające ukończonej specjalności</vt:lpstr>
      <vt:lpstr>Przykładowe  oferty pracy</vt:lpstr>
      <vt:lpstr>Wynagrodzenia najczęściej oferowane nowozatrudnionym pracownikom w 2014 r. w obszarze HR</vt:lpstr>
      <vt:lpstr>Wypowiedzi studentów  na temat specjalności GKL</vt:lpstr>
      <vt:lpstr>Wypowiedzi studentów  na temat specjalności GKL</vt:lpstr>
      <vt:lpstr>Slajd 10</vt:lpstr>
      <vt:lpstr>Wybrane publikacje pracowników Katedry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cp:lastModifiedBy>AE Katowice</cp:lastModifiedBy>
  <cp:revision>83</cp:revision>
  <dcterms:created xsi:type="dcterms:W3CDTF">2013-11-08T15:26:54Z</dcterms:created>
  <dcterms:modified xsi:type="dcterms:W3CDTF">2016-02-12T08:41:51Z</dcterms:modified>
</cp:coreProperties>
</file>