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58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żytkownik" initials="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00"/>
    <a:srgbClr val="22D042"/>
    <a:srgbClr val="00BC00"/>
    <a:srgbClr val="007F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140968"/>
            <a:ext cx="7772400" cy="1872208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7776864" cy="576064"/>
          </a:xfrm>
        </p:spPr>
        <p:txBody>
          <a:bodyPr anchor="ctr"/>
          <a:lstStyle>
            <a:lvl1pPr marL="0" indent="0" algn="r">
              <a:buNone/>
              <a:defRPr sz="2400" b="1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ńc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067A7-E93B-4ECB-9E71-30AE2C34DEC3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602CC-9EF0-45C4-A987-F61CD4A393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7A76A-E589-4748-9E52-D393FB3393F5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C5971-FFCE-4E54-83D2-31970C3B45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F0CE3-AEBB-4754-AB7F-D49B8AAEEAED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BCF4F-B5F2-41F9-9137-0056FE59DB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51295-7B6D-495F-A0F6-F43598ED9E7C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9237D-5538-4AAB-B9E6-F867C5290D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5A27-4AE3-4085-BB62-0B6BDF866E8D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F11B4-34A7-4E63-8343-7BBF1B054F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29309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186209"/>
            <a:ext cx="5486400" cy="410688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008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9760-E0FD-4D05-B33C-EAFFF6909405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36940-D50C-4D2E-9861-AF8D7CDA2F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7B24F-6240-4BF7-8C32-40B61030393F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867A0-2383-4F51-8EE2-58D523869D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30626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306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0A54A-F372-4069-9CB9-C71A8D01AAF5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7C24-7BB2-4637-BAFB-B1147BD64B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Tytuł slajdu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5940425" y="5949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C842F528-F00E-4B17-9F86-0CFCE6584761}" type="datetimeFigureOut">
              <a:rPr lang="pl-PL"/>
              <a:pPr>
                <a:defRPr/>
              </a:pPr>
              <a:t>2016-02-10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8313" y="5949950"/>
            <a:ext cx="539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101013" y="5949950"/>
            <a:ext cx="620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9B738B78-7A32-4FCF-ACA0-6B67B2D1F4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7F5D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ctrTitle"/>
          </p:nvPr>
        </p:nvSpPr>
        <p:spPr>
          <a:xfrm>
            <a:off x="685800" y="3141663"/>
            <a:ext cx="7918450" cy="1871662"/>
          </a:xfrm>
        </p:spPr>
        <p:txBody>
          <a:bodyPr/>
          <a:lstStyle/>
          <a:p>
            <a:pPr eaLnBrk="1" hangingPunct="1"/>
            <a:r>
              <a:rPr lang="pl-PL" smtClean="0"/>
              <a:t>Handel Zagraniczny </a:t>
            </a:r>
            <a:br>
              <a:rPr lang="pl-PL" smtClean="0"/>
            </a:br>
            <a:endParaRPr lang="pl-PL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4213" y="5084763"/>
            <a:ext cx="7920037" cy="5762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pl-PL" sz="1900" smtClean="0">
                <a:solidFill>
                  <a:srgbClr val="BFBFBF"/>
                </a:solidFill>
              </a:rPr>
              <a:t>Katedra Międzynarodowych Stosunków Ekonomicznych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775"/>
            <a:ext cx="8435975" cy="4176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mtClean="0"/>
              <a:t>Wyobrażasz sobie dziś działalność gospodarczą bez kontaktów z zagranicą?</a:t>
            </a:r>
          </a:p>
          <a:p>
            <a:pPr eaLnBrk="1" hangingPunct="1">
              <a:buFontTx/>
              <a:buNone/>
            </a:pPr>
            <a:endParaRPr lang="pl-PL" smtClean="0"/>
          </a:p>
          <a:p>
            <a:pPr eaLnBrk="1" hangingPunct="1">
              <a:buFontTx/>
              <a:buNone/>
            </a:pPr>
            <a:r>
              <a:rPr lang="pl-PL" smtClean="0"/>
              <a:t>Czy przedsiębiorstwo może rozwijać się bez ekspansji na rynki zagraniczne?</a:t>
            </a:r>
          </a:p>
          <a:p>
            <a:pPr eaLnBrk="1" hangingPunct="1">
              <a:buFontTx/>
              <a:buNone/>
            </a:pPr>
            <a:endParaRPr lang="pl-PL" smtClean="0"/>
          </a:p>
          <a:p>
            <a:pPr algn="ctr" eaLnBrk="1" hangingPunct="1">
              <a:buFontTx/>
              <a:buNone/>
            </a:pPr>
            <a:r>
              <a:rPr lang="pl-PL" b="1" smtClean="0"/>
              <a:t>	Polska gospodarka jest częścią </a:t>
            </a:r>
            <a:br>
              <a:rPr lang="pl-PL" b="1" smtClean="0"/>
            </a:br>
            <a:r>
              <a:rPr lang="pl-PL" b="1" smtClean="0"/>
              <a:t>rynku światowego</a:t>
            </a:r>
          </a:p>
        </p:txBody>
      </p:sp>
      <p:sp>
        <p:nvSpPr>
          <p:cNvPr id="13314" name="Tytuł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8208963" cy="1157288"/>
          </a:xfrm>
        </p:spPr>
        <p:txBody>
          <a:bodyPr/>
          <a:lstStyle/>
          <a:p>
            <a:pPr algn="ctr" eaLnBrk="1" hangingPunct="1"/>
            <a:r>
              <a:rPr lang="pl-PL" sz="3600" b="1" smtClean="0">
                <a:solidFill>
                  <a:srgbClr val="009500"/>
                </a:solidFill>
              </a:rPr>
              <a:t>Handel Zagraniczny </a:t>
            </a:r>
            <a:r>
              <a:rPr lang="pl-PL" sz="3600" b="1" smtClean="0"/>
              <a:t/>
            </a:r>
            <a:br>
              <a:rPr lang="pl-PL" sz="3600" b="1" smtClean="0"/>
            </a:br>
            <a:r>
              <a:rPr lang="pl-PL" sz="3600" b="1" i="1" smtClean="0">
                <a:solidFill>
                  <a:srgbClr val="002060"/>
                </a:solidFill>
              </a:rPr>
              <a:t>Dlaczego?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ymbol zastępczy zawartości 2"/>
          <p:cNvSpPr>
            <a:spLocks noGrp="1"/>
          </p:cNvSpPr>
          <p:nvPr>
            <p:ph idx="1"/>
          </p:nvPr>
        </p:nvSpPr>
        <p:spPr>
          <a:xfrm>
            <a:off x="755650" y="1557338"/>
            <a:ext cx="7931150" cy="46085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mtClean="0"/>
              <a:t>Planujesz karierę w międzynarodowej korporacji? </a:t>
            </a:r>
          </a:p>
          <a:p>
            <a:pPr eaLnBrk="1" hangingPunct="1">
              <a:buFontTx/>
              <a:buNone/>
            </a:pPr>
            <a:r>
              <a:rPr lang="pl-PL" smtClean="0"/>
              <a:t> </a:t>
            </a:r>
          </a:p>
          <a:p>
            <a:pPr eaLnBrk="1" hangingPunct="1">
              <a:buFontTx/>
              <a:buNone/>
            </a:pPr>
            <a:r>
              <a:rPr lang="pl-PL" smtClean="0"/>
              <a:t>Chcesz zdobyć przewagę nad konkurencją pracując w polskim przedsiębiorstwie lub prowadząc własną firmę?</a:t>
            </a:r>
          </a:p>
          <a:p>
            <a:pPr eaLnBrk="1" hangingPunct="1">
              <a:buFontTx/>
              <a:buNone/>
            </a:pPr>
            <a:endParaRPr lang="pl-PL" smtClean="0"/>
          </a:p>
          <a:p>
            <a:pPr algn="ctr" eaLnBrk="1" hangingPunct="1">
              <a:buFontTx/>
              <a:buNone/>
            </a:pPr>
            <a:r>
              <a:rPr lang="pl-PL" smtClean="0"/>
              <a:t>	</a:t>
            </a:r>
            <a:r>
              <a:rPr lang="pl-PL" sz="3200" b="1" smtClean="0"/>
              <a:t>To </a:t>
            </a:r>
            <a:r>
              <a:rPr lang="pl-PL" sz="3200" b="1" smtClean="0">
                <a:solidFill>
                  <a:srgbClr val="009500"/>
                </a:solidFill>
              </a:rPr>
              <a:t>Handel Zagraniczny </a:t>
            </a:r>
            <a:r>
              <a:rPr lang="pl-PL" sz="3200" b="1" smtClean="0"/>
              <a:t>jest właśnie dla Ciebie</a:t>
            </a:r>
          </a:p>
          <a:p>
            <a:pPr algn="ctr" eaLnBrk="1" hangingPunct="1"/>
            <a:endParaRPr lang="pl-PL" sz="3200" b="1" smtClean="0"/>
          </a:p>
        </p:txBody>
      </p:sp>
      <p:sp>
        <p:nvSpPr>
          <p:cNvPr id="14338" name="Tytuł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8135937" cy="1157287"/>
          </a:xfrm>
        </p:spPr>
        <p:txBody>
          <a:bodyPr/>
          <a:lstStyle/>
          <a:p>
            <a:pPr algn="ctr" eaLnBrk="1" hangingPunct="1"/>
            <a:r>
              <a:rPr lang="pl-PL" sz="3600" b="1" smtClean="0">
                <a:solidFill>
                  <a:srgbClr val="009500"/>
                </a:solidFill>
              </a:rPr>
              <a:t>Handel Zagraniczny </a:t>
            </a:r>
            <a:r>
              <a:rPr lang="pl-PL" sz="3600" b="1" smtClean="0"/>
              <a:t/>
            </a:r>
            <a:br>
              <a:rPr lang="pl-PL" sz="3600" b="1" smtClean="0"/>
            </a:br>
            <a:r>
              <a:rPr lang="pl-PL" sz="3600" b="1" i="1" smtClean="0">
                <a:solidFill>
                  <a:srgbClr val="002060"/>
                </a:solidFill>
              </a:rPr>
              <a:t>Dla kogo?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849312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2060"/>
                </a:solidFill>
              </a:rPr>
              <a:t>Wiedza – </a:t>
            </a:r>
            <a:r>
              <a:rPr lang="pl-PL" sz="4000" b="1" i="1" smtClean="0">
                <a:solidFill>
                  <a:srgbClr val="002060"/>
                </a:solidFill>
              </a:rPr>
              <a:t>jaka i po co?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97437"/>
          </a:xfrm>
        </p:spPr>
        <p:txBody>
          <a:bodyPr/>
          <a:lstStyle/>
          <a:p>
            <a:pPr marL="346075" indent="-346075" algn="just" eaLnBrk="1" hangingPunct="1">
              <a:lnSpc>
                <a:spcPct val="80000"/>
              </a:lnSpc>
              <a:spcBef>
                <a:spcPts val="575"/>
              </a:spcBef>
            </a:pPr>
            <a:r>
              <a:rPr lang="pl-PL" smtClean="0">
                <a:latin typeface="Arial" charset="0"/>
              </a:rPr>
              <a:t>Studiując</a:t>
            </a:r>
            <a:r>
              <a:rPr lang="pl-PL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pl-PL" b="1" smtClean="0">
                <a:solidFill>
                  <a:srgbClr val="009500"/>
                </a:solidFill>
                <a:latin typeface="Arial" charset="0"/>
              </a:rPr>
              <a:t>Handel Zagraniczny </a:t>
            </a:r>
            <a:r>
              <a:rPr lang="pl-PL" smtClean="0">
                <a:latin typeface="Arial" charset="0"/>
              </a:rPr>
              <a:t>zdobędziesz wiedzę z zakresu m.in. zasad i warunków współpracy międzynarodowej, prowadzenia handlu zagranicznego, ale też z dziedziny prawa, finansów, marketingu, badań rynkowych oraz komunikacji z zagranicznymi partnerami.</a:t>
            </a:r>
          </a:p>
          <a:p>
            <a:pPr marL="346075" indent="-346075" algn="just" eaLnBrk="1" hangingPunct="1">
              <a:lnSpc>
                <a:spcPct val="80000"/>
              </a:lnSpc>
              <a:spcBef>
                <a:spcPts val="575"/>
              </a:spcBef>
              <a:buFont typeface="Wingdings" pitchFamily="2" charset="2"/>
              <a:buNone/>
            </a:pPr>
            <a:endParaRPr lang="pl-PL" sz="1800" smtClean="0"/>
          </a:p>
          <a:p>
            <a:pPr marL="346075" indent="-346075" algn="just" eaLnBrk="1" hangingPunct="1">
              <a:lnSpc>
                <a:spcPct val="80000"/>
              </a:lnSpc>
              <a:spcBef>
                <a:spcPts val="575"/>
              </a:spcBef>
            </a:pPr>
            <a:r>
              <a:rPr lang="pl-PL" smtClean="0">
                <a:latin typeface="Arial" charset="0"/>
              </a:rPr>
              <a:t>Da Ci to przewagą na rynku pracy w kraju i za granicą. </a:t>
            </a:r>
            <a:endParaRPr lang="pl-PL" smtClean="0"/>
          </a:p>
          <a:p>
            <a:pPr marL="346075" indent="-346075" eaLnBrk="1" hangingPunct="1">
              <a:lnSpc>
                <a:spcPct val="80000"/>
              </a:lnSpc>
              <a:spcBef>
                <a:spcPts val="575"/>
              </a:spcBef>
            </a:pPr>
            <a:endParaRPr lang="pl-PL" smtClean="0">
              <a:solidFill>
                <a:schemeClr val="tx2"/>
              </a:solidFill>
              <a:latin typeface="Arial" charset="0"/>
            </a:endParaRPr>
          </a:p>
          <a:p>
            <a:pPr marL="346075" indent="-346075" algn="ctr" eaLnBrk="1" hangingPunct="1">
              <a:lnSpc>
                <a:spcPct val="80000"/>
              </a:lnSpc>
              <a:spcBef>
                <a:spcPts val="575"/>
              </a:spcBef>
              <a:buFont typeface="Wingdings" pitchFamily="2" charset="2"/>
              <a:buNone/>
            </a:pPr>
            <a:r>
              <a:rPr lang="pl-PL" sz="3200" b="1" smtClean="0">
                <a:solidFill>
                  <a:srgbClr val="17375E"/>
                </a:solidFill>
                <a:latin typeface="Arial" charset="0"/>
              </a:rPr>
              <a:t>	</a:t>
            </a:r>
            <a:r>
              <a:rPr lang="pl-PL" sz="3200" b="1" smtClean="0">
                <a:latin typeface="Arial" charset="0"/>
              </a:rPr>
              <a:t>Zostań specjalistą z zakresu międzynarodowego biznesu</a:t>
            </a:r>
          </a:p>
          <a:p>
            <a:pPr marL="346075" indent="-346075" algn="ctr" eaLnBrk="1" hangingPunct="1">
              <a:lnSpc>
                <a:spcPct val="80000"/>
              </a:lnSpc>
              <a:spcBef>
                <a:spcPts val="575"/>
              </a:spcBef>
              <a:buFont typeface="Wingdings" pitchFamily="2" charset="2"/>
              <a:buNone/>
            </a:pPr>
            <a:r>
              <a:rPr lang="pl-PL" b="1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pl-PL" b="1" smtClean="0">
                <a:solidFill>
                  <a:schemeClr val="tx1"/>
                </a:solidFill>
                <a:latin typeface="Arial" charset="0"/>
              </a:rPr>
            </a:br>
            <a:r>
              <a:rPr lang="pl-PL" b="1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pl-PL" b="1" smtClean="0">
                <a:solidFill>
                  <a:schemeClr val="tx1"/>
                </a:solidFill>
                <a:latin typeface="Arial" charset="0"/>
              </a:rPr>
            </a:br>
            <a:endParaRPr lang="pl-PL" smtClean="0">
              <a:solidFill>
                <a:schemeClr val="tx1"/>
              </a:solidFill>
              <a:latin typeface="Arial" charset="0"/>
            </a:endParaRPr>
          </a:p>
          <a:p>
            <a:pPr marL="346075" indent="-346075" eaLnBrk="1" hangingPunct="1"/>
            <a:endParaRPr lang="pl-PL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22337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002060"/>
                </a:solidFill>
              </a:rPr>
              <a:t>Praktyczne umiejętności</a:t>
            </a: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539750" y="1125538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mtClean="0">
                <a:latin typeface="Arial" charset="0"/>
                <a:cs typeface="Arial" charset="0"/>
              </a:rPr>
              <a:t>Po specjalności </a:t>
            </a:r>
            <a:r>
              <a:rPr lang="pl-PL" b="1" smtClean="0">
                <a:solidFill>
                  <a:srgbClr val="009500"/>
                </a:solidFill>
                <a:latin typeface="Arial" charset="0"/>
                <a:cs typeface="Arial" charset="0"/>
              </a:rPr>
              <a:t>Handel Zagraniczny </a:t>
            </a:r>
            <a:r>
              <a:rPr lang="pl-PL" smtClean="0">
                <a:latin typeface="Arial" charset="0"/>
                <a:cs typeface="Arial" charset="0"/>
              </a:rPr>
              <a:t>będziesz potrafił m.in.: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pl-PL" smtClean="0">
                <a:latin typeface="Arial" charset="0"/>
                <a:cs typeface="Arial" charset="0"/>
              </a:rPr>
              <a:t>prowadzić biznes w warunkach konkurencji międzynarodowej 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pl-PL" smtClean="0">
                <a:latin typeface="Arial" charset="0"/>
                <a:cs typeface="Arial" charset="0"/>
              </a:rPr>
              <a:t>negocjować i zawierać transakcje z partnerami zagranicznymi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pl-PL" smtClean="0">
                <a:latin typeface="Arial" charset="0"/>
                <a:cs typeface="Arial" charset="0"/>
              </a:rPr>
              <a:t>analizować i prowadzić badania rynków zagranicznych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pl-PL" smtClean="0">
                <a:latin typeface="Arial" charset="0"/>
                <a:cs typeface="Arial" charset="0"/>
              </a:rPr>
              <a:t>efektywnie poszukiwać źródeł finansowania </a:t>
            </a:r>
            <a:br>
              <a:rPr lang="pl-PL" smtClean="0">
                <a:latin typeface="Arial" charset="0"/>
                <a:cs typeface="Arial" charset="0"/>
              </a:rPr>
            </a:br>
            <a:r>
              <a:rPr lang="pl-PL" smtClean="0">
                <a:latin typeface="Arial" charset="0"/>
                <a:cs typeface="Arial" charset="0"/>
              </a:rPr>
              <a:t>(w tym z UE) oraz dokonywać rozliczeń międzynarodowych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1600" b="1" smtClean="0">
                <a:latin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3200" b="1" smtClean="0">
                <a:latin typeface="Arial" charset="0"/>
              </a:rPr>
              <a:t>	Międzynarodowy sukces może być Twoim udziałem</a:t>
            </a:r>
            <a:endParaRPr lang="pl-PL" sz="3200" smtClean="0">
              <a:latin typeface="Arial" charset="0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600" b="1" i="1" smtClean="0">
                <a:solidFill>
                  <a:srgbClr val="002060"/>
                </a:solidFill>
              </a:rPr>
              <a:t>Przykładowe przedmioty na specjalności </a:t>
            </a:r>
            <a:r>
              <a:rPr lang="pl-PL" sz="2600" b="1" smtClean="0">
                <a:solidFill>
                  <a:srgbClr val="009500"/>
                </a:solidFill>
              </a:rPr>
              <a:t>Handel Zagraniczny</a:t>
            </a:r>
          </a:p>
        </p:txBody>
      </p:sp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321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sz="2400" smtClean="0">
                <a:latin typeface="Arial" charset="0"/>
                <a:cs typeface="Arial" charset="0"/>
              </a:rPr>
              <a:t>Pierwszy stopień</a:t>
            </a:r>
          </a:p>
          <a:p>
            <a:pPr eaLnBrk="1" hangingPunct="1"/>
            <a:r>
              <a:rPr lang="pl-PL" sz="2400" smtClean="0">
                <a:latin typeface="Arial" charset="0"/>
                <a:cs typeface="Arial" charset="0"/>
              </a:rPr>
              <a:t>Biznes międzynarodowy</a:t>
            </a:r>
          </a:p>
          <a:p>
            <a:pPr eaLnBrk="1" hangingPunct="1"/>
            <a:r>
              <a:rPr lang="pl-PL" sz="2400" smtClean="0">
                <a:latin typeface="Arial" charset="0"/>
                <a:cs typeface="Arial" charset="0"/>
              </a:rPr>
              <a:t>Negocjacje i współpraca z partnerem zagranicznym</a:t>
            </a:r>
          </a:p>
          <a:p>
            <a:pPr eaLnBrk="1" hangingPunct="1"/>
            <a:r>
              <a:rPr lang="pl-PL" sz="2400" smtClean="0">
                <a:latin typeface="Arial" charset="0"/>
                <a:cs typeface="Arial" charset="0"/>
              </a:rPr>
              <a:t>Badanie koniunktury i rynków zagranicznych</a:t>
            </a:r>
          </a:p>
          <a:p>
            <a:pPr eaLnBrk="1" hangingPunct="1">
              <a:buFont typeface="Wingdings" pitchFamily="2" charset="2"/>
              <a:buNone/>
            </a:pPr>
            <a:endParaRPr lang="pl-PL" sz="240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l-PL" sz="2400" smtClean="0">
                <a:latin typeface="Arial" charset="0"/>
                <a:cs typeface="Arial" charset="0"/>
              </a:rPr>
              <a:t>Drugi stopień</a:t>
            </a:r>
          </a:p>
          <a:p>
            <a:pPr eaLnBrk="1" hangingPunct="1"/>
            <a:r>
              <a:rPr lang="pl-PL" sz="2400" smtClean="0">
                <a:latin typeface="Arial" charset="0"/>
                <a:cs typeface="Arial" charset="0"/>
              </a:rPr>
              <a:t>Międzynarodowe  transakcje gospodarcze</a:t>
            </a:r>
          </a:p>
          <a:p>
            <a:pPr eaLnBrk="1" hangingPunct="1"/>
            <a:r>
              <a:rPr lang="pl-PL" sz="2400" smtClean="0">
                <a:latin typeface="Arial" charset="0"/>
                <a:cs typeface="Arial" charset="0"/>
              </a:rPr>
              <a:t>Międzynarodowe procesy integracyjne</a:t>
            </a:r>
          </a:p>
          <a:p>
            <a:pPr eaLnBrk="1" hangingPunct="1"/>
            <a:r>
              <a:rPr lang="pl-PL" sz="2400" smtClean="0">
                <a:latin typeface="Arial" charset="0"/>
                <a:cs typeface="Arial" charset="0"/>
              </a:rPr>
              <a:t>Finansowa obsługa transakcji międzynarodowych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066800"/>
          </a:xfrm>
        </p:spPr>
        <p:txBody>
          <a:bodyPr/>
          <a:lstStyle/>
          <a:p>
            <a:pPr algn="ctr" eaLnBrk="1" hangingPunct="1"/>
            <a:r>
              <a:rPr lang="pl-PL" sz="4000" b="1" smtClean="0">
                <a:solidFill>
                  <a:srgbClr val="009500"/>
                </a:solidFill>
              </a:rPr>
              <a:t>Handel Zagraniczny</a:t>
            </a:r>
            <a:r>
              <a:rPr lang="pl-PL" sz="4000" b="1" smtClean="0"/>
              <a:t/>
            </a:r>
            <a:br>
              <a:rPr lang="pl-PL" sz="4000" b="1" smtClean="0"/>
            </a:br>
            <a:r>
              <a:rPr lang="pl-PL" sz="3600" b="1" i="1" smtClean="0">
                <a:solidFill>
                  <a:srgbClr val="002060"/>
                </a:solidFill>
              </a:rPr>
              <a:t>Co zyskujesz?</a:t>
            </a:r>
          </a:p>
        </p:txBody>
      </p:sp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176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l-PL" sz="2600" b="1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l-PL" sz="2600" smtClean="0">
                <a:latin typeface="Arial" charset="0"/>
                <a:cs typeface="Arial" charset="0"/>
              </a:rPr>
              <a:t>Poszukiwane na rynku kompetencje</a:t>
            </a:r>
          </a:p>
          <a:p>
            <a:pPr eaLnBrk="1" hangingPunct="1">
              <a:lnSpc>
                <a:spcPct val="80000"/>
              </a:lnSpc>
            </a:pPr>
            <a:endParaRPr lang="pl-PL" sz="26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l-PL" sz="2600" smtClean="0">
                <a:latin typeface="Arial" charset="0"/>
                <a:cs typeface="Arial" charset="0"/>
              </a:rPr>
              <a:t>Niezbędną dziś wiedzę i praktyczne umiejętności</a:t>
            </a:r>
          </a:p>
          <a:p>
            <a:pPr eaLnBrk="1" hangingPunct="1">
              <a:lnSpc>
                <a:spcPct val="80000"/>
              </a:lnSpc>
            </a:pPr>
            <a:endParaRPr lang="pl-PL" sz="26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l-PL" sz="2600" smtClean="0">
                <a:latin typeface="Arial" charset="0"/>
                <a:cs typeface="Arial" charset="0"/>
              </a:rPr>
              <a:t>Pewność siebie w konfrontacji z konkurencją</a:t>
            </a:r>
          </a:p>
          <a:p>
            <a:pPr eaLnBrk="1" hangingPunct="1">
              <a:lnSpc>
                <a:spcPct val="80000"/>
              </a:lnSpc>
            </a:pPr>
            <a:endParaRPr lang="pl-PL" sz="26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pl-PL" sz="2600" smtClean="0">
                <a:latin typeface="Arial" charset="0"/>
                <a:cs typeface="Arial" charset="0"/>
              </a:rPr>
              <a:t>Szanse na większe zyski, jakie daje rynek międzynarodowy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l-PL" sz="2600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pl-PL" sz="260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pl-PL" sz="260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628775"/>
            <a:ext cx="8424862" cy="4537075"/>
          </a:xfrm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ct val="0"/>
              </a:spcBef>
              <a:spcAft>
                <a:spcPts val="1800"/>
              </a:spcAft>
            </a:pPr>
            <a:r>
              <a:rPr lang="pl-PL" smtClean="0">
                <a:latin typeface="Arial" charset="0"/>
                <a:cs typeface="Arial" charset="0"/>
              </a:rPr>
              <a:t>Jesteś przygotowany do pracy zarówno w małych i średnich polskich oraz zagranicznych przedsiębiorstwach jak i dużych korporacjach międzynarodowych 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spcAft>
                <a:spcPts val="1800"/>
              </a:spcAft>
            </a:pPr>
            <a:r>
              <a:rPr lang="pl-PL" smtClean="0">
                <a:latin typeface="Arial" charset="0"/>
                <a:cs typeface="Arial" charset="0"/>
              </a:rPr>
              <a:t>Tworzysz własną firmę wykorzystując możliwości rynku polskiego, europejskiego i globalnego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spcAft>
                <a:spcPts val="1800"/>
              </a:spcAft>
            </a:pPr>
            <a:r>
              <a:rPr lang="pl-PL" smtClean="0">
                <a:latin typeface="Arial" charset="0"/>
                <a:cs typeface="Arial" charset="0"/>
              </a:rPr>
              <a:t>Realizujesz swoje ambicje pracując w instytucjach, organizacjach krajowych (rządowych lub pozarządowych) jak i międzynarodowych (np. europejskich)</a:t>
            </a:r>
            <a:endParaRPr lang="pl-PL" smtClean="0"/>
          </a:p>
        </p:txBody>
      </p:sp>
      <p:sp>
        <p:nvSpPr>
          <p:cNvPr id="19459" name="Tytuł 1"/>
          <p:cNvSpPr txBox="1">
            <a:spLocks/>
          </p:cNvSpPr>
          <p:nvPr/>
        </p:nvSpPr>
        <p:spPr bwMode="auto">
          <a:xfrm>
            <a:off x="250825" y="26035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4000" b="1">
                <a:solidFill>
                  <a:srgbClr val="009500"/>
                </a:solidFill>
                <a:latin typeface="Verdana" pitchFamily="34" charset="0"/>
              </a:rPr>
              <a:t>Handel Zagraniczny</a:t>
            </a:r>
            <a:br>
              <a:rPr lang="pl-PL" sz="4000" b="1">
                <a:solidFill>
                  <a:srgbClr val="009500"/>
                </a:solidFill>
                <a:latin typeface="Verdana" pitchFamily="34" charset="0"/>
              </a:rPr>
            </a:br>
            <a:r>
              <a:rPr lang="pl-PL" sz="4000" b="1" i="1">
                <a:solidFill>
                  <a:srgbClr val="002060"/>
                </a:solidFill>
                <a:latin typeface="Verdana" pitchFamily="34" charset="0"/>
              </a:rPr>
              <a:t>Twoja przyszłość</a:t>
            </a:r>
            <a:endParaRPr lang="pl-PL" sz="3600" b="1" i="1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l-PL" smtClean="0"/>
              <a:t>	</a:t>
            </a:r>
            <a:r>
              <a:rPr lang="pl-PL" smtClean="0">
                <a:latin typeface="Arial" charset="0"/>
                <a:cs typeface="Arial" charset="0"/>
              </a:rPr>
              <a:t>Swoją wiedzę i umiejętności studenci specjalności </a:t>
            </a:r>
            <a:r>
              <a:rPr lang="pl-PL" b="1" smtClean="0">
                <a:solidFill>
                  <a:srgbClr val="007F5D"/>
                </a:solidFill>
                <a:latin typeface="Arial" charset="0"/>
                <a:cs typeface="Arial" charset="0"/>
              </a:rPr>
              <a:t>Handel Zagraniczny </a:t>
            </a:r>
            <a:r>
              <a:rPr lang="pl-PL" smtClean="0">
                <a:latin typeface="Arial" charset="0"/>
                <a:cs typeface="Arial" charset="0"/>
              </a:rPr>
              <a:t>mogą rozwijać oraz sprawdzić w praktyce działając w 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mtClean="0">
                <a:latin typeface="Arial" charset="0"/>
                <a:cs typeface="Arial" charset="0"/>
              </a:rPr>
              <a:t>		Kole Naukowym </a:t>
            </a:r>
            <a:r>
              <a:rPr lang="pl-PL" i="1" smtClean="0">
                <a:latin typeface="Arial" charset="0"/>
                <a:cs typeface="Arial" charset="0"/>
              </a:rPr>
              <a:t>”International Challenge”</a:t>
            </a:r>
            <a:r>
              <a:rPr lang="pl-PL" smtClean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l-PL" smtClean="0">
                <a:latin typeface="Arial" charset="0"/>
                <a:cs typeface="Arial" charset="0"/>
              </a:rPr>
              <a:t>	przy Katedrze Międzynarodowych Stosunków Ekonomicznych</a:t>
            </a:r>
          </a:p>
          <a:p>
            <a:pPr eaLnBrk="1" hangingPunct="1">
              <a:buFont typeface="Wingdings" pitchFamily="2" charset="2"/>
              <a:buNone/>
            </a:pPr>
            <a:endParaRPr lang="pl-PL" smtClean="0"/>
          </a:p>
        </p:txBody>
      </p:sp>
      <p:sp>
        <p:nvSpPr>
          <p:cNvPr id="20482" name="Tytuł 1"/>
          <p:cNvSpPr txBox="1">
            <a:spLocks/>
          </p:cNvSpPr>
          <p:nvPr/>
        </p:nvSpPr>
        <p:spPr bwMode="auto">
          <a:xfrm>
            <a:off x="250825" y="26035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4000" b="1">
                <a:solidFill>
                  <a:srgbClr val="009500"/>
                </a:solidFill>
                <a:latin typeface="Verdana" pitchFamily="34" charset="0"/>
              </a:rPr>
              <a:t>Handel Zagraniczny</a:t>
            </a:r>
            <a:r>
              <a:rPr lang="pl-PL" sz="4000" b="1">
                <a:solidFill>
                  <a:srgbClr val="007F5D"/>
                </a:solidFill>
                <a:latin typeface="Verdana" pitchFamily="34" charset="0"/>
              </a:rPr>
              <a:t/>
            </a:r>
            <a:br>
              <a:rPr lang="pl-PL" sz="4000" b="1">
                <a:solidFill>
                  <a:srgbClr val="007F5D"/>
                </a:solidFill>
                <a:latin typeface="Verdana" pitchFamily="34" charset="0"/>
              </a:rPr>
            </a:br>
            <a:r>
              <a:rPr lang="pl-PL" sz="3600" b="1" i="1">
                <a:solidFill>
                  <a:srgbClr val="002060"/>
                </a:solidFill>
                <a:latin typeface="Verdana" pitchFamily="34" charset="0"/>
              </a:rPr>
              <a:t>Dodatkowa aktywność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257</Words>
  <Application>Microsoft Office PowerPoint</Application>
  <PresentationFormat>Pokaz na ekranie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Handel Zagraniczny  </vt:lpstr>
      <vt:lpstr>Handel Zagraniczny  Dlaczego?</vt:lpstr>
      <vt:lpstr>Handel Zagraniczny  Dla kogo?</vt:lpstr>
      <vt:lpstr>Wiedza – jaka i po co?</vt:lpstr>
      <vt:lpstr>Praktyczne umiejętności</vt:lpstr>
      <vt:lpstr>Przykładowe przedmioty na specjalności Handel Zagraniczny</vt:lpstr>
      <vt:lpstr>Handel Zagraniczny Co zyskujesz?</vt:lpstr>
      <vt:lpstr>Slajd 8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</dc:creator>
  <cp:lastModifiedBy>AE Katowice</cp:lastModifiedBy>
  <cp:revision>24</cp:revision>
  <dcterms:created xsi:type="dcterms:W3CDTF">2014-01-10T14:27:03Z</dcterms:created>
  <dcterms:modified xsi:type="dcterms:W3CDTF">2016-02-10T07:19:41Z</dcterms:modified>
</cp:coreProperties>
</file>