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3" r:id="rId5"/>
    <p:sldId id="266" r:id="rId6"/>
    <p:sldId id="258" r:id="rId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F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EC1BF-9796-4F0A-A7E4-2154E1E9642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2C3B550-B14C-415B-9FAA-F98BF2F26022}">
      <dgm:prSet phldrT="[Teks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dirty="0" smtClean="0"/>
            <a:t>Rzeczoznawca majątkowy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dirty="0"/>
        </a:p>
      </dgm:t>
    </dgm:pt>
    <dgm:pt modelId="{570BC6EC-D092-45A6-BC42-68B32381F3CB}" type="parTrans" cxnId="{BD88620D-8709-4BE7-BAB9-DE9150E0CAD4}">
      <dgm:prSet/>
      <dgm:spPr/>
      <dgm:t>
        <a:bodyPr/>
        <a:lstStyle/>
        <a:p>
          <a:endParaRPr lang="pl-PL" sz="2000"/>
        </a:p>
      </dgm:t>
    </dgm:pt>
    <dgm:pt modelId="{1D653EBF-66C7-4333-9389-1D0969BDF811}" type="sibTrans" cxnId="{BD88620D-8709-4BE7-BAB9-DE9150E0CAD4}">
      <dgm:prSet/>
      <dgm:spPr/>
      <dgm:t>
        <a:bodyPr/>
        <a:lstStyle/>
        <a:p>
          <a:endParaRPr lang="pl-PL" sz="2000"/>
        </a:p>
      </dgm:t>
    </dgm:pt>
    <dgm:pt modelId="{2E3290F1-7045-4F05-9387-1103EF9E52BD}">
      <dgm:prSet custT="1"/>
      <dgm:spPr/>
      <dgm:t>
        <a:bodyPr/>
        <a:lstStyle/>
        <a:p>
          <a:r>
            <a:rPr lang="pl-PL" sz="2000" b="1" dirty="0" smtClean="0"/>
            <a:t>Zarządca nieruchomościami</a:t>
          </a:r>
        </a:p>
      </dgm:t>
    </dgm:pt>
    <dgm:pt modelId="{4987074C-BDC8-4FC0-8724-30F0DBA2C447}" type="parTrans" cxnId="{13978DB0-F86B-457F-9A91-D9500E890D7D}">
      <dgm:prSet/>
      <dgm:spPr/>
      <dgm:t>
        <a:bodyPr/>
        <a:lstStyle/>
        <a:p>
          <a:endParaRPr lang="pl-PL" sz="2000"/>
        </a:p>
      </dgm:t>
    </dgm:pt>
    <dgm:pt modelId="{DFDA0359-F5C0-4C95-9445-BD3BEF18D027}" type="sibTrans" cxnId="{13978DB0-F86B-457F-9A91-D9500E890D7D}">
      <dgm:prSet/>
      <dgm:spPr/>
      <dgm:t>
        <a:bodyPr/>
        <a:lstStyle/>
        <a:p>
          <a:endParaRPr lang="pl-PL" sz="2000"/>
        </a:p>
      </dgm:t>
    </dgm:pt>
    <dgm:pt modelId="{CE4AFB31-0997-4B16-AF85-357D9B6602BD}">
      <dgm:prSet custT="1"/>
      <dgm:spPr/>
      <dgm:t>
        <a:bodyPr/>
        <a:lstStyle/>
        <a:p>
          <a:r>
            <a:rPr lang="pl-PL" sz="2000" b="1" dirty="0" smtClean="0"/>
            <a:t>Pośrednik w obrocie nieruchomościami</a:t>
          </a:r>
        </a:p>
      </dgm:t>
    </dgm:pt>
    <dgm:pt modelId="{F03AA175-7F9B-40C2-8FA8-9230C68C1769}" type="parTrans" cxnId="{346E7A76-79C1-4259-B247-2929984FEA49}">
      <dgm:prSet/>
      <dgm:spPr/>
      <dgm:t>
        <a:bodyPr/>
        <a:lstStyle/>
        <a:p>
          <a:endParaRPr lang="pl-PL" sz="2000"/>
        </a:p>
      </dgm:t>
    </dgm:pt>
    <dgm:pt modelId="{79347E7F-ED0C-42E6-BCA6-482CC4FA11F7}" type="sibTrans" cxnId="{346E7A76-79C1-4259-B247-2929984FEA49}">
      <dgm:prSet/>
      <dgm:spPr/>
      <dgm:t>
        <a:bodyPr/>
        <a:lstStyle/>
        <a:p>
          <a:endParaRPr lang="pl-PL" sz="2000"/>
        </a:p>
      </dgm:t>
    </dgm:pt>
    <dgm:pt modelId="{0C1E1F54-178F-4566-B13A-EC8C389E8976}">
      <dgm:prSet custT="1"/>
      <dgm:spPr/>
      <dgm:t>
        <a:bodyPr/>
        <a:lstStyle/>
        <a:p>
          <a:r>
            <a:rPr lang="pl-PL" sz="2000" b="1" dirty="0" smtClean="0"/>
            <a:t>Specjalista ds. rozwoju  miejskiego i regionalnego</a:t>
          </a:r>
        </a:p>
      </dgm:t>
    </dgm:pt>
    <dgm:pt modelId="{50C40155-1894-4E1D-85F0-B658BC3967ED}" type="parTrans" cxnId="{E7D8E90E-B00C-4FCB-A380-1CD8A975FAED}">
      <dgm:prSet/>
      <dgm:spPr/>
      <dgm:t>
        <a:bodyPr/>
        <a:lstStyle/>
        <a:p>
          <a:endParaRPr lang="pl-PL" sz="2000"/>
        </a:p>
      </dgm:t>
    </dgm:pt>
    <dgm:pt modelId="{B2046092-610B-44B3-B553-F962962BD690}" type="sibTrans" cxnId="{E7D8E90E-B00C-4FCB-A380-1CD8A975FAED}">
      <dgm:prSet/>
      <dgm:spPr/>
      <dgm:t>
        <a:bodyPr/>
        <a:lstStyle/>
        <a:p>
          <a:endParaRPr lang="pl-PL" sz="2000"/>
        </a:p>
      </dgm:t>
    </dgm:pt>
    <dgm:pt modelId="{5D740087-4CE8-42E3-8FED-047EEEF018ED}">
      <dgm:prSet custT="1"/>
      <dgm:spPr/>
      <dgm:t>
        <a:bodyPr/>
        <a:lstStyle/>
        <a:p>
          <a:r>
            <a:rPr lang="pl-PL" sz="2000" b="1" dirty="0" smtClean="0"/>
            <a:t>Specjalista ds. </a:t>
          </a:r>
          <a:r>
            <a:rPr lang="pl-PL" sz="2000" b="1" dirty="0" smtClean="0"/>
            <a:t>analiz przestrzennych z wykorzystaniem narzędzi GIS</a:t>
          </a:r>
          <a:endParaRPr lang="pl-PL" sz="2000" b="1" dirty="0" smtClean="0"/>
        </a:p>
      </dgm:t>
    </dgm:pt>
    <dgm:pt modelId="{A4EA0E79-FDAC-4736-89D6-3314D09FE566}" type="parTrans" cxnId="{309D3F39-EEE0-4A5A-B152-21C5016019B9}">
      <dgm:prSet/>
      <dgm:spPr/>
      <dgm:t>
        <a:bodyPr/>
        <a:lstStyle/>
        <a:p>
          <a:endParaRPr lang="pl-PL" sz="2000"/>
        </a:p>
      </dgm:t>
    </dgm:pt>
    <dgm:pt modelId="{071735C1-7A9E-4489-B2F7-6BEB8E0F6CF8}" type="sibTrans" cxnId="{309D3F39-EEE0-4A5A-B152-21C5016019B9}">
      <dgm:prSet/>
      <dgm:spPr/>
      <dgm:t>
        <a:bodyPr/>
        <a:lstStyle/>
        <a:p>
          <a:endParaRPr lang="pl-PL" sz="2000"/>
        </a:p>
      </dgm:t>
    </dgm:pt>
    <dgm:pt modelId="{E696A19D-7D71-46BA-909B-C79C8EEC7443}">
      <dgm:prSet custT="1"/>
      <dgm:spPr/>
      <dgm:t>
        <a:bodyPr/>
        <a:lstStyle/>
        <a:p>
          <a:r>
            <a:rPr lang="pl-PL" sz="2000" b="1" dirty="0" smtClean="0"/>
            <a:t>Specjalista ds. lokalizacji inwestycji </a:t>
          </a:r>
          <a:endParaRPr lang="pl-PL" sz="2000" dirty="0" smtClean="0"/>
        </a:p>
      </dgm:t>
    </dgm:pt>
    <dgm:pt modelId="{02924B60-D524-458D-838C-D25C2B171FDF}" type="parTrans" cxnId="{D90B4EAA-7A00-481E-BC62-6856EF71CA26}">
      <dgm:prSet/>
      <dgm:spPr/>
      <dgm:t>
        <a:bodyPr/>
        <a:lstStyle/>
        <a:p>
          <a:endParaRPr lang="pl-PL" sz="2000"/>
        </a:p>
      </dgm:t>
    </dgm:pt>
    <dgm:pt modelId="{9362A26D-3A89-41A3-A893-786EBAF9407E}" type="sibTrans" cxnId="{D90B4EAA-7A00-481E-BC62-6856EF71CA26}">
      <dgm:prSet/>
      <dgm:spPr/>
      <dgm:t>
        <a:bodyPr/>
        <a:lstStyle/>
        <a:p>
          <a:endParaRPr lang="pl-PL" sz="2000"/>
        </a:p>
      </dgm:t>
    </dgm:pt>
    <dgm:pt modelId="{A1A8064D-CB58-41BD-B00B-C81A49EDD365}" type="pres">
      <dgm:prSet presAssocID="{E37EC1BF-9796-4F0A-A7E4-2154E1E964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3425E60-3270-4B34-8F1F-7BE610084CB7}" type="pres">
      <dgm:prSet presAssocID="{72C3B550-B14C-415B-9FAA-F98BF2F260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DA60C0-4F26-4A40-A706-EF92A3D8E9A8}" type="pres">
      <dgm:prSet presAssocID="{1D653EBF-66C7-4333-9389-1D0969BDF811}" presName="sibTrans" presStyleCnt="0"/>
      <dgm:spPr/>
    </dgm:pt>
    <dgm:pt modelId="{FF5E5577-11B6-40D3-BC35-CCF45DE7F2CA}" type="pres">
      <dgm:prSet presAssocID="{2E3290F1-7045-4F05-9387-1103EF9E52B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827507-98F8-457E-978A-AD4593E5A1F3}" type="pres">
      <dgm:prSet presAssocID="{DFDA0359-F5C0-4C95-9445-BD3BEF18D027}" presName="sibTrans" presStyleCnt="0"/>
      <dgm:spPr/>
    </dgm:pt>
    <dgm:pt modelId="{CB605236-B7F4-4651-963E-D49A90A6F93B}" type="pres">
      <dgm:prSet presAssocID="{CE4AFB31-0997-4B16-AF85-357D9B6602B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A8C6F4-0AF5-4FE1-9292-7CCE7F43A175}" type="pres">
      <dgm:prSet presAssocID="{79347E7F-ED0C-42E6-BCA6-482CC4FA11F7}" presName="sibTrans" presStyleCnt="0"/>
      <dgm:spPr/>
    </dgm:pt>
    <dgm:pt modelId="{50A9A8A5-27C4-49F9-9E3E-C74701B2129F}" type="pres">
      <dgm:prSet presAssocID="{0C1E1F54-178F-4566-B13A-EC8C389E897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D10214-879D-4BE4-A5FE-C05A0672B1EC}" type="pres">
      <dgm:prSet presAssocID="{B2046092-610B-44B3-B553-F962962BD690}" presName="sibTrans" presStyleCnt="0"/>
      <dgm:spPr/>
    </dgm:pt>
    <dgm:pt modelId="{2273ED61-0C47-4D52-9E73-686D2B446D55}" type="pres">
      <dgm:prSet presAssocID="{E696A19D-7D71-46BA-909B-C79C8EEC744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739471-3290-4D48-89B5-ACE8B412F749}" type="pres">
      <dgm:prSet presAssocID="{9362A26D-3A89-41A3-A893-786EBAF9407E}" presName="sibTrans" presStyleCnt="0"/>
      <dgm:spPr/>
    </dgm:pt>
    <dgm:pt modelId="{D268BAC8-16FB-46D5-A1D0-045A93FA24AE}" type="pres">
      <dgm:prSet presAssocID="{5D740087-4CE8-42E3-8FED-047EEEF018E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B9047FB-ECC6-4C50-A3AB-C753B7B4B434}" type="presOf" srcId="{E696A19D-7D71-46BA-909B-C79C8EEC7443}" destId="{2273ED61-0C47-4D52-9E73-686D2B446D55}" srcOrd="0" destOrd="0" presId="urn:microsoft.com/office/officeart/2005/8/layout/default"/>
    <dgm:cxn modelId="{E7D8E90E-B00C-4FCB-A380-1CD8A975FAED}" srcId="{E37EC1BF-9796-4F0A-A7E4-2154E1E9642B}" destId="{0C1E1F54-178F-4566-B13A-EC8C389E8976}" srcOrd="3" destOrd="0" parTransId="{50C40155-1894-4E1D-85F0-B658BC3967ED}" sibTransId="{B2046092-610B-44B3-B553-F962962BD690}"/>
    <dgm:cxn modelId="{346E7A76-79C1-4259-B247-2929984FEA49}" srcId="{E37EC1BF-9796-4F0A-A7E4-2154E1E9642B}" destId="{CE4AFB31-0997-4B16-AF85-357D9B6602BD}" srcOrd="2" destOrd="0" parTransId="{F03AA175-7F9B-40C2-8FA8-9230C68C1769}" sibTransId="{79347E7F-ED0C-42E6-BCA6-482CC4FA11F7}"/>
    <dgm:cxn modelId="{1863D632-1F26-481F-BFC2-8C82FE38A720}" type="presOf" srcId="{CE4AFB31-0997-4B16-AF85-357D9B6602BD}" destId="{CB605236-B7F4-4651-963E-D49A90A6F93B}" srcOrd="0" destOrd="0" presId="urn:microsoft.com/office/officeart/2005/8/layout/default"/>
    <dgm:cxn modelId="{40D2F55F-D854-47CB-8313-8101D8073607}" type="presOf" srcId="{5D740087-4CE8-42E3-8FED-047EEEF018ED}" destId="{D268BAC8-16FB-46D5-A1D0-045A93FA24AE}" srcOrd="0" destOrd="0" presId="urn:microsoft.com/office/officeart/2005/8/layout/default"/>
    <dgm:cxn modelId="{0E51A2ED-917C-4172-96F4-7CF156763415}" type="presOf" srcId="{72C3B550-B14C-415B-9FAA-F98BF2F26022}" destId="{D3425E60-3270-4B34-8F1F-7BE610084CB7}" srcOrd="0" destOrd="0" presId="urn:microsoft.com/office/officeart/2005/8/layout/default"/>
    <dgm:cxn modelId="{13978DB0-F86B-457F-9A91-D9500E890D7D}" srcId="{E37EC1BF-9796-4F0A-A7E4-2154E1E9642B}" destId="{2E3290F1-7045-4F05-9387-1103EF9E52BD}" srcOrd="1" destOrd="0" parTransId="{4987074C-BDC8-4FC0-8724-30F0DBA2C447}" sibTransId="{DFDA0359-F5C0-4C95-9445-BD3BEF18D027}"/>
    <dgm:cxn modelId="{309D3F39-EEE0-4A5A-B152-21C5016019B9}" srcId="{E37EC1BF-9796-4F0A-A7E4-2154E1E9642B}" destId="{5D740087-4CE8-42E3-8FED-047EEEF018ED}" srcOrd="5" destOrd="0" parTransId="{A4EA0E79-FDAC-4736-89D6-3314D09FE566}" sibTransId="{071735C1-7A9E-4489-B2F7-6BEB8E0F6CF8}"/>
    <dgm:cxn modelId="{449FE109-2AA9-4FA3-8B18-5A623C3071C4}" type="presOf" srcId="{E37EC1BF-9796-4F0A-A7E4-2154E1E9642B}" destId="{A1A8064D-CB58-41BD-B00B-C81A49EDD365}" srcOrd="0" destOrd="0" presId="urn:microsoft.com/office/officeart/2005/8/layout/default"/>
    <dgm:cxn modelId="{B6E75E31-8EFD-4C5A-B296-3257FE530918}" type="presOf" srcId="{2E3290F1-7045-4F05-9387-1103EF9E52BD}" destId="{FF5E5577-11B6-40D3-BC35-CCF45DE7F2CA}" srcOrd="0" destOrd="0" presId="urn:microsoft.com/office/officeart/2005/8/layout/default"/>
    <dgm:cxn modelId="{AD8B48BB-455A-4490-B657-C341504ECF7B}" type="presOf" srcId="{0C1E1F54-178F-4566-B13A-EC8C389E8976}" destId="{50A9A8A5-27C4-49F9-9E3E-C74701B2129F}" srcOrd="0" destOrd="0" presId="urn:microsoft.com/office/officeart/2005/8/layout/default"/>
    <dgm:cxn modelId="{BD88620D-8709-4BE7-BAB9-DE9150E0CAD4}" srcId="{E37EC1BF-9796-4F0A-A7E4-2154E1E9642B}" destId="{72C3B550-B14C-415B-9FAA-F98BF2F26022}" srcOrd="0" destOrd="0" parTransId="{570BC6EC-D092-45A6-BC42-68B32381F3CB}" sibTransId="{1D653EBF-66C7-4333-9389-1D0969BDF811}"/>
    <dgm:cxn modelId="{D90B4EAA-7A00-481E-BC62-6856EF71CA26}" srcId="{E37EC1BF-9796-4F0A-A7E4-2154E1E9642B}" destId="{E696A19D-7D71-46BA-909B-C79C8EEC7443}" srcOrd="4" destOrd="0" parTransId="{02924B60-D524-458D-838C-D25C2B171FDF}" sibTransId="{9362A26D-3A89-41A3-A893-786EBAF9407E}"/>
    <dgm:cxn modelId="{8C689CBA-4482-44C8-B77D-BA0E1C42F5D8}" type="presParOf" srcId="{A1A8064D-CB58-41BD-B00B-C81A49EDD365}" destId="{D3425E60-3270-4B34-8F1F-7BE610084CB7}" srcOrd="0" destOrd="0" presId="urn:microsoft.com/office/officeart/2005/8/layout/default"/>
    <dgm:cxn modelId="{F214FB81-BD49-44D0-9C73-47BD2CAFC90B}" type="presParOf" srcId="{A1A8064D-CB58-41BD-B00B-C81A49EDD365}" destId="{2EDA60C0-4F26-4A40-A706-EF92A3D8E9A8}" srcOrd="1" destOrd="0" presId="urn:microsoft.com/office/officeart/2005/8/layout/default"/>
    <dgm:cxn modelId="{7D4CAD36-65C9-4766-AB38-71123E17D160}" type="presParOf" srcId="{A1A8064D-CB58-41BD-B00B-C81A49EDD365}" destId="{FF5E5577-11B6-40D3-BC35-CCF45DE7F2CA}" srcOrd="2" destOrd="0" presId="urn:microsoft.com/office/officeart/2005/8/layout/default"/>
    <dgm:cxn modelId="{134627C7-0C89-47A9-A2EF-B1FAC05E7E63}" type="presParOf" srcId="{A1A8064D-CB58-41BD-B00B-C81A49EDD365}" destId="{57827507-98F8-457E-978A-AD4593E5A1F3}" srcOrd="3" destOrd="0" presId="urn:microsoft.com/office/officeart/2005/8/layout/default"/>
    <dgm:cxn modelId="{2E497A00-40E3-4B94-B0A4-A136AA1E821C}" type="presParOf" srcId="{A1A8064D-CB58-41BD-B00B-C81A49EDD365}" destId="{CB605236-B7F4-4651-963E-D49A90A6F93B}" srcOrd="4" destOrd="0" presId="urn:microsoft.com/office/officeart/2005/8/layout/default"/>
    <dgm:cxn modelId="{E029A0B0-18AA-425C-8ABA-E98553DEB038}" type="presParOf" srcId="{A1A8064D-CB58-41BD-B00B-C81A49EDD365}" destId="{05A8C6F4-0AF5-4FE1-9292-7CCE7F43A175}" srcOrd="5" destOrd="0" presId="urn:microsoft.com/office/officeart/2005/8/layout/default"/>
    <dgm:cxn modelId="{9A22E9B8-A98E-4C32-A241-6D4BECEFEF04}" type="presParOf" srcId="{A1A8064D-CB58-41BD-B00B-C81A49EDD365}" destId="{50A9A8A5-27C4-49F9-9E3E-C74701B2129F}" srcOrd="6" destOrd="0" presId="urn:microsoft.com/office/officeart/2005/8/layout/default"/>
    <dgm:cxn modelId="{B6EC42F2-ED72-4AB5-9CE9-9F7120FD681E}" type="presParOf" srcId="{A1A8064D-CB58-41BD-B00B-C81A49EDD365}" destId="{39D10214-879D-4BE4-A5FE-C05A0672B1EC}" srcOrd="7" destOrd="0" presId="urn:microsoft.com/office/officeart/2005/8/layout/default"/>
    <dgm:cxn modelId="{9A853F92-4DED-4A93-A142-942EB3A13952}" type="presParOf" srcId="{A1A8064D-CB58-41BD-B00B-C81A49EDD365}" destId="{2273ED61-0C47-4D52-9E73-686D2B446D55}" srcOrd="8" destOrd="0" presId="urn:microsoft.com/office/officeart/2005/8/layout/default"/>
    <dgm:cxn modelId="{768FA901-11E1-4FF0-8B59-0FB406FC166D}" type="presParOf" srcId="{A1A8064D-CB58-41BD-B00B-C81A49EDD365}" destId="{31739471-3290-4D48-89B5-ACE8B412F749}" srcOrd="9" destOrd="0" presId="urn:microsoft.com/office/officeart/2005/8/layout/default"/>
    <dgm:cxn modelId="{B56D9815-02E5-4A73-BB96-DB2D9D1A1AC7}" type="presParOf" srcId="{A1A8064D-CB58-41BD-B00B-C81A49EDD365}" destId="{D268BAC8-16FB-46D5-A1D0-045A93FA24A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961A61-F2D6-479C-9304-189A348BFB8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FA61F13-032A-4A71-9008-6EDC73696BDE}">
      <dgm:prSet phldrT="[Tekst]"/>
      <dgm:spPr/>
      <dgm:t>
        <a:bodyPr/>
        <a:lstStyle/>
        <a:p>
          <a:r>
            <a:rPr lang="pl-PL" b="1" dirty="0" smtClean="0"/>
            <a:t>specjalnościowe</a:t>
          </a:r>
          <a:endParaRPr lang="pl-PL" b="1" dirty="0"/>
        </a:p>
      </dgm:t>
    </dgm:pt>
    <dgm:pt modelId="{0B363716-CF06-4B02-8E08-ACFD3FC9E31B}" type="parTrans" cxnId="{E8044BC2-07F1-4FDE-9514-371C1C4FE1CE}">
      <dgm:prSet/>
      <dgm:spPr/>
      <dgm:t>
        <a:bodyPr/>
        <a:lstStyle/>
        <a:p>
          <a:endParaRPr lang="pl-PL" b="1"/>
        </a:p>
      </dgm:t>
    </dgm:pt>
    <dgm:pt modelId="{C733240C-907B-48D1-8E59-F13846931883}" type="sibTrans" cxnId="{E8044BC2-07F1-4FDE-9514-371C1C4FE1CE}">
      <dgm:prSet/>
      <dgm:spPr/>
      <dgm:t>
        <a:bodyPr/>
        <a:lstStyle/>
        <a:p>
          <a:endParaRPr lang="pl-PL" b="1"/>
        </a:p>
      </dgm:t>
    </dgm:pt>
    <dgm:pt modelId="{37BAE986-C68A-492D-B7CA-FB77D4A7449F}">
      <dgm:prSet phldrT="[Tekst]"/>
      <dgm:spPr/>
      <dgm:t>
        <a:bodyPr/>
        <a:lstStyle/>
        <a:p>
          <a:r>
            <a:rPr lang="pl-PL" b="1" dirty="0" smtClean="0"/>
            <a:t>Gospodarka nieruchomościami </a:t>
          </a:r>
          <a:endParaRPr lang="pl-PL" b="1" dirty="0"/>
        </a:p>
      </dgm:t>
    </dgm:pt>
    <dgm:pt modelId="{D82A7448-AFEE-48F2-B563-341275967495}" type="parTrans" cxnId="{103C7A2A-C2A2-46E9-9440-954DA27E25F9}">
      <dgm:prSet/>
      <dgm:spPr/>
      <dgm:t>
        <a:bodyPr/>
        <a:lstStyle/>
        <a:p>
          <a:endParaRPr lang="pl-PL" b="1"/>
        </a:p>
      </dgm:t>
    </dgm:pt>
    <dgm:pt modelId="{9E502EE2-1FCE-47EF-9453-EF8FFB00726D}" type="sibTrans" cxnId="{103C7A2A-C2A2-46E9-9440-954DA27E25F9}">
      <dgm:prSet/>
      <dgm:spPr/>
      <dgm:t>
        <a:bodyPr/>
        <a:lstStyle/>
        <a:p>
          <a:endParaRPr lang="pl-PL" b="1"/>
        </a:p>
      </dgm:t>
    </dgm:pt>
    <dgm:pt modelId="{2C1D7BB2-36E9-4CF8-9799-89464440BF00}">
      <dgm:prSet phldrT="[Tekst]"/>
      <dgm:spPr/>
      <dgm:t>
        <a:bodyPr/>
        <a:lstStyle/>
        <a:p>
          <a:r>
            <a:rPr lang="pl-PL" b="1" dirty="0" smtClean="0"/>
            <a:t>Symulacje przestrzenne</a:t>
          </a:r>
          <a:endParaRPr lang="pl-PL" b="1" dirty="0"/>
        </a:p>
      </dgm:t>
    </dgm:pt>
    <dgm:pt modelId="{31D4C279-E73D-4BFB-B3C7-759B1358DB5E}" type="parTrans" cxnId="{FC54B61C-296F-4170-A85E-30925DB7E8D2}">
      <dgm:prSet/>
      <dgm:spPr/>
      <dgm:t>
        <a:bodyPr/>
        <a:lstStyle/>
        <a:p>
          <a:endParaRPr lang="pl-PL" b="1"/>
        </a:p>
      </dgm:t>
    </dgm:pt>
    <dgm:pt modelId="{8257542A-B7D0-4D4A-BE7F-DAB7D844BF4C}" type="sibTrans" cxnId="{FC54B61C-296F-4170-A85E-30925DB7E8D2}">
      <dgm:prSet/>
      <dgm:spPr/>
      <dgm:t>
        <a:bodyPr/>
        <a:lstStyle/>
        <a:p>
          <a:endParaRPr lang="pl-PL" b="1"/>
        </a:p>
      </dgm:t>
    </dgm:pt>
    <dgm:pt modelId="{44F18F0A-E6A9-4C8C-90A2-236AB6D7008D}">
      <dgm:prSet phldrT="[Tekst]"/>
      <dgm:spPr/>
      <dgm:t>
        <a:bodyPr/>
        <a:lstStyle/>
        <a:p>
          <a:r>
            <a:rPr lang="pl-PL" b="1" dirty="0" smtClean="0"/>
            <a:t>swobodnego wyboru (polecane)</a:t>
          </a:r>
          <a:endParaRPr lang="pl-PL" b="1" dirty="0"/>
        </a:p>
      </dgm:t>
    </dgm:pt>
    <dgm:pt modelId="{5655F665-CF70-4C8B-97AA-C43D04192E1F}" type="parTrans" cxnId="{09A108CE-449E-433E-B4B2-008F11C57679}">
      <dgm:prSet/>
      <dgm:spPr/>
      <dgm:t>
        <a:bodyPr/>
        <a:lstStyle/>
        <a:p>
          <a:endParaRPr lang="pl-PL" b="1"/>
        </a:p>
      </dgm:t>
    </dgm:pt>
    <dgm:pt modelId="{F1398FF3-B76D-40BA-B38E-B0340606C55C}" type="sibTrans" cxnId="{09A108CE-449E-433E-B4B2-008F11C57679}">
      <dgm:prSet/>
      <dgm:spPr/>
      <dgm:t>
        <a:bodyPr/>
        <a:lstStyle/>
        <a:p>
          <a:endParaRPr lang="pl-PL" b="1"/>
        </a:p>
      </dgm:t>
    </dgm:pt>
    <dgm:pt modelId="{C981A9E4-9913-4DD8-AC78-E247F56BE9D2}">
      <dgm:prSet phldrT="[Tekst]"/>
      <dgm:spPr/>
      <dgm:t>
        <a:bodyPr/>
        <a:lstStyle/>
        <a:p>
          <a:r>
            <a:rPr lang="pl-PL" b="1" dirty="0" smtClean="0"/>
            <a:t>Decyzje lokalizacyjne</a:t>
          </a:r>
          <a:endParaRPr lang="pl-PL" b="1" dirty="0"/>
        </a:p>
      </dgm:t>
    </dgm:pt>
    <dgm:pt modelId="{A4B4FEEA-0A98-4247-8E8B-D13609DD1EDE}" type="parTrans" cxnId="{4F29AAB5-B62F-460A-A490-3DCBE65D3C11}">
      <dgm:prSet/>
      <dgm:spPr/>
      <dgm:t>
        <a:bodyPr/>
        <a:lstStyle/>
        <a:p>
          <a:endParaRPr lang="pl-PL" b="1"/>
        </a:p>
      </dgm:t>
    </dgm:pt>
    <dgm:pt modelId="{A5867668-2C1B-4EBA-A1D4-6F496F8691E1}" type="sibTrans" cxnId="{4F29AAB5-B62F-460A-A490-3DCBE65D3C11}">
      <dgm:prSet/>
      <dgm:spPr/>
      <dgm:t>
        <a:bodyPr/>
        <a:lstStyle/>
        <a:p>
          <a:endParaRPr lang="pl-PL" b="1"/>
        </a:p>
      </dgm:t>
    </dgm:pt>
    <dgm:pt modelId="{3BB2578F-BF54-4637-BE5E-1E498E542CDA}">
      <dgm:prSet phldrT="[Tekst]"/>
      <dgm:spPr/>
      <dgm:t>
        <a:bodyPr/>
        <a:lstStyle/>
        <a:p>
          <a:r>
            <a:rPr lang="pl-PL" b="1" dirty="0" smtClean="0"/>
            <a:t>Marketing nieruchomości </a:t>
          </a:r>
          <a:endParaRPr lang="pl-PL" b="1" dirty="0"/>
        </a:p>
      </dgm:t>
    </dgm:pt>
    <dgm:pt modelId="{09500FAD-11BF-4D1D-8E32-F394F6E9E161}" type="parTrans" cxnId="{78892B2E-8EC9-4009-B65E-4AE74FAD1AEA}">
      <dgm:prSet/>
      <dgm:spPr/>
      <dgm:t>
        <a:bodyPr/>
        <a:lstStyle/>
        <a:p>
          <a:endParaRPr lang="pl-PL" b="1"/>
        </a:p>
      </dgm:t>
    </dgm:pt>
    <dgm:pt modelId="{21D0ABA0-BBC4-4E8F-B2D9-574111563696}" type="sibTrans" cxnId="{78892B2E-8EC9-4009-B65E-4AE74FAD1AEA}">
      <dgm:prSet/>
      <dgm:spPr/>
      <dgm:t>
        <a:bodyPr/>
        <a:lstStyle/>
        <a:p>
          <a:endParaRPr lang="pl-PL" b="1"/>
        </a:p>
      </dgm:t>
    </dgm:pt>
    <dgm:pt modelId="{28BE474E-0C3C-40CD-AE9C-AE409A32D358}">
      <dgm:prSet phldrT="[Tekst]"/>
      <dgm:spPr/>
      <dgm:t>
        <a:bodyPr/>
        <a:lstStyle/>
        <a:p>
          <a:r>
            <a:rPr lang="pl-PL" b="1" dirty="0" smtClean="0"/>
            <a:t>Analiza rynków nieruchomości</a:t>
          </a:r>
          <a:endParaRPr lang="pl-PL" b="1" dirty="0"/>
        </a:p>
      </dgm:t>
    </dgm:pt>
    <dgm:pt modelId="{4B6E1FC1-D11B-41E8-AD65-C2123BB09EA9}" type="parTrans" cxnId="{E19A7E35-2402-4929-B54E-56EFDA58757C}">
      <dgm:prSet/>
      <dgm:spPr/>
      <dgm:t>
        <a:bodyPr/>
        <a:lstStyle/>
        <a:p>
          <a:endParaRPr lang="pl-PL" b="1"/>
        </a:p>
      </dgm:t>
    </dgm:pt>
    <dgm:pt modelId="{461DAEA1-4A54-4C94-BB91-59CB9F6C72A1}" type="sibTrans" cxnId="{E19A7E35-2402-4929-B54E-56EFDA58757C}">
      <dgm:prSet/>
      <dgm:spPr/>
      <dgm:t>
        <a:bodyPr/>
        <a:lstStyle/>
        <a:p>
          <a:endParaRPr lang="pl-PL" b="1"/>
        </a:p>
      </dgm:t>
    </dgm:pt>
    <dgm:pt modelId="{4642C586-AF81-48E0-BF64-415095A2B17E}">
      <dgm:prSet phldrT="[Tekst]"/>
      <dgm:spPr/>
      <dgm:t>
        <a:bodyPr/>
        <a:lstStyle/>
        <a:p>
          <a:r>
            <a:rPr lang="pl-PL" b="1" dirty="0" smtClean="0"/>
            <a:t>Zagospodarowanie obszarów wiejskich</a:t>
          </a:r>
          <a:endParaRPr lang="pl-PL" b="1" dirty="0"/>
        </a:p>
      </dgm:t>
    </dgm:pt>
    <dgm:pt modelId="{B2796409-1F82-4BB3-AA57-DD6FD15684EB}" type="parTrans" cxnId="{732D287C-1B03-45B4-BA4F-2E40675AF32B}">
      <dgm:prSet/>
      <dgm:spPr/>
      <dgm:t>
        <a:bodyPr/>
        <a:lstStyle/>
        <a:p>
          <a:endParaRPr lang="pl-PL" b="1"/>
        </a:p>
      </dgm:t>
    </dgm:pt>
    <dgm:pt modelId="{180FCFE3-62D5-4CBE-A7A9-3F397091D87E}" type="sibTrans" cxnId="{732D287C-1B03-45B4-BA4F-2E40675AF32B}">
      <dgm:prSet/>
      <dgm:spPr/>
      <dgm:t>
        <a:bodyPr/>
        <a:lstStyle/>
        <a:p>
          <a:endParaRPr lang="pl-PL" b="1"/>
        </a:p>
      </dgm:t>
    </dgm:pt>
    <dgm:pt modelId="{1E09C214-2886-478F-B03C-A96E2A38BA19}">
      <dgm:prSet phldrT="[Tekst]"/>
      <dgm:spPr/>
      <dgm:t>
        <a:bodyPr/>
        <a:lstStyle/>
        <a:p>
          <a:r>
            <a:rPr lang="pl-PL" b="1" dirty="0" smtClean="0"/>
            <a:t>Zarządzanie nieruchomościami </a:t>
          </a:r>
          <a:endParaRPr lang="pl-PL" b="1" dirty="0"/>
        </a:p>
      </dgm:t>
    </dgm:pt>
    <dgm:pt modelId="{EE4B5358-7BA6-466D-BC25-0B7FC9E4FC52}" type="parTrans" cxnId="{EEB7A5B3-F5A2-4D53-B6A5-4E112D51C8D1}">
      <dgm:prSet/>
      <dgm:spPr/>
      <dgm:t>
        <a:bodyPr/>
        <a:lstStyle/>
        <a:p>
          <a:endParaRPr lang="pl-PL" b="1"/>
        </a:p>
      </dgm:t>
    </dgm:pt>
    <dgm:pt modelId="{FFC1999F-0F90-4438-8410-AD871AE8C21D}" type="sibTrans" cxnId="{EEB7A5B3-F5A2-4D53-B6A5-4E112D51C8D1}">
      <dgm:prSet/>
      <dgm:spPr/>
      <dgm:t>
        <a:bodyPr/>
        <a:lstStyle/>
        <a:p>
          <a:endParaRPr lang="pl-PL" b="1"/>
        </a:p>
      </dgm:t>
    </dgm:pt>
    <dgm:pt modelId="{F2256717-0460-4EDD-8EC9-AC74D3BE169C}">
      <dgm:prSet phldrT="[Tekst]"/>
      <dgm:spPr/>
      <dgm:t>
        <a:bodyPr/>
        <a:lstStyle/>
        <a:p>
          <a:r>
            <a:rPr lang="pl-PL" b="1" dirty="0" smtClean="0"/>
            <a:t>Metody wyceny nieruchomości</a:t>
          </a:r>
          <a:endParaRPr lang="pl-PL" b="1" dirty="0"/>
        </a:p>
      </dgm:t>
    </dgm:pt>
    <dgm:pt modelId="{17FAD9C3-68DC-4E07-9244-59390B048CAD}" type="parTrans" cxnId="{F23761E0-A0B8-4DC6-8483-3BDAA990F78B}">
      <dgm:prSet/>
      <dgm:spPr/>
      <dgm:t>
        <a:bodyPr/>
        <a:lstStyle/>
        <a:p>
          <a:endParaRPr lang="pl-PL" b="1"/>
        </a:p>
      </dgm:t>
    </dgm:pt>
    <dgm:pt modelId="{1B2B6685-2BC6-4EA1-ABE8-BE7F234806FE}" type="sibTrans" cxnId="{F23761E0-A0B8-4DC6-8483-3BDAA990F78B}">
      <dgm:prSet/>
      <dgm:spPr/>
      <dgm:t>
        <a:bodyPr/>
        <a:lstStyle/>
        <a:p>
          <a:endParaRPr lang="pl-PL" b="1"/>
        </a:p>
      </dgm:t>
    </dgm:pt>
    <dgm:pt modelId="{A5029E00-B1F9-405D-9A09-8EDC1631FA48}">
      <dgm:prSet phldrT="[Tekst]"/>
      <dgm:spPr/>
      <dgm:t>
        <a:bodyPr/>
        <a:lstStyle/>
        <a:p>
          <a:r>
            <a:rPr lang="pl-PL" b="1" dirty="0" smtClean="0"/>
            <a:t>Podstawy budownictwa</a:t>
          </a:r>
          <a:endParaRPr lang="pl-PL" b="1" dirty="0"/>
        </a:p>
      </dgm:t>
    </dgm:pt>
    <dgm:pt modelId="{33B54305-7865-493C-84D5-76E308046F46}" type="parTrans" cxnId="{50130694-7DA1-48AD-8E41-AAFF43846A3D}">
      <dgm:prSet/>
      <dgm:spPr/>
      <dgm:t>
        <a:bodyPr/>
        <a:lstStyle/>
        <a:p>
          <a:endParaRPr lang="pl-PL"/>
        </a:p>
      </dgm:t>
    </dgm:pt>
    <dgm:pt modelId="{51A6AE4A-27D7-4D83-8DCE-A2193E43D922}" type="sibTrans" cxnId="{50130694-7DA1-48AD-8E41-AAFF43846A3D}">
      <dgm:prSet/>
      <dgm:spPr/>
      <dgm:t>
        <a:bodyPr/>
        <a:lstStyle/>
        <a:p>
          <a:endParaRPr lang="pl-PL"/>
        </a:p>
      </dgm:t>
    </dgm:pt>
    <dgm:pt modelId="{D4DFCD07-FB6A-44EB-929E-323D92D3A24D}">
      <dgm:prSet phldrT="[Tekst]"/>
      <dgm:spPr/>
      <dgm:t>
        <a:bodyPr/>
        <a:lstStyle/>
        <a:p>
          <a:r>
            <a:rPr lang="pl-PL" b="1" dirty="0" smtClean="0"/>
            <a:t>Pośrednictwo w obrocie nieruchomościami </a:t>
          </a:r>
          <a:endParaRPr lang="pl-PL" b="1" dirty="0"/>
        </a:p>
      </dgm:t>
    </dgm:pt>
    <dgm:pt modelId="{6CBDDFDF-4E98-4A5D-BECE-0B1C5917EFDA}" type="parTrans" cxnId="{80738502-79D5-486F-959E-D6C57344B835}">
      <dgm:prSet/>
      <dgm:spPr/>
      <dgm:t>
        <a:bodyPr/>
        <a:lstStyle/>
        <a:p>
          <a:endParaRPr lang="pl-PL"/>
        </a:p>
      </dgm:t>
    </dgm:pt>
    <dgm:pt modelId="{155E732F-B50A-40CE-8299-7222CA50056A}" type="sibTrans" cxnId="{80738502-79D5-486F-959E-D6C57344B835}">
      <dgm:prSet/>
      <dgm:spPr/>
      <dgm:t>
        <a:bodyPr/>
        <a:lstStyle/>
        <a:p>
          <a:endParaRPr lang="pl-PL"/>
        </a:p>
      </dgm:t>
    </dgm:pt>
    <dgm:pt modelId="{AC02D662-E929-4578-A5A2-41D2EA8867BF}">
      <dgm:prSet phldrT="[Tekst]"/>
      <dgm:spPr/>
      <dgm:t>
        <a:bodyPr/>
        <a:lstStyle/>
        <a:p>
          <a:r>
            <a:rPr lang="pl-PL" b="1" dirty="0" smtClean="0"/>
            <a:t>Zarządzanie nieruchomościami mieszkaniowymi</a:t>
          </a:r>
          <a:endParaRPr lang="pl-PL" b="1" dirty="0"/>
        </a:p>
      </dgm:t>
    </dgm:pt>
    <dgm:pt modelId="{B02141F1-1470-4A74-AB95-ED008B619599}" type="parTrans" cxnId="{C2A22C8B-0A34-435F-A9E7-5AC1AAF29FC9}">
      <dgm:prSet/>
      <dgm:spPr/>
      <dgm:t>
        <a:bodyPr/>
        <a:lstStyle/>
        <a:p>
          <a:endParaRPr lang="pl-PL"/>
        </a:p>
      </dgm:t>
    </dgm:pt>
    <dgm:pt modelId="{FE2FC983-F649-4332-9133-6F1550AA9371}" type="sibTrans" cxnId="{C2A22C8B-0A34-435F-A9E7-5AC1AAF29FC9}">
      <dgm:prSet/>
      <dgm:spPr/>
      <dgm:t>
        <a:bodyPr/>
        <a:lstStyle/>
        <a:p>
          <a:endParaRPr lang="pl-PL"/>
        </a:p>
      </dgm:t>
    </dgm:pt>
    <dgm:pt modelId="{4BF3358C-846A-4F5E-B551-1CC9D1C0070C}">
      <dgm:prSet phldrT="[Tekst]"/>
      <dgm:spPr/>
      <dgm:t>
        <a:bodyPr/>
        <a:lstStyle/>
        <a:p>
          <a:r>
            <a:rPr lang="pl-PL" b="1" dirty="0" smtClean="0"/>
            <a:t>Zarządzanie nieruchomościami niemieszkalnymi </a:t>
          </a:r>
          <a:endParaRPr lang="pl-PL" b="1" dirty="0"/>
        </a:p>
      </dgm:t>
    </dgm:pt>
    <dgm:pt modelId="{2AB0ED73-F961-4642-9E9A-57A72D0BAAFD}" type="parTrans" cxnId="{CCA95D26-9556-45AA-B1F0-68CF8F3B3398}">
      <dgm:prSet/>
      <dgm:spPr/>
      <dgm:t>
        <a:bodyPr/>
        <a:lstStyle/>
        <a:p>
          <a:endParaRPr lang="pl-PL"/>
        </a:p>
      </dgm:t>
    </dgm:pt>
    <dgm:pt modelId="{4E189AEC-EFD5-44F1-A1A3-9E7E6889C7F4}" type="sibTrans" cxnId="{CCA95D26-9556-45AA-B1F0-68CF8F3B3398}">
      <dgm:prSet/>
      <dgm:spPr/>
      <dgm:t>
        <a:bodyPr/>
        <a:lstStyle/>
        <a:p>
          <a:endParaRPr lang="pl-PL"/>
        </a:p>
      </dgm:t>
    </dgm:pt>
    <dgm:pt modelId="{01AF82E8-F5BA-46A2-90E2-BE52145AD055}">
      <dgm:prSet phldrT="[Tekst]"/>
      <dgm:spPr/>
      <dgm:t>
        <a:bodyPr/>
        <a:lstStyle/>
        <a:p>
          <a:r>
            <a:rPr lang="pl-PL" b="1" dirty="0" smtClean="0"/>
            <a:t>Analiza ekonomiczno-przestrzenna</a:t>
          </a:r>
          <a:endParaRPr lang="pl-PL" b="1" dirty="0"/>
        </a:p>
      </dgm:t>
    </dgm:pt>
    <dgm:pt modelId="{723BD81D-EE1D-4F9C-96F6-9EDA310785B6}" type="parTrans" cxnId="{E0D0FB35-B765-4767-9D27-5D98F1383DF7}">
      <dgm:prSet/>
      <dgm:spPr/>
    </dgm:pt>
    <dgm:pt modelId="{BAFC38AA-F08C-46D6-9F46-96A8A3065854}" type="sibTrans" cxnId="{E0D0FB35-B765-4767-9D27-5D98F1383DF7}">
      <dgm:prSet/>
      <dgm:spPr/>
    </dgm:pt>
    <dgm:pt modelId="{FD4833C3-00C1-47CF-B937-AAA857E6FFA5}" type="pres">
      <dgm:prSet presAssocID="{17961A61-F2D6-479C-9304-189A348BFB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DE1A68E-A6C0-47A3-976C-9E1E31873FDE}" type="pres">
      <dgm:prSet presAssocID="{DFA61F13-032A-4A71-9008-6EDC73696BD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FDE4BE3-3558-4FA9-B95B-9E1DD27B0207}" type="pres">
      <dgm:prSet presAssocID="{C733240C-907B-48D1-8E59-F13846931883}" presName="sibTrans" presStyleCnt="0"/>
      <dgm:spPr/>
    </dgm:pt>
    <dgm:pt modelId="{4179B4FF-590E-4298-A681-0C221AC0684C}" type="pres">
      <dgm:prSet presAssocID="{44F18F0A-E6A9-4C8C-90A2-236AB6D7008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91FCF08-F3CA-40AE-8884-BE381A18F2C5}" type="presOf" srcId="{AC02D662-E929-4578-A5A2-41D2EA8867BF}" destId="{4179B4FF-590E-4298-A681-0C221AC0684C}" srcOrd="0" destOrd="4" presId="urn:microsoft.com/office/officeart/2005/8/layout/hList6"/>
    <dgm:cxn modelId="{8C176210-E1B0-40DE-B27A-28227BFFA7CC}" type="presOf" srcId="{3BB2578F-BF54-4637-BE5E-1E498E542CDA}" destId="{4179B4FF-590E-4298-A681-0C221AC0684C}" srcOrd="0" destOrd="6" presId="urn:microsoft.com/office/officeart/2005/8/layout/hList6"/>
    <dgm:cxn modelId="{7CD9B065-8A91-4637-8161-EE28710034A1}" type="presOf" srcId="{1E09C214-2886-478F-B03C-A96E2A38BA19}" destId="{DDE1A68E-A6C0-47A3-976C-9E1E31873FDE}" srcOrd="0" destOrd="5" presId="urn:microsoft.com/office/officeart/2005/8/layout/hList6"/>
    <dgm:cxn modelId="{09A108CE-449E-433E-B4B2-008F11C57679}" srcId="{17961A61-F2D6-479C-9304-189A348BFB8B}" destId="{44F18F0A-E6A9-4C8C-90A2-236AB6D7008D}" srcOrd="1" destOrd="0" parTransId="{5655F665-CF70-4C8B-97AA-C43D04192E1F}" sibTransId="{F1398FF3-B76D-40BA-B38E-B0340606C55C}"/>
    <dgm:cxn modelId="{D791E4A5-DAB9-4467-ABA6-DC04FB754B8A}" type="presOf" srcId="{2C1D7BB2-36E9-4CF8-9799-89464440BF00}" destId="{DDE1A68E-A6C0-47A3-976C-9E1E31873FDE}" srcOrd="0" destOrd="7" presId="urn:microsoft.com/office/officeart/2005/8/layout/hList6"/>
    <dgm:cxn modelId="{E55C5213-E38A-4139-A39C-3C9A52A0B7A8}" type="presOf" srcId="{4642C586-AF81-48E0-BF64-415095A2B17E}" destId="{DDE1A68E-A6C0-47A3-976C-9E1E31873FDE}" srcOrd="0" destOrd="4" presId="urn:microsoft.com/office/officeart/2005/8/layout/hList6"/>
    <dgm:cxn modelId="{E0D0FB35-B765-4767-9D27-5D98F1383DF7}" srcId="{DFA61F13-032A-4A71-9008-6EDC73696BDE}" destId="{01AF82E8-F5BA-46A2-90E2-BE52145AD055}" srcOrd="1" destOrd="0" parTransId="{723BD81D-EE1D-4F9C-96F6-9EDA310785B6}" sibTransId="{BAFC38AA-F08C-46D6-9F46-96A8A3065854}"/>
    <dgm:cxn modelId="{FC54B61C-296F-4170-A85E-30925DB7E8D2}" srcId="{DFA61F13-032A-4A71-9008-6EDC73696BDE}" destId="{2C1D7BB2-36E9-4CF8-9799-89464440BF00}" srcOrd="6" destOrd="0" parTransId="{31D4C279-E73D-4BFB-B3C7-759B1358DB5E}" sibTransId="{8257542A-B7D0-4D4A-BE7F-DAB7D844BF4C}"/>
    <dgm:cxn modelId="{E8044BC2-07F1-4FDE-9514-371C1C4FE1CE}" srcId="{17961A61-F2D6-479C-9304-189A348BFB8B}" destId="{DFA61F13-032A-4A71-9008-6EDC73696BDE}" srcOrd="0" destOrd="0" parTransId="{0B363716-CF06-4B02-8E08-ACFD3FC9E31B}" sibTransId="{C733240C-907B-48D1-8E59-F13846931883}"/>
    <dgm:cxn modelId="{103C7A2A-C2A2-46E9-9440-954DA27E25F9}" srcId="{DFA61F13-032A-4A71-9008-6EDC73696BDE}" destId="{37BAE986-C68A-492D-B7CA-FB77D4A7449F}" srcOrd="0" destOrd="0" parTransId="{D82A7448-AFEE-48F2-B563-341275967495}" sibTransId="{9E502EE2-1FCE-47EF-9453-EF8FFB00726D}"/>
    <dgm:cxn modelId="{1C01FBEE-5F5D-461B-BE9B-49C1D0587D45}" type="presOf" srcId="{01AF82E8-F5BA-46A2-90E2-BE52145AD055}" destId="{DDE1A68E-A6C0-47A3-976C-9E1E31873FDE}" srcOrd="0" destOrd="2" presId="urn:microsoft.com/office/officeart/2005/8/layout/hList6"/>
    <dgm:cxn modelId="{7BF5116E-4CC2-4E11-8190-B961891E1C91}" type="presOf" srcId="{44F18F0A-E6A9-4C8C-90A2-236AB6D7008D}" destId="{4179B4FF-590E-4298-A681-0C221AC0684C}" srcOrd="0" destOrd="0" presId="urn:microsoft.com/office/officeart/2005/8/layout/hList6"/>
    <dgm:cxn modelId="{658E8CB8-4C0A-40C9-86A4-685E1D5CF314}" type="presOf" srcId="{DFA61F13-032A-4A71-9008-6EDC73696BDE}" destId="{DDE1A68E-A6C0-47A3-976C-9E1E31873FDE}" srcOrd="0" destOrd="0" presId="urn:microsoft.com/office/officeart/2005/8/layout/hList6"/>
    <dgm:cxn modelId="{732D287C-1B03-45B4-BA4F-2E40675AF32B}" srcId="{DFA61F13-032A-4A71-9008-6EDC73696BDE}" destId="{4642C586-AF81-48E0-BF64-415095A2B17E}" srcOrd="3" destOrd="0" parTransId="{B2796409-1F82-4BB3-AA57-DD6FD15684EB}" sibTransId="{180FCFE3-62D5-4CBE-A7A9-3F397091D87E}"/>
    <dgm:cxn modelId="{CCA95D26-9556-45AA-B1F0-68CF8F3B3398}" srcId="{44F18F0A-E6A9-4C8C-90A2-236AB6D7008D}" destId="{4BF3358C-846A-4F5E-B551-1CC9D1C0070C}" srcOrd="4" destOrd="0" parTransId="{2AB0ED73-F961-4642-9E9A-57A72D0BAAFD}" sibTransId="{4E189AEC-EFD5-44F1-A1A3-9E7E6889C7F4}"/>
    <dgm:cxn modelId="{E19A7E35-2402-4929-B54E-56EFDA58757C}" srcId="{DFA61F13-032A-4A71-9008-6EDC73696BDE}" destId="{28BE474E-0C3C-40CD-AE9C-AE409A32D358}" srcOrd="2" destOrd="0" parTransId="{4B6E1FC1-D11B-41E8-AD65-C2123BB09EA9}" sibTransId="{461DAEA1-4A54-4C94-BB91-59CB9F6C72A1}"/>
    <dgm:cxn modelId="{78892B2E-8EC9-4009-B65E-4AE74FAD1AEA}" srcId="{44F18F0A-E6A9-4C8C-90A2-236AB6D7008D}" destId="{3BB2578F-BF54-4637-BE5E-1E498E542CDA}" srcOrd="5" destOrd="0" parTransId="{09500FAD-11BF-4D1D-8E32-F394F6E9E161}" sibTransId="{21D0ABA0-BBC4-4E8F-B2D9-574111563696}"/>
    <dgm:cxn modelId="{F97653DD-43D9-416E-BD82-54BF55C0133D}" type="presOf" srcId="{4BF3358C-846A-4F5E-B551-1CC9D1C0070C}" destId="{4179B4FF-590E-4298-A681-0C221AC0684C}" srcOrd="0" destOrd="5" presId="urn:microsoft.com/office/officeart/2005/8/layout/hList6"/>
    <dgm:cxn modelId="{50130694-7DA1-48AD-8E41-AAFF43846A3D}" srcId="{44F18F0A-E6A9-4C8C-90A2-236AB6D7008D}" destId="{A5029E00-B1F9-405D-9A09-8EDC1631FA48}" srcOrd="1" destOrd="0" parTransId="{33B54305-7865-493C-84D5-76E308046F46}" sibTransId="{51A6AE4A-27D7-4D83-8DCE-A2193E43D922}"/>
    <dgm:cxn modelId="{BDE24D26-6F82-49E6-83A5-76EE99B08FBB}" type="presOf" srcId="{28BE474E-0C3C-40CD-AE9C-AE409A32D358}" destId="{DDE1A68E-A6C0-47A3-976C-9E1E31873FDE}" srcOrd="0" destOrd="3" presId="urn:microsoft.com/office/officeart/2005/8/layout/hList6"/>
    <dgm:cxn modelId="{AA6F8678-7E4A-4E59-B597-D5738A7EB763}" type="presOf" srcId="{D4DFCD07-FB6A-44EB-929E-323D92D3A24D}" destId="{4179B4FF-590E-4298-A681-0C221AC0684C}" srcOrd="0" destOrd="3" presId="urn:microsoft.com/office/officeart/2005/8/layout/hList6"/>
    <dgm:cxn modelId="{2C831C07-E320-4EB3-94CA-A2AB5C3EF4B6}" type="presOf" srcId="{A5029E00-B1F9-405D-9A09-8EDC1631FA48}" destId="{4179B4FF-590E-4298-A681-0C221AC0684C}" srcOrd="0" destOrd="2" presId="urn:microsoft.com/office/officeart/2005/8/layout/hList6"/>
    <dgm:cxn modelId="{F23761E0-A0B8-4DC6-8483-3BDAA990F78B}" srcId="{DFA61F13-032A-4A71-9008-6EDC73696BDE}" destId="{F2256717-0460-4EDD-8EC9-AC74D3BE169C}" srcOrd="5" destOrd="0" parTransId="{17FAD9C3-68DC-4E07-9244-59390B048CAD}" sibTransId="{1B2B6685-2BC6-4EA1-ABE8-BE7F234806FE}"/>
    <dgm:cxn modelId="{F0E86F2E-CB99-4741-9FF1-9D0AEB2BEA68}" type="presOf" srcId="{17961A61-F2D6-479C-9304-189A348BFB8B}" destId="{FD4833C3-00C1-47CF-B937-AAA857E6FFA5}" srcOrd="0" destOrd="0" presId="urn:microsoft.com/office/officeart/2005/8/layout/hList6"/>
    <dgm:cxn modelId="{4F29AAB5-B62F-460A-A490-3DCBE65D3C11}" srcId="{44F18F0A-E6A9-4C8C-90A2-236AB6D7008D}" destId="{C981A9E4-9913-4DD8-AC78-E247F56BE9D2}" srcOrd="0" destOrd="0" parTransId="{A4B4FEEA-0A98-4247-8E8B-D13609DD1EDE}" sibTransId="{A5867668-2C1B-4EBA-A1D4-6F496F8691E1}"/>
    <dgm:cxn modelId="{EEB7A5B3-F5A2-4D53-B6A5-4E112D51C8D1}" srcId="{DFA61F13-032A-4A71-9008-6EDC73696BDE}" destId="{1E09C214-2886-478F-B03C-A96E2A38BA19}" srcOrd="4" destOrd="0" parTransId="{EE4B5358-7BA6-466D-BC25-0B7FC9E4FC52}" sibTransId="{FFC1999F-0F90-4438-8410-AD871AE8C21D}"/>
    <dgm:cxn modelId="{128F15F2-D21E-4A73-82FB-49187E64BE75}" type="presOf" srcId="{C981A9E4-9913-4DD8-AC78-E247F56BE9D2}" destId="{4179B4FF-590E-4298-A681-0C221AC0684C}" srcOrd="0" destOrd="1" presId="urn:microsoft.com/office/officeart/2005/8/layout/hList6"/>
    <dgm:cxn modelId="{EC7FCEC5-F3D8-4958-B828-6D62AFD5D098}" type="presOf" srcId="{F2256717-0460-4EDD-8EC9-AC74D3BE169C}" destId="{DDE1A68E-A6C0-47A3-976C-9E1E31873FDE}" srcOrd="0" destOrd="6" presId="urn:microsoft.com/office/officeart/2005/8/layout/hList6"/>
    <dgm:cxn modelId="{826A75A8-52A3-4434-929F-E22F7BEE28A2}" type="presOf" srcId="{37BAE986-C68A-492D-B7CA-FB77D4A7449F}" destId="{DDE1A68E-A6C0-47A3-976C-9E1E31873FDE}" srcOrd="0" destOrd="1" presId="urn:microsoft.com/office/officeart/2005/8/layout/hList6"/>
    <dgm:cxn modelId="{80738502-79D5-486F-959E-D6C57344B835}" srcId="{44F18F0A-E6A9-4C8C-90A2-236AB6D7008D}" destId="{D4DFCD07-FB6A-44EB-929E-323D92D3A24D}" srcOrd="2" destOrd="0" parTransId="{6CBDDFDF-4E98-4A5D-BECE-0B1C5917EFDA}" sibTransId="{155E732F-B50A-40CE-8299-7222CA50056A}"/>
    <dgm:cxn modelId="{C2A22C8B-0A34-435F-A9E7-5AC1AAF29FC9}" srcId="{44F18F0A-E6A9-4C8C-90A2-236AB6D7008D}" destId="{AC02D662-E929-4578-A5A2-41D2EA8867BF}" srcOrd="3" destOrd="0" parTransId="{B02141F1-1470-4A74-AB95-ED008B619599}" sibTransId="{FE2FC983-F649-4332-9133-6F1550AA9371}"/>
    <dgm:cxn modelId="{3AD1A693-B73D-4ECC-A1E7-05EAB05F04EE}" type="presParOf" srcId="{FD4833C3-00C1-47CF-B937-AAA857E6FFA5}" destId="{DDE1A68E-A6C0-47A3-976C-9E1E31873FDE}" srcOrd="0" destOrd="0" presId="urn:microsoft.com/office/officeart/2005/8/layout/hList6"/>
    <dgm:cxn modelId="{AE191911-4925-4D76-9EB4-7342E2749137}" type="presParOf" srcId="{FD4833C3-00C1-47CF-B937-AAA857E6FFA5}" destId="{AFDE4BE3-3558-4FA9-B95B-9E1DD27B0207}" srcOrd="1" destOrd="0" presId="urn:microsoft.com/office/officeart/2005/8/layout/hList6"/>
    <dgm:cxn modelId="{237F2D25-C477-43A5-B8C9-9309CD694126}" type="presParOf" srcId="{FD4833C3-00C1-47CF-B937-AAA857E6FFA5}" destId="{4179B4FF-590E-4298-A681-0C221AC0684C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425E60-3270-4B34-8F1F-7BE610084CB7}">
      <dsp:nvSpPr>
        <dsp:cNvPr id="0" name=""/>
        <dsp:cNvSpPr/>
      </dsp:nvSpPr>
      <dsp:spPr>
        <a:xfrm>
          <a:off x="0" y="291431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000" b="1" kern="1200" dirty="0" smtClean="0"/>
            <a:t>Rzeczoznawca majątkowy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/>
        </a:p>
      </dsp:txBody>
      <dsp:txXfrm>
        <a:off x="0" y="291431"/>
        <a:ext cx="2677797" cy="1606678"/>
      </dsp:txXfrm>
    </dsp:sp>
    <dsp:sp modelId="{FF5E5577-11B6-40D3-BC35-CCF45DE7F2CA}">
      <dsp:nvSpPr>
        <dsp:cNvPr id="0" name=""/>
        <dsp:cNvSpPr/>
      </dsp:nvSpPr>
      <dsp:spPr>
        <a:xfrm>
          <a:off x="2945577" y="291431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Zarządca nieruchomościami</a:t>
          </a:r>
        </a:p>
      </dsp:txBody>
      <dsp:txXfrm>
        <a:off x="2945577" y="291431"/>
        <a:ext cx="2677797" cy="1606678"/>
      </dsp:txXfrm>
    </dsp:sp>
    <dsp:sp modelId="{CB605236-B7F4-4651-963E-D49A90A6F93B}">
      <dsp:nvSpPr>
        <dsp:cNvPr id="0" name=""/>
        <dsp:cNvSpPr/>
      </dsp:nvSpPr>
      <dsp:spPr>
        <a:xfrm>
          <a:off x="5891154" y="291431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Pośrednik w obrocie nieruchomościami</a:t>
          </a:r>
        </a:p>
      </dsp:txBody>
      <dsp:txXfrm>
        <a:off x="5891154" y="291431"/>
        <a:ext cx="2677797" cy="1606678"/>
      </dsp:txXfrm>
    </dsp:sp>
    <dsp:sp modelId="{50A9A8A5-27C4-49F9-9E3E-C74701B2129F}">
      <dsp:nvSpPr>
        <dsp:cNvPr id="0" name=""/>
        <dsp:cNvSpPr/>
      </dsp:nvSpPr>
      <dsp:spPr>
        <a:xfrm>
          <a:off x="0" y="2165889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Specjalista ds. rozwoju  miejskiego i regionalnego</a:t>
          </a:r>
        </a:p>
      </dsp:txBody>
      <dsp:txXfrm>
        <a:off x="0" y="2165889"/>
        <a:ext cx="2677797" cy="1606678"/>
      </dsp:txXfrm>
    </dsp:sp>
    <dsp:sp modelId="{2273ED61-0C47-4D52-9E73-686D2B446D55}">
      <dsp:nvSpPr>
        <dsp:cNvPr id="0" name=""/>
        <dsp:cNvSpPr/>
      </dsp:nvSpPr>
      <dsp:spPr>
        <a:xfrm>
          <a:off x="2945577" y="2165889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Specjalista ds. lokalizacji inwestycji </a:t>
          </a:r>
          <a:endParaRPr lang="pl-PL" sz="2000" kern="1200" dirty="0" smtClean="0"/>
        </a:p>
      </dsp:txBody>
      <dsp:txXfrm>
        <a:off x="2945577" y="2165889"/>
        <a:ext cx="2677797" cy="1606678"/>
      </dsp:txXfrm>
    </dsp:sp>
    <dsp:sp modelId="{D268BAC8-16FB-46D5-A1D0-045A93FA24AE}">
      <dsp:nvSpPr>
        <dsp:cNvPr id="0" name=""/>
        <dsp:cNvSpPr/>
      </dsp:nvSpPr>
      <dsp:spPr>
        <a:xfrm>
          <a:off x="5891154" y="2165889"/>
          <a:ext cx="2677797" cy="1606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Specjalista ds. </a:t>
          </a:r>
          <a:r>
            <a:rPr lang="pl-PL" sz="2000" b="1" kern="1200" dirty="0" smtClean="0"/>
            <a:t>analiz przestrzennych z wykorzystaniem narzędzi GIS</a:t>
          </a:r>
          <a:endParaRPr lang="pl-PL" sz="2000" b="1" kern="1200" dirty="0" smtClean="0"/>
        </a:p>
      </dsp:txBody>
      <dsp:txXfrm>
        <a:off x="5891154" y="2165889"/>
        <a:ext cx="2677797" cy="16066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E1A68E-A6C0-47A3-976C-9E1E31873FDE}">
      <dsp:nvSpPr>
        <dsp:cNvPr id="0" name=""/>
        <dsp:cNvSpPr/>
      </dsp:nvSpPr>
      <dsp:spPr>
        <a:xfrm rot="16200000">
          <a:off x="-451986" y="456203"/>
          <a:ext cx="4968552" cy="405614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032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specjalnościowe</a:t>
          </a:r>
          <a:endParaRPr lang="pl-PL" sz="22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Gospodarka nieruchomościami 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Analiza ekonomiczno-przestrzenna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Analiza rynków nieruchomości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Zagospodarowanie obszarów wiejskich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Zarządzanie nieruchomościami 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Metody wyceny nieruchomości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Symulacje przestrzenne</a:t>
          </a:r>
          <a:endParaRPr lang="pl-PL" sz="1700" b="1" kern="1200" dirty="0"/>
        </a:p>
      </dsp:txBody>
      <dsp:txXfrm rot="16200000">
        <a:off x="-451986" y="456203"/>
        <a:ext cx="4968552" cy="4056145"/>
      </dsp:txXfrm>
    </dsp:sp>
    <dsp:sp modelId="{4179B4FF-590E-4298-A681-0C221AC0684C}">
      <dsp:nvSpPr>
        <dsp:cNvPr id="0" name=""/>
        <dsp:cNvSpPr/>
      </dsp:nvSpPr>
      <dsp:spPr>
        <a:xfrm rot="16200000">
          <a:off x="3908370" y="456203"/>
          <a:ext cx="4968552" cy="405614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0325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swobodnego wyboru (polecane)</a:t>
          </a:r>
          <a:endParaRPr lang="pl-PL" sz="22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Decyzje lokalizacyjne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Podstawy budownictwa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Pośrednictwo w obrocie nieruchomościami 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Zarządzanie nieruchomościami mieszkaniowymi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Zarządzanie nieruchomościami niemieszkalnymi </a:t>
          </a:r>
          <a:endParaRPr lang="pl-PL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b="1" kern="1200" dirty="0" smtClean="0"/>
            <a:t>Marketing nieruchomości </a:t>
          </a:r>
          <a:endParaRPr lang="pl-PL" sz="1700" b="1" kern="1200" dirty="0"/>
        </a:p>
      </dsp:txBody>
      <dsp:txXfrm rot="16200000">
        <a:off x="3908370" y="456203"/>
        <a:ext cx="4968552" cy="4056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140968"/>
            <a:ext cx="7772400" cy="1872208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776864" cy="576064"/>
          </a:xfrm>
        </p:spPr>
        <p:txBody>
          <a:bodyPr anchor="ctr"/>
          <a:lstStyle>
            <a:lvl1pPr marL="0" indent="0" algn="r">
              <a:buNone/>
              <a:defRPr sz="2400" b="1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97988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ńc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86590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38B6-4F96-4F61-9EB6-0339D9AA0BE1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29ACD-B966-4022-8668-7E91D87E3C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6344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FDC76-3EEC-4381-91E3-E6675F0467E1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4B2F6-E4AE-43E7-9689-1086AC64546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5919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12F7-92B0-40C7-9BAD-D8CBBB9FF05D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86155-7D7A-4D87-9CFE-78408845974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3341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EBB8-6C3A-49AB-8C09-DD4DABFFB1DF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A7913-AF27-4860-B4D2-325138CFB3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9834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B1D4-E887-446D-970C-3931BD3DA23D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0B18B-A38D-4CF0-B777-7E7BEAFBF4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5133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29309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86209"/>
            <a:ext cx="5486400" cy="410688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008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9244B-C325-4B7C-BB10-9E1AA78D7E44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33BD4-E069-4A19-876D-F63786BE79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0159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2FD3-6C52-4715-B1EB-BC0D9D080EB3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6EF79-A1D4-48A0-A36D-CDA8D05EF7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5951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30626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306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1DF8-1722-4768-A1E7-5D37B9F158FE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49599-517A-4BA0-B6DE-FC26A44D30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7537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Tytuł slajdu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5940425" y="5949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FD9828CE-515F-4C9D-8961-F8C16D4E61EF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8313" y="5949950"/>
            <a:ext cx="539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101013" y="5949950"/>
            <a:ext cx="620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DC9A998E-F96D-4028-985C-BD9F95B866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ctrTitle"/>
          </p:nvPr>
        </p:nvSpPr>
        <p:spPr>
          <a:xfrm>
            <a:off x="685800" y="3141663"/>
            <a:ext cx="7918450" cy="1871662"/>
          </a:xfrm>
        </p:spPr>
        <p:txBody>
          <a:bodyPr>
            <a:normAutofit/>
          </a:bodyPr>
          <a:lstStyle/>
          <a:p>
            <a:r>
              <a:rPr lang="pl-PL" altLang="pl-PL" sz="2800" dirty="0" smtClean="0"/>
              <a:t>Planowanie przestrzenne </a:t>
            </a:r>
            <a:br>
              <a:rPr lang="pl-PL" altLang="pl-PL" sz="2800" dirty="0" smtClean="0"/>
            </a:br>
            <a:r>
              <a:rPr lang="pl-PL" altLang="pl-PL" sz="2800" dirty="0" smtClean="0"/>
              <a:t>i gospodarka nieruchomościami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213" y="5084763"/>
            <a:ext cx="7920037" cy="5762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Specjalność na kierunku Gospodarka Przestrzenna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Studia I stopnia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84213" y="5876925"/>
            <a:ext cx="7991475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pl-PL" altLang="pl-PL" dirty="0" smtClean="0">
                <a:solidFill>
                  <a:srgbClr val="A6A6A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Katedra Gospodarki Przestrzennej</a:t>
            </a:r>
            <a:endParaRPr lang="pl-PL" altLang="pl-PL" dirty="0">
              <a:solidFill>
                <a:srgbClr val="A6A6A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/>
              <a:t>Umiejętności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728"/>
          </a:xfrm>
        </p:spPr>
        <p:txBody>
          <a:bodyPr/>
          <a:lstStyle/>
          <a:p>
            <a:r>
              <a:rPr lang="pl-PL" sz="2000" b="1" dirty="0" smtClean="0"/>
              <a:t>Przeprowadzanie analiz rynków nieruchomości</a:t>
            </a:r>
          </a:p>
          <a:p>
            <a:r>
              <a:rPr lang="pl-PL" sz="2000" b="1" dirty="0" smtClean="0"/>
              <a:t>Ocena skutków ekonomiczno-finansowych miejscowych planów zagospodarowania przestrzennego</a:t>
            </a:r>
          </a:p>
          <a:p>
            <a:r>
              <a:rPr lang="pl-PL" sz="2000" b="1" dirty="0" smtClean="0"/>
              <a:t>Ocena skutków ekonomiczno-finansowych stosowania narzędzi z zakresu gospodarowania nieruchomościami </a:t>
            </a:r>
          </a:p>
          <a:p>
            <a:r>
              <a:rPr lang="pl-PL" sz="2000" b="1" dirty="0" smtClean="0"/>
              <a:t>Tworzenie i analiza map, m.in.:</a:t>
            </a:r>
          </a:p>
          <a:p>
            <a:pPr lvl="1"/>
            <a:r>
              <a:rPr lang="pl-PL" sz="2000" b="1" dirty="0" smtClean="0"/>
              <a:t>Wybór najlepszych terenów pod inwestycje,</a:t>
            </a:r>
          </a:p>
          <a:p>
            <a:pPr lvl="1"/>
            <a:r>
              <a:rPr lang="pl-PL" sz="2000" b="1" dirty="0" smtClean="0"/>
              <a:t>Symulacja przyszłego stanu pokrycia terenu,</a:t>
            </a:r>
          </a:p>
          <a:p>
            <a:pPr lvl="1"/>
            <a:r>
              <a:rPr lang="pl-PL" sz="2000" b="1" dirty="0" smtClean="0"/>
              <a:t>Znajomość oprogramowania GIS: Quantum GIS, </a:t>
            </a:r>
            <a:r>
              <a:rPr lang="pl-PL" sz="2000" b="1" dirty="0" err="1" smtClean="0"/>
              <a:t>Idrisi</a:t>
            </a:r>
            <a:r>
              <a:rPr lang="pl-PL" sz="2000" b="1" dirty="0" smtClean="0"/>
              <a:t>.</a:t>
            </a:r>
          </a:p>
          <a:p>
            <a:endParaRPr lang="pl-PL" sz="20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1208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sz="2800" b="1" dirty="0" smtClean="0"/>
              <a:t>Możliwe ścieżki kariery zawodowej</a:t>
            </a:r>
            <a:endParaRPr lang="pl-PL" sz="2800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1397000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195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sz="2800" b="1" dirty="0" smtClean="0"/>
              <a:t>To co nas wyróżnia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/>
          <a:lstStyle/>
          <a:p>
            <a:r>
              <a:rPr lang="pl-PL" sz="2000" b="1" dirty="0" smtClean="0"/>
              <a:t>Interdyscyplinarny charakter studiów łączący wiedzę ekonomiczną, prawniczą, techniczną i urbanistyczną z zakresu planowania przestrzennego i gospodarki </a:t>
            </a:r>
            <a:r>
              <a:rPr lang="pl-PL" sz="2000" b="1" dirty="0" smtClean="0"/>
              <a:t>nieruchomościami</a:t>
            </a:r>
            <a:endParaRPr lang="pl-PL" sz="2000" b="1" dirty="0" smtClean="0"/>
          </a:p>
          <a:p>
            <a:r>
              <a:rPr lang="pl-PL" sz="2000" b="1" dirty="0" smtClean="0"/>
              <a:t>Nacisk na nabywanie umiejętności analitycznych i </a:t>
            </a:r>
            <a:r>
              <a:rPr lang="pl-PL" sz="2000" b="1" dirty="0" smtClean="0"/>
              <a:t>projektowych</a:t>
            </a:r>
            <a:endParaRPr lang="pl-PL" sz="2000" b="1" dirty="0" smtClean="0"/>
          </a:p>
          <a:p>
            <a:r>
              <a:rPr lang="pl-PL" sz="2000" b="1" dirty="0" smtClean="0"/>
              <a:t>Praca przy wykorzystaniu narzędzi GIS</a:t>
            </a:r>
          </a:p>
          <a:p>
            <a:r>
              <a:rPr lang="pl-PL" sz="2000" b="1" dirty="0" smtClean="0"/>
              <a:t>Możliwość rozwijania swoich zainteresowań i pasji naukowych w ramach Studenckiego Koła Naukowego "Nieruchomości" działającego przy Katedrze Gospodarki Przestrzennej.</a:t>
            </a:r>
          </a:p>
          <a:p>
            <a:r>
              <a:rPr lang="pl-PL" sz="2000" b="1" dirty="0" smtClean="0"/>
              <a:t>Możliwość podjęcia studiów zagranicznych, m.in. w ramach międzynarodowego projektu dydaktycznego </a:t>
            </a:r>
            <a:r>
              <a:rPr lang="pl-PL" sz="2000" b="1" dirty="0" err="1" smtClean="0"/>
              <a:t>CEEPUS-REDENE</a:t>
            </a:r>
            <a:r>
              <a:rPr lang="pl-PL" sz="2000" b="1" dirty="0" smtClean="0"/>
              <a:t> (</a:t>
            </a:r>
            <a:r>
              <a:rPr lang="pl-PL" sz="2000" b="1" i="1" dirty="0" err="1" smtClean="0"/>
              <a:t>Regional</a:t>
            </a:r>
            <a:r>
              <a:rPr lang="pl-PL" sz="2000" b="1" i="1" dirty="0" smtClean="0"/>
              <a:t> Development Network</a:t>
            </a:r>
            <a:r>
              <a:rPr lang="pl-PL" sz="2000" b="1" dirty="0" smtClean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7741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l-PL" sz="2800" b="1" dirty="0" smtClean="0"/>
              <a:t>Przedmioty specjalnościowe swobodnego wyboru</a:t>
            </a:r>
            <a:endParaRPr lang="pl-PL" sz="28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323528" y="1124744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741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212</Words>
  <Application>Microsoft Office PowerPoint</Application>
  <PresentationFormat>Pokaz na ekranie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Planowanie przestrzenne  i gospodarka nieruchomościami</vt:lpstr>
      <vt:lpstr>Umiejętności</vt:lpstr>
      <vt:lpstr>Możliwe ścieżki kariery zawodowej</vt:lpstr>
      <vt:lpstr>To co nas wyróżnia</vt:lpstr>
      <vt:lpstr>Przedmioty specjalnościowe swobodnego wyboru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</dc:creator>
  <cp:lastModifiedBy>Adam Polko</cp:lastModifiedBy>
  <cp:revision>44</cp:revision>
  <dcterms:created xsi:type="dcterms:W3CDTF">2014-01-10T14:27:03Z</dcterms:created>
  <dcterms:modified xsi:type="dcterms:W3CDTF">2016-02-10T12:01:43Z</dcterms:modified>
</cp:coreProperties>
</file>